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67" r:id="rId3"/>
    <p:sldId id="268" r:id="rId4"/>
    <p:sldId id="269" r:id="rId5"/>
    <p:sldId id="270" r:id="rId6"/>
    <p:sldId id="274" r:id="rId7"/>
    <p:sldId id="257" r:id="rId8"/>
    <p:sldId id="258" r:id="rId9"/>
    <p:sldId id="259" r:id="rId10"/>
    <p:sldId id="260" r:id="rId11"/>
    <p:sldId id="262" r:id="rId12"/>
    <p:sldId id="261" r:id="rId13"/>
    <p:sldId id="263" r:id="rId14"/>
    <p:sldId id="264" r:id="rId15"/>
    <p:sldId id="265" r:id="rId16"/>
    <p:sldId id="266" r:id="rId17"/>
    <p:sldId id="271" r:id="rId18"/>
    <p:sldId id="272" r:id="rId19"/>
    <p:sldId id="273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C9379-1E66-463A-AB38-4B62C6A4EEEB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6A7DD-FBD2-4C15-A84D-B97FC364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986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6A7DD-FBD2-4C15-A84D-B97FC364C20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118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cap="all" baseline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6A7DD-FBD2-4C15-A84D-B97FC364C20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85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6A7DD-FBD2-4C15-A84D-B97FC364C20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401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8308-8E64-4C65-9BB9-B689328F9524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2DC5-8121-4C0F-82CF-DA874A0E1742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8308-8E64-4C65-9BB9-B689328F9524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2DC5-8121-4C0F-82CF-DA874A0E17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42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8308-8E64-4C65-9BB9-B689328F9524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2DC5-8121-4C0F-82CF-DA874A0E17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868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8308-8E64-4C65-9BB9-B689328F9524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2DC5-8121-4C0F-82CF-DA874A0E17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54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8308-8E64-4C65-9BB9-B689328F9524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2DC5-8121-4C0F-82CF-DA874A0E1742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90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8308-8E64-4C65-9BB9-B689328F9524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2DC5-8121-4C0F-82CF-DA874A0E17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44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8308-8E64-4C65-9BB9-B689328F9524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2DC5-8121-4C0F-82CF-DA874A0E17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687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8308-8E64-4C65-9BB9-B689328F9524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2DC5-8121-4C0F-82CF-DA874A0E17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87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8308-8E64-4C65-9BB9-B689328F9524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2DC5-8121-4C0F-82CF-DA874A0E17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062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5708308-8E64-4C65-9BB9-B689328F9524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A72DC5-8121-4C0F-82CF-DA874A0E17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39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8308-8E64-4C65-9BB9-B689328F9524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2DC5-8121-4C0F-82CF-DA874A0E17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73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708308-8E64-4C65-9BB9-B689328F9524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DA72DC5-8121-4C0F-82CF-DA874A0E1742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693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b="1" dirty="0"/>
              <a:t>TRANSLATION STUDIES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2411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24857760-B4E0-4EF8-8CE2-053ED2F015F1}"/>
              </a:ext>
            </a:extLst>
          </p:cNvPr>
          <p:cNvSpPr txBox="1"/>
          <p:nvPr/>
        </p:nvSpPr>
        <p:spPr>
          <a:xfrm>
            <a:off x="1044163" y="1807329"/>
            <a:ext cx="101036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 dominance in translation fields  paves the  way for;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3200" dirty="0"/>
              <a:t>accurate or effective </a:t>
            </a:r>
            <a:r>
              <a:rPr lang="tr-TR" sz="3200" dirty="0" err="1"/>
              <a:t>texts</a:t>
            </a:r>
            <a:r>
              <a:rPr lang="en-GB" sz="3200" dirty="0"/>
              <a:t>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texts</a:t>
            </a:r>
            <a:r>
              <a:rPr lang="tr-TR" sz="3200" dirty="0"/>
              <a:t> </a:t>
            </a:r>
            <a:r>
              <a:rPr lang="en-GB" sz="3200" dirty="0"/>
              <a:t>painfully literal or easily readable in the target language or somewhere in the middle;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texts</a:t>
            </a:r>
            <a:r>
              <a:rPr lang="tr-TR" sz="3200" dirty="0"/>
              <a:t> </a:t>
            </a:r>
            <a:r>
              <a:rPr lang="en-GB" sz="3200" dirty="0"/>
              <a:t>reliable for her or his specific purposes</a:t>
            </a:r>
            <a:r>
              <a:rPr lang="tr-TR" sz="3200" dirty="0"/>
              <a:t>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34211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9B8A300-9F0A-431E-9682-12F186F47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Aspects of translator reliability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503085-D94B-45A0-B85A-0794AD44A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54796"/>
            <a:ext cx="10058400" cy="2565845"/>
          </a:xfrm>
        </p:spPr>
        <p:txBody>
          <a:bodyPr>
            <a:normAutofit/>
          </a:bodyPr>
          <a:lstStyle/>
          <a:p>
            <a:pPr marL="1298448" lvl="4" indent="-457200">
              <a:buFont typeface="+mj-lt"/>
              <a:buAutoNum type="arabicPeriod"/>
            </a:pPr>
            <a:r>
              <a:rPr lang="en-GB" sz="3200" dirty="0">
                <a:solidFill>
                  <a:schemeClr val="tx1"/>
                </a:solidFill>
              </a:rPr>
              <a:t>Attention to detail</a:t>
            </a:r>
            <a:endParaRPr lang="tr-TR" sz="3200" dirty="0">
              <a:solidFill>
                <a:schemeClr val="tx1"/>
              </a:solidFill>
            </a:endParaRPr>
          </a:p>
          <a:p>
            <a:pPr marL="1298448" lvl="4" indent="-457200">
              <a:buFont typeface="+mj-lt"/>
              <a:buAutoNum type="arabicPeriod"/>
            </a:pPr>
            <a:r>
              <a:rPr lang="en-GB" sz="3200" dirty="0">
                <a:solidFill>
                  <a:schemeClr val="tx1"/>
                </a:solidFill>
              </a:rPr>
              <a:t>Sensitivity to the user's needs</a:t>
            </a:r>
            <a:endParaRPr lang="tr-TR" sz="3200" dirty="0">
              <a:solidFill>
                <a:schemeClr val="tx1"/>
              </a:solidFill>
            </a:endParaRPr>
          </a:p>
          <a:p>
            <a:pPr marL="1298448" lvl="4" indent="-457200">
              <a:buFont typeface="+mj-lt"/>
              <a:buAutoNum type="arabicPeriod"/>
            </a:pPr>
            <a:r>
              <a:rPr lang="en-GB" sz="3200" dirty="0">
                <a:solidFill>
                  <a:schemeClr val="tx1"/>
                </a:solidFill>
              </a:rPr>
              <a:t>Research </a:t>
            </a:r>
            <a:endParaRPr lang="tr-TR" sz="3200" dirty="0">
              <a:solidFill>
                <a:schemeClr val="tx1"/>
              </a:solidFill>
            </a:endParaRPr>
          </a:p>
          <a:p>
            <a:pPr marL="1298448" lvl="4" indent="-457200">
              <a:buFont typeface="+mj-lt"/>
              <a:buAutoNum type="arabicPeriod"/>
            </a:pPr>
            <a:r>
              <a:rPr lang="en-GB" sz="3200" dirty="0">
                <a:solidFill>
                  <a:schemeClr val="tx1"/>
                </a:solidFill>
              </a:rPr>
              <a:t>Checking </a:t>
            </a:r>
          </a:p>
        </p:txBody>
      </p:sp>
    </p:spTree>
    <p:extLst>
      <p:ext uri="{BB962C8B-B14F-4D97-AF65-F5344CB8AC3E}">
        <p14:creationId xmlns:p14="http://schemas.microsoft.com/office/powerpoint/2010/main" val="450894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8ACD9F9-4977-4A24-BFA6-F59A572C6FC6}"/>
              </a:ext>
            </a:extLst>
          </p:cNvPr>
          <p:cNvSpPr/>
          <p:nvPr/>
        </p:nvSpPr>
        <p:spPr>
          <a:xfrm>
            <a:off x="1351547" y="1732093"/>
            <a:ext cx="94889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cap="all" dirty="0"/>
              <a:t>The translator has no personal point of view that has any relevance at</a:t>
            </a:r>
            <a:r>
              <a:rPr lang="tr-TR" sz="4000" b="1" cap="all" dirty="0"/>
              <a:t> </a:t>
            </a:r>
            <a:r>
              <a:rPr lang="en-GB" sz="4000" b="1" cap="all" dirty="0"/>
              <a:t>all to the act of translation.</a:t>
            </a:r>
          </a:p>
        </p:txBody>
      </p:sp>
    </p:spTree>
    <p:extLst>
      <p:ext uri="{BB962C8B-B14F-4D97-AF65-F5344CB8AC3E}">
        <p14:creationId xmlns:p14="http://schemas.microsoft.com/office/powerpoint/2010/main" val="3455965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7542A3C-2F0F-41CE-B804-6EF245D1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The process of translation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688DAD-D916-452B-AC01-8CCCBABB1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29852"/>
            <a:ext cx="10058400" cy="3639241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GB" sz="3200" b="1" dirty="0">
                <a:solidFill>
                  <a:schemeClr val="tx1"/>
                </a:solidFill>
              </a:rPr>
              <a:t>Translate</a:t>
            </a:r>
            <a:r>
              <a:rPr lang="en-GB" sz="3200" dirty="0">
                <a:solidFill>
                  <a:schemeClr val="tx1"/>
                </a:solidFill>
              </a:rPr>
              <a:t>: act; jump into the text feet first; translate intuitively.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3200" b="1" dirty="0">
                <a:solidFill>
                  <a:schemeClr val="tx1"/>
                </a:solidFill>
              </a:rPr>
              <a:t>Edit</a:t>
            </a:r>
            <a:r>
              <a:rPr lang="en-GB" sz="3200" dirty="0">
                <a:solidFill>
                  <a:schemeClr val="tx1"/>
                </a:solidFill>
              </a:rPr>
              <a:t>: think about what you've done; test your intuitive responses against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everything you know</a:t>
            </a:r>
            <a:endParaRPr lang="tr-TR" sz="3200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 sz="3200" b="1" dirty="0">
                <a:solidFill>
                  <a:schemeClr val="tx1"/>
                </a:solidFill>
              </a:rPr>
              <a:t>Sublimate</a:t>
            </a:r>
            <a:r>
              <a:rPr lang="en-GB" sz="3200" dirty="0">
                <a:solidFill>
                  <a:schemeClr val="tx1"/>
                </a:solidFill>
              </a:rPr>
              <a:t>: internalize what you've learned through this give-and-take process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for later use</a:t>
            </a:r>
          </a:p>
        </p:txBody>
      </p:sp>
    </p:spTree>
    <p:extLst>
      <p:ext uri="{BB962C8B-B14F-4D97-AF65-F5344CB8AC3E}">
        <p14:creationId xmlns:p14="http://schemas.microsoft.com/office/powerpoint/2010/main" val="3295869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065AE9-0D76-4675-92D7-11A0534FA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The meaning of a word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A37DF2-AC77-4045-B2CD-31C1F9982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95074"/>
            <a:ext cx="10058400" cy="317402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Translation is often thought to be primarily about </a:t>
            </a:r>
            <a:r>
              <a:rPr lang="en-GB" sz="3600" b="1" dirty="0">
                <a:solidFill>
                  <a:schemeClr val="tx1"/>
                </a:solidFill>
              </a:rPr>
              <a:t>words</a:t>
            </a:r>
            <a:r>
              <a:rPr lang="en-GB" sz="3600" dirty="0">
                <a:solidFill>
                  <a:schemeClr val="tx1"/>
                </a:solidFill>
              </a:rPr>
              <a:t> and </a:t>
            </a:r>
            <a:r>
              <a:rPr lang="en-GB" sz="3600" b="1" dirty="0">
                <a:solidFill>
                  <a:schemeClr val="tx1"/>
                </a:solidFill>
              </a:rPr>
              <a:t>their meanings</a:t>
            </a:r>
            <a:r>
              <a:rPr lang="en-GB" sz="3600" dirty="0">
                <a:solidFill>
                  <a:schemeClr val="tx1"/>
                </a:solidFill>
              </a:rPr>
              <a:t>: what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en-GB" sz="3600" dirty="0">
                <a:solidFill>
                  <a:schemeClr val="tx1"/>
                </a:solidFill>
              </a:rPr>
              <a:t>the words in the source text mean, and what words in the target language will best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en-GB" sz="3600" dirty="0">
                <a:solidFill>
                  <a:schemeClr val="tx1"/>
                </a:solidFill>
              </a:rPr>
              <a:t>capture or convey that meaning.</a:t>
            </a:r>
          </a:p>
        </p:txBody>
      </p:sp>
    </p:spTree>
    <p:extLst>
      <p:ext uri="{BB962C8B-B14F-4D97-AF65-F5344CB8AC3E}">
        <p14:creationId xmlns:p14="http://schemas.microsoft.com/office/powerpoint/2010/main" val="3263485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1E5B08D0-8739-4250-8D77-261529257DB9}"/>
              </a:ext>
            </a:extLst>
          </p:cNvPr>
          <p:cNvSpPr/>
          <p:nvPr/>
        </p:nvSpPr>
        <p:spPr>
          <a:xfrm>
            <a:off x="437147" y="524430"/>
            <a:ext cx="1131770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Jim and Maria live together. Jim is a native speaker of North American English,</a:t>
            </a:r>
            <a:r>
              <a:rPr lang="tr-TR" sz="3200" dirty="0"/>
              <a:t> </a:t>
            </a:r>
            <a:r>
              <a:rPr lang="en-GB" sz="3200" dirty="0"/>
              <a:t>Maria a native speaker of Argentinian Spanish. Maria's English is better than</a:t>
            </a:r>
            <a:r>
              <a:rPr lang="tr-TR" sz="3200" dirty="0"/>
              <a:t> </a:t>
            </a:r>
            <a:r>
              <a:rPr lang="en-GB" sz="3200" dirty="0"/>
              <a:t>Jim's Spanish, so they mostly speak English together. Maria gets offended when</a:t>
            </a:r>
            <a:r>
              <a:rPr lang="tr-TR" sz="3200" dirty="0"/>
              <a:t> </a:t>
            </a:r>
            <a:r>
              <a:rPr lang="en-GB" sz="3200" dirty="0"/>
              <a:t>Jim calls her "silly" - which he does frequently. Finally he says the offensive word</a:t>
            </a:r>
            <a:r>
              <a:rPr lang="tr-TR" sz="3200" dirty="0"/>
              <a:t> </a:t>
            </a:r>
            <a:r>
              <a:rPr lang="en-GB" sz="3200" dirty="0"/>
              <a:t>once too often and she decides to talk about it with him. He says he means the</a:t>
            </a:r>
            <a:r>
              <a:rPr lang="tr-TR" sz="3200" dirty="0"/>
              <a:t> </a:t>
            </a:r>
            <a:r>
              <a:rPr lang="en-GB" sz="3200" dirty="0"/>
              <a:t>word</a:t>
            </a:r>
            <a:r>
              <a:rPr lang="tr-TR" sz="3200" dirty="0"/>
              <a:t> </a:t>
            </a:r>
            <a:r>
              <a:rPr lang="en-GB" sz="3200" dirty="0"/>
              <a:t>affectionately: in his childhood everyone in his family used "silly" as a term</a:t>
            </a:r>
            <a:r>
              <a:rPr lang="tr-TR" sz="3200" dirty="0"/>
              <a:t> </a:t>
            </a:r>
            <a:r>
              <a:rPr lang="en-GB" sz="3200" dirty="0"/>
              <a:t>of endearment. It was a good thing for someone to be silly; \\ meant funny,</a:t>
            </a:r>
            <a:r>
              <a:rPr lang="tr-TR" sz="3200" dirty="0"/>
              <a:t> </a:t>
            </a:r>
            <a:r>
              <a:rPr lang="en-GB" sz="3200" dirty="0"/>
              <a:t>humorous, a good person. Maria explains that she</a:t>
            </a:r>
            <a:r>
              <a:rPr lang="tr-TR" sz="3200" dirty="0"/>
              <a:t> </a:t>
            </a:r>
            <a:r>
              <a:rPr lang="en-GB" sz="3200" dirty="0"/>
              <a:t>learned the word in school, where she was</a:t>
            </a:r>
            <a:r>
              <a:rPr lang="tr-TR" sz="3200" dirty="0"/>
              <a:t> </a:t>
            </a:r>
            <a:r>
              <a:rPr lang="en-GB" sz="3200" dirty="0"/>
              <a:t>taught that it means "stupid, foolish,</a:t>
            </a:r>
            <a:r>
              <a:rPr lang="tr-TR" sz="3200" dirty="0"/>
              <a:t> </a:t>
            </a:r>
            <a:r>
              <a:rPr lang="en-GB" sz="3200" dirty="0"/>
              <a:t>ridiculous."</a:t>
            </a:r>
          </a:p>
        </p:txBody>
      </p:sp>
    </p:spTree>
    <p:extLst>
      <p:ext uri="{BB962C8B-B14F-4D97-AF65-F5344CB8AC3E}">
        <p14:creationId xmlns:p14="http://schemas.microsoft.com/office/powerpoint/2010/main" val="2003212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8A2DD88-0500-42D8-B4A5-4B5D82775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Cultural knowledge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51E3A4-4F15-4067-87F5-2AB9F3E2D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82778"/>
            <a:ext cx="10058400" cy="2775285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It is probably safe to say that there has never been a time when the community of</a:t>
            </a:r>
            <a:r>
              <a:rPr lang="tr-TR" sz="4000" dirty="0">
                <a:solidFill>
                  <a:schemeClr val="tx1"/>
                </a:solidFill>
              </a:rPr>
              <a:t> </a:t>
            </a:r>
            <a:r>
              <a:rPr lang="en-GB" sz="4000" dirty="0">
                <a:solidFill>
                  <a:schemeClr val="tx1"/>
                </a:solidFill>
              </a:rPr>
              <a:t>translators was unaware of cultural differences and their significance for translation.</a:t>
            </a:r>
          </a:p>
        </p:txBody>
      </p:sp>
    </p:spTree>
    <p:extLst>
      <p:ext uri="{BB962C8B-B14F-4D97-AF65-F5344CB8AC3E}">
        <p14:creationId xmlns:p14="http://schemas.microsoft.com/office/powerpoint/2010/main" val="1235579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76EA941-F48D-4942-BDCC-CD13A0E17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chemeClr val="tx1"/>
                </a:solidFill>
              </a:rPr>
              <a:t>Importance</a:t>
            </a:r>
            <a:r>
              <a:rPr lang="tr-TR" b="1" dirty="0">
                <a:solidFill>
                  <a:schemeClr val="tx1"/>
                </a:solidFill>
              </a:rPr>
              <a:t> of </a:t>
            </a:r>
            <a:r>
              <a:rPr lang="tr-TR" b="1" dirty="0" err="1">
                <a:solidFill>
                  <a:schemeClr val="tx1"/>
                </a:solidFill>
              </a:rPr>
              <a:t>Knowing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the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Target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Culture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446600-BD3F-4259-A89A-AD70DB315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29852"/>
            <a:ext cx="10058400" cy="3639241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An American t-shirt maker in Miami printed up shirts for the Hispanic market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en-GB" sz="3600" dirty="0">
                <a:solidFill>
                  <a:schemeClr val="tx1"/>
                </a:solidFill>
              </a:rPr>
              <a:t>promoting the Pope's visit. The Spanish translator made a tiny little gender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en-GB" sz="3600" dirty="0">
                <a:solidFill>
                  <a:schemeClr val="tx1"/>
                </a:solidFill>
              </a:rPr>
              <a:t>error with the definite article, so that, instead of "I saw the Pope" (el Papa),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en-GB" sz="3600" dirty="0">
                <a:solidFill>
                  <a:schemeClr val="tx1"/>
                </a:solidFill>
              </a:rPr>
              <a:t>the shirts read "I saw the Potato" (la Papa). </a:t>
            </a:r>
          </a:p>
        </p:txBody>
      </p:sp>
    </p:spTree>
    <p:extLst>
      <p:ext uri="{BB962C8B-B14F-4D97-AF65-F5344CB8AC3E}">
        <p14:creationId xmlns:p14="http://schemas.microsoft.com/office/powerpoint/2010/main" val="4013921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2D5D2184-5163-4C78-8B96-5A984053AFFA}"/>
              </a:ext>
            </a:extLst>
          </p:cNvPr>
          <p:cNvSpPr txBox="1"/>
          <p:nvPr/>
        </p:nvSpPr>
        <p:spPr>
          <a:xfrm>
            <a:off x="898358" y="1921911"/>
            <a:ext cx="103952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Ford had a series of problems marketing its cars</a:t>
            </a:r>
            <a:r>
              <a:rPr lang="tr-TR" sz="3600" dirty="0"/>
              <a:t> </a:t>
            </a:r>
            <a:r>
              <a:rPr lang="en-GB" sz="3600" dirty="0"/>
              <a:t>internationally.</a:t>
            </a:r>
            <a:r>
              <a:rPr lang="tr-TR" sz="3600" dirty="0"/>
              <a:t> </a:t>
            </a:r>
            <a:r>
              <a:rPr lang="en-GB" sz="3600" dirty="0"/>
              <a:t>Its low-cost truck</a:t>
            </a:r>
            <a:r>
              <a:rPr lang="tr-TR" sz="3600" dirty="0"/>
              <a:t> </a:t>
            </a:r>
            <a:r>
              <a:rPr lang="en-GB" sz="3600" dirty="0"/>
              <a:t>the </a:t>
            </a:r>
            <a:r>
              <a:rPr lang="en-GB" sz="3600" dirty="0" err="1"/>
              <a:t>Ftera</a:t>
            </a:r>
            <a:r>
              <a:rPr lang="en-GB" sz="3600" dirty="0"/>
              <a:t> meant "ugly old woman" in Spanish. Its Caliente in Mexico was found</a:t>
            </a:r>
            <a:r>
              <a:rPr lang="tr-TR" sz="3600" dirty="0"/>
              <a:t> </a:t>
            </a:r>
            <a:r>
              <a:rPr lang="en-GB" sz="3600" dirty="0"/>
              <a:t>to be slang for "streetwalker.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48189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0790F160-6414-4D3E-845D-9EC5D22B86E3}"/>
              </a:ext>
            </a:extLst>
          </p:cNvPr>
          <p:cNvSpPr/>
          <p:nvPr/>
        </p:nvSpPr>
        <p:spPr>
          <a:xfrm>
            <a:off x="1187116" y="1604263"/>
            <a:ext cx="101546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/>
              <a:t>Nike made a television ad promoting its shoes, with people from different countries</a:t>
            </a:r>
            <a:r>
              <a:rPr lang="tr-TR" sz="3600" dirty="0"/>
              <a:t> </a:t>
            </a:r>
            <a:r>
              <a:rPr lang="en-GB" sz="3600" dirty="0"/>
              <a:t>saying "Just do it" in their native language. Too late they found out that a</a:t>
            </a:r>
            <a:r>
              <a:rPr lang="tr-TR" sz="3600" dirty="0"/>
              <a:t> </a:t>
            </a:r>
            <a:r>
              <a:rPr lang="en-GB" sz="3600" dirty="0"/>
              <a:t>Samburu African tribesman was really saying, "I don't want these, give me</a:t>
            </a:r>
            <a:r>
              <a:rPr lang="tr-TR" sz="3600" dirty="0"/>
              <a:t> </a:t>
            </a:r>
            <a:r>
              <a:rPr lang="en-GB" sz="3600" dirty="0"/>
              <a:t>big shoes."</a:t>
            </a:r>
          </a:p>
        </p:txBody>
      </p:sp>
    </p:spTree>
    <p:extLst>
      <p:ext uri="{BB962C8B-B14F-4D97-AF65-F5344CB8AC3E}">
        <p14:creationId xmlns:p14="http://schemas.microsoft.com/office/powerpoint/2010/main" val="195422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BEF4D7C-5BA6-4285-8CFE-C77587775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97824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tr-TR" sz="5400" b="1" dirty="0">
                <a:solidFill>
                  <a:schemeClr val="tx1"/>
                </a:solidFill>
              </a:rPr>
              <a:t>WHAT IS TRANSLATION?</a:t>
            </a:r>
            <a:endParaRPr lang="en-GB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9500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8FE803-DB97-47C8-8292-99C85D54B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BIBLIOGRAPHY</a:t>
            </a:r>
            <a:r>
              <a:rPr lang="tr-TR" dirty="0">
                <a:solidFill>
                  <a:schemeClr val="tx1"/>
                </a:solidFill>
              </a:rPr>
              <a:t>	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316537-BBB3-4613-8F40-772876B66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chemeClr val="tx1"/>
                </a:solidFill>
              </a:rPr>
              <a:t>Robinson</a:t>
            </a:r>
            <a:r>
              <a:rPr lang="tr-TR" dirty="0">
                <a:solidFill>
                  <a:schemeClr val="tx1"/>
                </a:solidFill>
              </a:rPr>
              <a:t>, Douglas. </a:t>
            </a:r>
            <a:r>
              <a:rPr lang="tr-TR" i="1" dirty="0" err="1">
                <a:solidFill>
                  <a:schemeClr val="tx1"/>
                </a:solidFill>
              </a:rPr>
              <a:t>Becoming</a:t>
            </a:r>
            <a:r>
              <a:rPr lang="tr-TR" i="1" dirty="0">
                <a:solidFill>
                  <a:schemeClr val="tx1"/>
                </a:solidFill>
              </a:rPr>
              <a:t> a </a:t>
            </a:r>
            <a:r>
              <a:rPr lang="tr-TR" i="1" dirty="0" err="1">
                <a:solidFill>
                  <a:schemeClr val="tx1"/>
                </a:solidFill>
              </a:rPr>
              <a:t>Translator</a:t>
            </a:r>
            <a:r>
              <a:rPr lang="tr-TR" i="1" dirty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Routledge</a:t>
            </a:r>
            <a:r>
              <a:rPr lang="tr-TR">
                <a:solidFill>
                  <a:schemeClr val="tx1"/>
                </a:solidFill>
              </a:rPr>
              <a:t>, 2007.</a:t>
            </a:r>
            <a:endParaRPr lang="en-GB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646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6EEA90-1D9B-4DAF-A347-5CF764022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211656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tr-TR" sz="5400" b="1" dirty="0">
                <a:solidFill>
                  <a:schemeClr val="tx1"/>
                </a:solidFill>
              </a:rPr>
              <a:t>WHY DO WE NEED TRANSLATION?</a:t>
            </a:r>
            <a:endParaRPr lang="en-GB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331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937E421-20BB-47CB-8418-BBAA0920D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978243"/>
            <a:ext cx="10058400" cy="1887904"/>
          </a:xfrm>
        </p:spPr>
        <p:txBody>
          <a:bodyPr>
            <a:normAutofit/>
          </a:bodyPr>
          <a:lstStyle/>
          <a:p>
            <a:pPr algn="ctr"/>
            <a:r>
              <a:rPr lang="tr-TR" sz="5400" b="1" dirty="0">
                <a:solidFill>
                  <a:schemeClr val="tx1"/>
                </a:solidFill>
              </a:rPr>
              <a:t>WHEN DID PEOPLE NEED TRANSLATION FOR THE FIRST TIME?</a:t>
            </a:r>
            <a:endParaRPr lang="en-GB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865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768FEE26-39D1-4355-BF4A-6A420AC50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9" y="124778"/>
            <a:ext cx="6096001" cy="5918067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A6A325C2-9939-465A-AA52-D8B8AB37662A}"/>
              </a:ext>
            </a:extLst>
          </p:cNvPr>
          <p:cNvSpPr txBox="1"/>
          <p:nvPr/>
        </p:nvSpPr>
        <p:spPr>
          <a:xfrm>
            <a:off x="9432757" y="5396514"/>
            <a:ext cx="2021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Hanging</a:t>
            </a:r>
            <a:r>
              <a:rPr lang="tr-TR" dirty="0"/>
              <a:t> </a:t>
            </a:r>
            <a:r>
              <a:rPr lang="tr-TR" dirty="0" err="1"/>
              <a:t>Gardens</a:t>
            </a:r>
            <a:r>
              <a:rPr lang="tr-TR" dirty="0"/>
              <a:t> of </a:t>
            </a:r>
            <a:r>
              <a:rPr lang="tr-TR" dirty="0" err="1"/>
              <a:t>Babylon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50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1DB04A-DC8E-4F98-A412-A04C4987B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Internal and external knowledge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5D1C30-34EF-42F4-9D3B-5A3ED09D9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indent="-226800">
              <a:buFont typeface="Wingdings" panose="05000000000000000000" pitchFamily="2" charset="2"/>
              <a:buChar char="§"/>
            </a:pPr>
            <a:r>
              <a:rPr lang="en-GB" sz="3200" dirty="0">
                <a:solidFill>
                  <a:schemeClr val="tx1"/>
                </a:solidFill>
              </a:rPr>
              <a:t>Translation can be perceived from the outside, from the reader’s or other user’s point of view, or from the inside, from the translator’s point of view.</a:t>
            </a:r>
            <a:endParaRPr lang="tr-TR" sz="3200" dirty="0">
              <a:solidFill>
                <a:schemeClr val="tx1"/>
              </a:solidFill>
            </a:endParaRPr>
          </a:p>
          <a:p>
            <a:pPr indent="-226800">
              <a:buFont typeface="Wingdings" panose="05000000000000000000" pitchFamily="2" charset="2"/>
              <a:buChar char="§"/>
            </a:pPr>
            <a:r>
              <a:rPr lang="en-GB" sz="3200" dirty="0">
                <a:solidFill>
                  <a:schemeClr val="tx1"/>
                </a:solidFill>
              </a:rPr>
              <a:t>Translation is different for different groups of people. For people who are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not translators, it is primarily a </a:t>
            </a:r>
            <a:r>
              <a:rPr lang="en-GB" sz="3200" b="1" dirty="0">
                <a:solidFill>
                  <a:schemeClr val="tx1"/>
                </a:solidFill>
              </a:rPr>
              <a:t>text</a:t>
            </a:r>
            <a:r>
              <a:rPr lang="en-GB" sz="3200" dirty="0">
                <a:solidFill>
                  <a:schemeClr val="tx1"/>
                </a:solidFill>
              </a:rPr>
              <a:t>; for people who are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translators, it is primarily an </a:t>
            </a:r>
            <a:r>
              <a:rPr lang="en-GB" sz="3200" b="1" dirty="0">
                <a:solidFill>
                  <a:schemeClr val="tx1"/>
                </a:solidFill>
              </a:rPr>
              <a:t>activity</a:t>
            </a:r>
            <a:r>
              <a:rPr lang="en-GB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7126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Types of Knowledge in Translation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5011" y="1925053"/>
            <a:ext cx="11502189" cy="4044673"/>
          </a:xfrm>
        </p:spPr>
        <p:txBody>
          <a:bodyPr numCol="2"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Helvetica-Bold"/>
              </a:rPr>
              <a:t>Infernal</a:t>
            </a:r>
            <a:endParaRPr lang="tr-TR" sz="2400" b="1" dirty="0">
              <a:solidFill>
                <a:srgbClr val="000000"/>
              </a:solidFill>
              <a:latin typeface="Helvetica-Bold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A translator thinks and talks about</a:t>
            </a:r>
            <a:b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translation from inside the process,</a:t>
            </a:r>
            <a:b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knowing how it's done, possessing</a:t>
            </a:r>
            <a:b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a practical real-world sense of the</a:t>
            </a:r>
            <a:b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problems involved, some solutions to</a:t>
            </a:r>
            <a:b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those problems, and the limitations on</a:t>
            </a:r>
            <a:b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those solutions (the translator knows,</a:t>
            </a:r>
            <a:b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for example, that no translation will</a:t>
            </a:r>
            <a:b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ever be a perfectly reliable guide to</a:t>
            </a:r>
            <a:b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the original).</a:t>
            </a:r>
            <a:b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Helvetica-Bold"/>
              </a:rPr>
              <a:t>External</a:t>
            </a:r>
            <a:endParaRPr lang="tr-TR" sz="2400" b="1" dirty="0">
              <a:solidFill>
                <a:srgbClr val="000000"/>
              </a:solidFill>
              <a:latin typeface="Helvetica-Bold"/>
            </a:endParaRPr>
          </a:p>
          <a:p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A non-translator (especially a monolingual reader in the target language</a:t>
            </a:r>
            <a:r>
              <a:rPr lang="tr-TR" sz="24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who directly or indirectly pays for the</a:t>
            </a:r>
            <a:r>
              <a:rPr lang="tr-TR" sz="24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translation - a client, a book-buyer)</a:t>
            </a:r>
            <a:r>
              <a:rPr lang="tr-TR" sz="24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thinks and talks about translation from</a:t>
            </a:r>
            <a:r>
              <a:rPr lang="tr-TR" sz="24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outside the process, not knowing how</a:t>
            </a:r>
            <a:r>
              <a:rPr lang="tr-TR" sz="24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Helvetica" panose="020B0604020202020204" pitchFamily="34" charset="0"/>
              </a:rPr>
              <a:t>it's done</a:t>
            </a:r>
            <a:r>
              <a:rPr lang="tr-TR" sz="2400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23791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59B11C-C41A-4EBF-8B39-C0E389FD0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Reliability</a:t>
            </a:r>
            <a:r>
              <a:rPr lang="en-GB" dirty="0"/>
              <a:t>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47956EA2-1919-4C98-BE80-133F3359EDD6}"/>
              </a:ext>
            </a:extLst>
          </p:cNvPr>
          <p:cNvSpPr txBox="1"/>
          <p:nvPr/>
        </p:nvSpPr>
        <p:spPr>
          <a:xfrm>
            <a:off x="1097280" y="1925053"/>
            <a:ext cx="1005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often called "</a:t>
            </a:r>
            <a:r>
              <a:rPr lang="en-GB" sz="3200" b="1" dirty="0"/>
              <a:t>accuracy</a:t>
            </a:r>
            <a:r>
              <a:rPr lang="en-GB" sz="3200" dirty="0"/>
              <a:t> "</a:t>
            </a:r>
            <a:r>
              <a:rPr lang="tr-TR" sz="3200" dirty="0"/>
              <a:t> </a:t>
            </a:r>
            <a:r>
              <a:rPr lang="tr-TR" sz="3200" dirty="0" err="1"/>
              <a:t>or</a:t>
            </a:r>
            <a:r>
              <a:rPr lang="tr-TR" sz="3200" dirty="0"/>
              <a:t> </a:t>
            </a:r>
            <a:r>
              <a:rPr lang="en-GB" sz="3200" dirty="0"/>
              <a:t>"</a:t>
            </a:r>
            <a:r>
              <a:rPr lang="en-GB" sz="3200" b="1" dirty="0"/>
              <a:t>equivalence</a:t>
            </a:r>
            <a:r>
              <a:rPr lang="en-GB" sz="3200" dirty="0"/>
              <a:t>" or "</a:t>
            </a:r>
            <a:r>
              <a:rPr lang="en-GB" sz="3200" b="1" dirty="0"/>
              <a:t>fidelity</a:t>
            </a:r>
            <a:r>
              <a:rPr lang="en-GB" sz="3200" dirty="0"/>
              <a:t>"</a:t>
            </a:r>
            <a:endParaRPr lang="tr-T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Translation users need to be able to rely on translation. They need to be able to</a:t>
            </a:r>
            <a:r>
              <a:rPr lang="tr-TR" sz="3200" dirty="0"/>
              <a:t> </a:t>
            </a:r>
            <a:r>
              <a:rPr lang="en-GB" sz="3200" dirty="0"/>
              <a:t>use the translation as a reliable basis for action</a:t>
            </a:r>
            <a:r>
              <a:rPr lang="tr-TR" sz="3200" dirty="0"/>
              <a:t>.</a:t>
            </a:r>
            <a:br>
              <a:rPr lang="en-GB" sz="3200" dirty="0"/>
            </a:b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8096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4C7956F0-4B23-49B6-AFDF-1FB2DCDCF504}"/>
              </a:ext>
            </a:extLst>
          </p:cNvPr>
          <p:cNvSpPr/>
          <p:nvPr/>
        </p:nvSpPr>
        <p:spPr>
          <a:xfrm>
            <a:off x="1511659" y="2258679"/>
            <a:ext cx="941671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There are many different types of textual reliability;</a:t>
            </a:r>
          </a:p>
          <a:p>
            <a:r>
              <a:rPr lang="en-GB" sz="3200" dirty="0"/>
              <a:t>there is no single touchstone for a reliable translation, certainly </a:t>
            </a:r>
            <a:r>
              <a:rPr lang="en-GB" sz="3200" b="1" dirty="0"/>
              <a:t>no single simple</a:t>
            </a:r>
            <a:r>
              <a:rPr lang="tr-TR" sz="3200" b="1" dirty="0"/>
              <a:t> </a:t>
            </a:r>
            <a:r>
              <a:rPr lang="en-GB" sz="3200" b="1" dirty="0"/>
              <a:t>formula </a:t>
            </a:r>
            <a:r>
              <a:rPr lang="en-GB" sz="3200" dirty="0"/>
              <a:t>for abstract semantic "equivalence</a:t>
            </a:r>
            <a:r>
              <a:rPr lang="tr-TR" sz="3200" dirty="0"/>
              <a:t>.</a:t>
            </a:r>
            <a:r>
              <a:rPr lang="en-GB" sz="3200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68218040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496</TotalTime>
  <Words>690</Words>
  <Application>Microsoft Office PowerPoint</Application>
  <PresentationFormat>Geniş ekran</PresentationFormat>
  <Paragraphs>47</Paragraphs>
  <Slides>20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Helvetica</vt:lpstr>
      <vt:lpstr>Helvetica-Bold</vt:lpstr>
      <vt:lpstr>Wingdings</vt:lpstr>
      <vt:lpstr>Geçmişe bakış</vt:lpstr>
      <vt:lpstr>TRANSLATION STUDIES</vt:lpstr>
      <vt:lpstr>WHAT IS TRANSLATION?</vt:lpstr>
      <vt:lpstr>WHY DO WE NEED TRANSLATION?</vt:lpstr>
      <vt:lpstr>WHEN DID PEOPLE NEED TRANSLATION FOR THE FIRST TIME?</vt:lpstr>
      <vt:lpstr>PowerPoint Sunusu</vt:lpstr>
      <vt:lpstr>Internal and external knowledge </vt:lpstr>
      <vt:lpstr>Types of Knowledge in Translation</vt:lpstr>
      <vt:lpstr>Reliability </vt:lpstr>
      <vt:lpstr>PowerPoint Sunusu</vt:lpstr>
      <vt:lpstr>PowerPoint Sunusu</vt:lpstr>
      <vt:lpstr>Aspects of translator reliability</vt:lpstr>
      <vt:lpstr>PowerPoint Sunusu</vt:lpstr>
      <vt:lpstr>The process of translation</vt:lpstr>
      <vt:lpstr>The meaning of a word</vt:lpstr>
      <vt:lpstr>PowerPoint Sunusu</vt:lpstr>
      <vt:lpstr>Cultural knowledge</vt:lpstr>
      <vt:lpstr>Importance of Knowing the Target Culture</vt:lpstr>
      <vt:lpstr>PowerPoint Sunusu</vt:lpstr>
      <vt:lpstr>PowerPoint Sunusu</vt:lpstr>
      <vt:lpstr>BIBLIOGRAPHY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STUDIES</dc:title>
  <dc:creator>Funda</dc:creator>
  <cp:lastModifiedBy>Funda</cp:lastModifiedBy>
  <cp:revision>46</cp:revision>
  <dcterms:created xsi:type="dcterms:W3CDTF">2019-09-24T10:07:40Z</dcterms:created>
  <dcterms:modified xsi:type="dcterms:W3CDTF">2020-03-22T18:58:40Z</dcterms:modified>
</cp:coreProperties>
</file>