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  <p:sldMasterId id="2147483663" r:id="rId2"/>
    <p:sldMasterId id="2147483671" r:id="rId3"/>
    <p:sldMasterId id="2147483683" r:id="rId4"/>
  </p:sldMasterIdLst>
  <p:notesMasterIdLst>
    <p:notesMasterId r:id="rId9"/>
  </p:notesMasterIdLst>
  <p:sldIdLst>
    <p:sldId id="344" r:id="rId5"/>
    <p:sldId id="315" r:id="rId6"/>
    <p:sldId id="347" r:id="rId7"/>
    <p:sldId id="348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8E29"/>
    <a:srgbClr val="A8122A"/>
    <a:srgbClr val="DDBB73"/>
    <a:srgbClr val="FFFFFE"/>
    <a:srgbClr val="2B0105"/>
    <a:srgbClr val="6C3217"/>
    <a:srgbClr val="766C5D"/>
    <a:srgbClr val="E6DDA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 snapToGrid="0">
      <p:cViewPr>
        <p:scale>
          <a:sx n="60" d="100"/>
          <a:sy n="60" d="100"/>
        </p:scale>
        <p:origin x="-1644" y="-2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8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2415418B-7F3C-44E8-935E-E0C6EDBE873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031BB-4B44-42C1-83FF-72921AEAE74D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latin typeface="Verdana"/>
              <a:ea typeface="+mn-e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Verdan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prstClr val="black"/>
              </a:solidFill>
              <a:latin typeface="Verdana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/>
        </p:nvSpPr>
        <p:spPr bwMode="auto">
          <a:xfrm>
            <a:off x="236490" y="4495800"/>
            <a:ext cx="843431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2800" dirty="0" err="1">
                <a:solidFill>
                  <a:srgbClr val="FFFFFF"/>
                </a:solidFill>
                <a:latin typeface="Arial" charset="0"/>
              </a:rPr>
              <a:t>Lecture</a:t>
            </a:r>
            <a:r>
              <a:rPr lang="tr-TR" sz="280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5</a:t>
            </a:r>
            <a:endParaRPr lang="en-US" sz="2800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tr-TR" sz="2800" b="0" dirty="0" err="1" smtClean="0">
                <a:solidFill>
                  <a:srgbClr val="FFFFFF"/>
                </a:solidFill>
                <a:latin typeface="Arial" charset="0"/>
              </a:rPr>
              <a:t>Structure</a:t>
            </a:r>
            <a:r>
              <a:rPr lang="tr-TR" sz="2800" b="0" dirty="0" smtClean="0">
                <a:solidFill>
                  <a:srgbClr val="FFFFFF"/>
                </a:solidFill>
                <a:latin typeface="Arial" charset="0"/>
              </a:rPr>
              <a:t> of </a:t>
            </a:r>
            <a:r>
              <a:rPr lang="tr-TR" sz="2800" b="0" dirty="0" err="1" smtClean="0">
                <a:solidFill>
                  <a:srgbClr val="FFFFFF"/>
                </a:solidFill>
                <a:latin typeface="Arial" charset="0"/>
              </a:rPr>
              <a:t>Membranes</a:t>
            </a:r>
            <a:r>
              <a:rPr lang="tr-TR" sz="2800" b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b="0" dirty="0" err="1" smtClean="0">
                <a:solidFill>
                  <a:srgbClr val="FFFFFF"/>
                </a:solidFill>
                <a:latin typeface="Arial" charset="0"/>
              </a:rPr>
              <a:t>and</a:t>
            </a:r>
            <a:r>
              <a:rPr lang="tr-TR" sz="2800" b="0" dirty="0" smtClean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b="0" dirty="0" err="1" smtClean="0">
                <a:solidFill>
                  <a:srgbClr val="FFFFFF"/>
                </a:solidFill>
                <a:latin typeface="Arial" charset="0"/>
              </a:rPr>
              <a:t>Transmembrane</a:t>
            </a:r>
            <a:r>
              <a:rPr lang="tr-TR" sz="2800" b="0" dirty="0" smtClean="0">
                <a:solidFill>
                  <a:srgbClr val="FFFFFF"/>
                </a:solidFill>
                <a:latin typeface="Arial" charset="0"/>
              </a:rPr>
              <a:t> Transport</a:t>
            </a:r>
            <a:endParaRPr lang="tr-TR" sz="2800" b="0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tr-TR" sz="1800" b="0" dirty="0" err="1">
                <a:solidFill>
                  <a:srgbClr val="FFFFFF"/>
                </a:solidFill>
                <a:latin typeface="Arial" charset="0"/>
              </a:rPr>
              <a:t>Assist</a:t>
            </a:r>
            <a:r>
              <a:rPr lang="tr-TR" sz="1800" b="0" dirty="0">
                <a:solidFill>
                  <a:srgbClr val="FFFFFF"/>
                </a:solidFill>
                <a:latin typeface="Arial" charset="0"/>
              </a:rPr>
              <a:t>. Prof. Dr. Açelya </a:t>
            </a:r>
            <a:r>
              <a:rPr lang="tr-TR" sz="1800" b="0" dirty="0" err="1">
                <a:solidFill>
                  <a:srgbClr val="FFFFFF"/>
                </a:solidFill>
                <a:latin typeface="Arial" charset="0"/>
              </a:rPr>
              <a:t>Yılmazer</a:t>
            </a:r>
            <a:r>
              <a:rPr lang="tr-TR" sz="1800" b="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1800" b="0" dirty="0" err="1">
                <a:solidFill>
                  <a:srgbClr val="FFFFFF"/>
                </a:solidFill>
                <a:latin typeface="Arial" charset="0"/>
              </a:rPr>
              <a:t>Aktuna</a:t>
            </a:r>
            <a:endParaRPr lang="en-US" sz="16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39" name="Rectangle 10"/>
          <p:cNvSpPr>
            <a:spLocks noGrp="1" noChangeArrowheads="1"/>
          </p:cNvSpPr>
          <p:nvPr/>
        </p:nvSpPr>
        <p:spPr bwMode="auto">
          <a:xfrm>
            <a:off x="1999593" y="1143000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en-US" sz="6000" i="1" dirty="0">
                <a:solidFill>
                  <a:srgbClr val="FFFFFF"/>
                </a:solidFill>
                <a:latin typeface="Arial" charset="0"/>
              </a:rPr>
              <a:t>Cell Biology</a:t>
            </a:r>
            <a:endParaRPr lang="tr-TR" sz="6000" i="1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05000"/>
              </a:lnSpc>
            </a:pPr>
            <a:r>
              <a:rPr lang="tr-TR" sz="4000" dirty="0">
                <a:solidFill>
                  <a:srgbClr val="FFFFFF"/>
                </a:solidFill>
                <a:latin typeface="Arial" charset="0"/>
              </a:rPr>
              <a:t>BME140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41" name="Line 13"/>
          <p:cNvSpPr>
            <a:spLocks noChangeShapeType="1"/>
          </p:cNvSpPr>
          <p:nvPr/>
        </p:nvSpPr>
        <p:spPr bwMode="auto">
          <a:xfrm>
            <a:off x="723900" y="10668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723900" y="42672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tr-TR" dirty="0" smtClean="0">
                <a:latin typeface="Verdana" charset="0"/>
              </a:rPr>
              <a:t>MEMBRANES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The plasma membrane is involved in cell communication, import and export of molecules, and cell growth and motility.</a:t>
            </a: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THE LIPID BILAYER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The Lipid </a:t>
            </a:r>
            <a:r>
              <a:rPr lang="en-US" dirty="0" err="1" smtClean="0">
                <a:latin typeface="Verdana" charset="0"/>
              </a:rPr>
              <a:t>Bilayer</a:t>
            </a:r>
            <a:r>
              <a:rPr lang="en-US" dirty="0" smtClean="0">
                <a:latin typeface="Verdana" charset="0"/>
              </a:rPr>
              <a:t> Is a Flexible Two-dimensional Fluid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tr-TR" dirty="0" smtClean="0">
                <a:latin typeface="Verdana" charset="0"/>
              </a:rPr>
              <a:t>MEMBRANES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MEMBRANE PROTEINS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/>
              <a:t>Membrane Proteins Associate with the Lipid </a:t>
            </a:r>
            <a:r>
              <a:rPr lang="en-US" dirty="0" err="1" smtClean="0"/>
              <a:t>Bilayer</a:t>
            </a:r>
            <a:r>
              <a:rPr lang="en-US" dirty="0" smtClean="0"/>
              <a:t> in Different </a:t>
            </a:r>
            <a:r>
              <a:rPr lang="en-US" dirty="0" smtClean="0"/>
              <a:t>Ways</a:t>
            </a:r>
            <a:endParaRPr lang="tr-TR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err="1" smtClean="0"/>
              <a:t>Integral</a:t>
            </a:r>
            <a:r>
              <a:rPr lang="tr-TR" dirty="0" smtClean="0"/>
              <a:t> </a:t>
            </a:r>
            <a:r>
              <a:rPr lang="tr-TR" dirty="0" err="1" smtClean="0"/>
              <a:t>membrane</a:t>
            </a:r>
            <a:r>
              <a:rPr lang="tr-TR" dirty="0" smtClean="0"/>
              <a:t> protein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err="1" smtClean="0"/>
              <a:t>Peripheral</a:t>
            </a:r>
            <a:r>
              <a:rPr lang="tr-TR" dirty="0" smtClean="0"/>
              <a:t> </a:t>
            </a:r>
            <a:r>
              <a:rPr lang="tr-TR" dirty="0" err="1" smtClean="0"/>
              <a:t>membrane</a:t>
            </a:r>
            <a:r>
              <a:rPr lang="tr-TR" dirty="0" smtClean="0"/>
              <a:t> </a:t>
            </a:r>
            <a:r>
              <a:rPr lang="tr-TR" dirty="0" err="1" smtClean="0"/>
              <a:t>proteins</a:t>
            </a:r>
            <a:endParaRPr lang="tr-TR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tr-TR" dirty="0" err="1" smtClean="0">
                <a:latin typeface="Verdana" charset="0"/>
              </a:rPr>
              <a:t>Have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differen</a:t>
            </a:r>
            <a:r>
              <a:rPr lang="tr-TR" dirty="0" smtClean="0">
                <a:latin typeface="Verdana" charset="0"/>
              </a:rPr>
              <a:t> </a:t>
            </a:r>
            <a:r>
              <a:rPr lang="tr-TR" dirty="0" err="1" smtClean="0">
                <a:latin typeface="Verdana" charset="0"/>
              </a:rPr>
              <a:t>functions</a:t>
            </a: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en-US" dirty="0" err="1" smtClean="0">
                <a:latin typeface="Verdana" charset="0"/>
              </a:rPr>
              <a:t>Transmembrane</a:t>
            </a:r>
            <a:r>
              <a:rPr lang="en-US" dirty="0" smtClean="0">
                <a:latin typeface="Verdana" charset="0"/>
              </a:rPr>
              <a:t> Transport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PRINCIPLES OF TRANSMEMBRANE </a:t>
            </a:r>
            <a:r>
              <a:rPr lang="en-US" dirty="0" smtClean="0">
                <a:latin typeface="Verdana" charset="0"/>
              </a:rPr>
              <a:t>TRANSPORT</a:t>
            </a: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r>
              <a:rPr lang="en-US" dirty="0" smtClean="0">
                <a:latin typeface="Verdana" charset="0"/>
              </a:rPr>
              <a:t>The rate at which a molecule crosses a protein-free artificial lipid </a:t>
            </a:r>
            <a:r>
              <a:rPr lang="en-US" dirty="0" err="1" smtClean="0">
                <a:latin typeface="Verdana" charset="0"/>
              </a:rPr>
              <a:t>bilayer</a:t>
            </a:r>
            <a:r>
              <a:rPr lang="en-US" dirty="0" smtClean="0">
                <a:latin typeface="Verdana" charset="0"/>
              </a:rPr>
              <a:t> by simple diffusion depends on its size and solubility.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tr-TR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  <a:p>
            <a:pPr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1546</TotalTime>
  <Words>104</Words>
  <Application>Microsoft Office PowerPoint</Application>
  <PresentationFormat>Ekran Gösterisi (4:3)</PresentationFormat>
  <Paragraphs>28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4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Office Theme</vt:lpstr>
      <vt:lpstr>1_Office Theme</vt:lpstr>
      <vt:lpstr>2_Blank Presentation</vt:lpstr>
      <vt:lpstr>2_Office Theme</vt:lpstr>
      <vt:lpstr>Slayt 1</vt:lpstr>
      <vt:lpstr>MEMBRANES</vt:lpstr>
      <vt:lpstr>MEMBRANES</vt:lpstr>
      <vt:lpstr>Transmembrane Transport</vt:lpstr>
    </vt:vector>
  </TitlesOfParts>
  <Manager>Sumanas, Inc.</Manager>
  <Company>© Garland Science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Cell Biology</dc:title>
  <dc:creator>Alberts et al.</dc:creator>
  <cp:lastModifiedBy>ASUSPC</cp:lastModifiedBy>
  <cp:revision>83</cp:revision>
  <dcterms:created xsi:type="dcterms:W3CDTF">2002-12-24T01:08:46Z</dcterms:created>
  <dcterms:modified xsi:type="dcterms:W3CDTF">2017-01-26T19:54:40Z</dcterms:modified>
</cp:coreProperties>
</file>