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  <p:sldMasterId id="2147483663" r:id="rId2"/>
    <p:sldMasterId id="2147483671" r:id="rId3"/>
    <p:sldMasterId id="2147483683" r:id="rId4"/>
  </p:sldMasterIdLst>
  <p:notesMasterIdLst>
    <p:notesMasterId r:id="rId9"/>
  </p:notesMasterIdLst>
  <p:sldIdLst>
    <p:sldId id="344" r:id="rId5"/>
    <p:sldId id="315" r:id="rId6"/>
    <p:sldId id="347" r:id="rId7"/>
    <p:sldId id="348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E29"/>
    <a:srgbClr val="A8122A"/>
    <a:srgbClr val="DDBB73"/>
    <a:srgbClr val="FFFFFE"/>
    <a:srgbClr val="2B0105"/>
    <a:srgbClr val="6C3217"/>
    <a:srgbClr val="766C5D"/>
    <a:srgbClr val="E6DDA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 snapToGrid="0">
      <p:cViewPr>
        <p:scale>
          <a:sx n="60" d="100"/>
          <a:sy n="60" d="100"/>
        </p:scale>
        <p:origin x="-1644" y="-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8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2415418B-7F3C-44E8-935E-E0C6EDBE873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031BB-4B44-42C1-83FF-72921AEAE74D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3714E7-AD07-40AF-BA30-472AD64FB4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CD5362-5CDD-45C4-99AA-E09EC28A0D7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244A29-5AF9-48CC-9D85-328A7AE26BE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A7D39-F163-4AB8-AA4A-2E70F58A7CC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719666" y="274638"/>
            <a:ext cx="7704667" cy="69056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>
          <a:xfrm>
            <a:off x="727605" y="1083204"/>
            <a:ext cx="7696728" cy="5402262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spcBef>
                <a:spcPts val="0"/>
              </a:spcBef>
              <a:defRPr sz="2400">
                <a:solidFill>
                  <a:srgbClr val="FFFFFF"/>
                </a:solidFill>
              </a:defRPr>
            </a:lvl1pPr>
            <a:lvl2pPr>
              <a:defRPr sz="2400">
                <a:solidFill>
                  <a:srgbClr val="FFFFFF"/>
                </a:solidFill>
              </a:defRPr>
            </a:lvl2pPr>
            <a:lvl3pPr>
              <a:defRPr sz="2400">
                <a:solidFill>
                  <a:srgbClr val="FFFFFF"/>
                </a:solidFill>
              </a:defRPr>
            </a:lvl3pPr>
            <a:lvl4pPr>
              <a:defRPr sz="2400">
                <a:solidFill>
                  <a:srgbClr val="FFFFFF"/>
                </a:solidFill>
              </a:defRPr>
            </a:lvl4pPr>
            <a:lvl5pPr>
              <a:defRPr sz="2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B0AE3F-8481-4C1C-83A1-63D39A798E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DB9428-D0CD-4F35-A859-627AF5216950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BAEBF7-3506-4AA3-8592-4A079B2FF69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619006-9FF2-4AD1-A6A6-BDF96CE6031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173D5-57BE-43AE-ACEE-16843934D3F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22FB7-6DAA-45A1-81FD-90AD31AC27D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66AD92-7F3A-4CD1-8984-DDF3850D204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Verdana"/>
              <a:ea typeface="+mn-e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" charset="0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Times" charset="0"/>
              </a:defRPr>
            </a:lvl1pPr>
          </a:lstStyle>
          <a:p>
            <a:fld id="{A1EE5468-A83A-4DC4-8935-3D3216460C0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074738"/>
            <a:ext cx="82296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23900" y="990600"/>
            <a:ext cx="7696200" cy="0"/>
          </a:xfrm>
          <a:prstGeom prst="line">
            <a:avLst/>
          </a:prstGeom>
          <a:noFill/>
          <a:ln w="28575">
            <a:solidFill>
              <a:srgbClr val="E6DDAF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Verdana"/>
              <a:cs typeface="Verdan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E3D39C"/>
          </a:solidFill>
          <a:latin typeface="Verdana"/>
          <a:ea typeface="ＭＳ Ｐゴシック" charset="-128"/>
          <a:cs typeface="Verdana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E3D39C"/>
          </a:solidFill>
          <a:latin typeface="Verdana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Verdana"/>
          <a:ea typeface="ＭＳ Ｐゴシック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 kern="1200">
          <a:solidFill>
            <a:schemeClr val="tx1"/>
          </a:solidFill>
          <a:latin typeface="Verdana"/>
          <a:ea typeface="ＭＳ Ｐゴシック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6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/>
        </p:nvSpPr>
        <p:spPr bwMode="auto">
          <a:xfrm>
            <a:off x="236490" y="4495800"/>
            <a:ext cx="8434316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tr-TR" sz="2800" dirty="0" err="1">
                <a:solidFill>
                  <a:srgbClr val="FFFFFF"/>
                </a:solidFill>
                <a:latin typeface="Arial" charset="0"/>
              </a:rPr>
              <a:t>Lecture</a:t>
            </a:r>
            <a:r>
              <a:rPr lang="tr-TR" sz="280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dirty="0" smtClean="0">
                <a:solidFill>
                  <a:srgbClr val="FFFFFF"/>
                </a:solidFill>
                <a:latin typeface="Arial" charset="0"/>
              </a:rPr>
              <a:t>5</a:t>
            </a:r>
            <a:endParaRPr lang="en-US" sz="280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Structure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of </a:t>
            </a: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Membranes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and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2800" b="0" dirty="0" err="1" smtClean="0">
                <a:solidFill>
                  <a:srgbClr val="FFFFFF"/>
                </a:solidFill>
                <a:latin typeface="Arial" charset="0"/>
              </a:rPr>
              <a:t>Transmembrane</a:t>
            </a:r>
            <a:r>
              <a:rPr lang="tr-TR" sz="2800" b="0" dirty="0" smtClean="0">
                <a:solidFill>
                  <a:srgbClr val="FFFFFF"/>
                </a:solidFill>
                <a:latin typeface="Arial" charset="0"/>
              </a:rPr>
              <a:t> Transport</a:t>
            </a:r>
            <a:endParaRPr lang="tr-TR" sz="2800" b="0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</a:pP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Assist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. Prof. Dr. Açelya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Yılmazer</a:t>
            </a:r>
            <a:r>
              <a:rPr lang="tr-TR" sz="1800" b="0" dirty="0">
                <a:solidFill>
                  <a:srgbClr val="FFFFFF"/>
                </a:solidFill>
                <a:latin typeface="Arial" charset="0"/>
              </a:rPr>
              <a:t> </a:t>
            </a:r>
            <a:r>
              <a:rPr lang="tr-TR" sz="1800" b="0" dirty="0" err="1">
                <a:solidFill>
                  <a:srgbClr val="FFFFFF"/>
                </a:solidFill>
                <a:latin typeface="Arial" charset="0"/>
              </a:rPr>
              <a:t>Aktuna</a:t>
            </a:r>
            <a:endParaRPr lang="en-US" sz="1600" b="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39" name="Rectangle 10"/>
          <p:cNvSpPr>
            <a:spLocks noGrp="1" noChangeArrowheads="1"/>
          </p:cNvSpPr>
          <p:nvPr/>
        </p:nvSpPr>
        <p:spPr bwMode="auto">
          <a:xfrm>
            <a:off x="1999593" y="1143000"/>
            <a:ext cx="5105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05000"/>
              </a:lnSpc>
            </a:pPr>
            <a:r>
              <a:rPr lang="en-US" sz="6000" i="1" dirty="0">
                <a:solidFill>
                  <a:srgbClr val="FFFFFF"/>
                </a:solidFill>
                <a:latin typeface="Arial" charset="0"/>
              </a:rPr>
              <a:t>Cell Biology</a:t>
            </a:r>
            <a:endParaRPr lang="tr-TR" sz="6000" i="1" dirty="0">
              <a:solidFill>
                <a:srgbClr val="FFFFFF"/>
              </a:solidFill>
              <a:latin typeface="Arial" charset="0"/>
            </a:endParaRPr>
          </a:p>
          <a:p>
            <a:pPr algn="ctr">
              <a:lnSpc>
                <a:spcPct val="105000"/>
              </a:lnSpc>
            </a:pPr>
            <a:r>
              <a:rPr lang="tr-TR" sz="4000" dirty="0">
                <a:solidFill>
                  <a:srgbClr val="FFFFFF"/>
                </a:solidFill>
                <a:latin typeface="Arial" charset="0"/>
              </a:rPr>
              <a:t>BME140</a:t>
            </a:r>
            <a:endParaRPr lang="en-US" sz="2000" dirty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723900" y="10668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  <p:sp>
        <p:nvSpPr>
          <p:cNvPr id="14342" name="Line 14"/>
          <p:cNvSpPr>
            <a:spLocks noChangeShapeType="1"/>
          </p:cNvSpPr>
          <p:nvPr/>
        </p:nvSpPr>
        <p:spPr bwMode="auto">
          <a:xfrm>
            <a:off x="723900" y="4267200"/>
            <a:ext cx="7696200" cy="0"/>
          </a:xfrm>
          <a:prstGeom prst="line">
            <a:avLst/>
          </a:prstGeom>
          <a:noFill/>
          <a:ln w="28575">
            <a:solidFill>
              <a:srgbClr val="DDBB73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  <a:latin typeface="Verdana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MEMBRANES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plasma membrane is involved in cell communication, import and export of molecules, and cell growth and motility.</a:t>
            </a: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LIPID BILAYER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Lipid </a:t>
            </a:r>
            <a:r>
              <a:rPr lang="en-US" dirty="0" err="1" smtClean="0">
                <a:latin typeface="Verdana" charset="0"/>
              </a:rPr>
              <a:t>Bilayer</a:t>
            </a:r>
            <a:r>
              <a:rPr lang="en-US" dirty="0" smtClean="0">
                <a:latin typeface="Verdana" charset="0"/>
              </a:rPr>
              <a:t> Is a Flexible Two-dimensional Fluid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tr-TR" dirty="0" smtClean="0">
                <a:latin typeface="Verdana" charset="0"/>
              </a:rPr>
              <a:t>MEMBRANES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MEMBRANE PROTEINS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/>
              <a:t>Membrane Proteins Associate with the Lipid </a:t>
            </a:r>
            <a:r>
              <a:rPr lang="en-US" dirty="0" err="1" smtClean="0"/>
              <a:t>Bilayer</a:t>
            </a:r>
            <a:r>
              <a:rPr lang="en-US" dirty="0" smtClean="0"/>
              <a:t> in Different </a:t>
            </a:r>
            <a:r>
              <a:rPr lang="en-US" dirty="0" smtClean="0"/>
              <a:t>Ways</a:t>
            </a:r>
            <a:endParaRPr lang="tr-TR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/>
              <a:t>Integral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protein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/>
              <a:t>Peripheral</a:t>
            </a:r>
            <a:r>
              <a:rPr lang="tr-TR" dirty="0" smtClean="0"/>
              <a:t> </a:t>
            </a:r>
            <a:r>
              <a:rPr lang="tr-TR" dirty="0" err="1" smtClean="0"/>
              <a:t>membrane</a:t>
            </a:r>
            <a:r>
              <a:rPr lang="tr-TR" dirty="0" smtClean="0"/>
              <a:t> </a:t>
            </a:r>
            <a:r>
              <a:rPr lang="tr-TR" dirty="0" err="1" smtClean="0"/>
              <a:t>proteins</a:t>
            </a:r>
            <a:endParaRPr lang="tr-TR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/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tr-TR" dirty="0" err="1" smtClean="0">
                <a:latin typeface="Verdana" charset="0"/>
              </a:rPr>
              <a:t>Have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differen</a:t>
            </a:r>
            <a:r>
              <a:rPr lang="tr-TR" dirty="0" smtClean="0">
                <a:latin typeface="Verdana" charset="0"/>
              </a:rPr>
              <a:t> </a:t>
            </a:r>
            <a:r>
              <a:rPr lang="tr-TR" dirty="0" err="1" smtClean="0">
                <a:latin typeface="Verdana" charset="0"/>
              </a:rPr>
              <a:t>functions</a:t>
            </a: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19138" y="274638"/>
            <a:ext cx="7705725" cy="690562"/>
          </a:xfrm>
        </p:spPr>
        <p:txBody>
          <a:bodyPr/>
          <a:lstStyle/>
          <a:p>
            <a:r>
              <a:rPr lang="en-US" dirty="0" err="1" smtClean="0">
                <a:latin typeface="Verdana" charset="0"/>
              </a:rPr>
              <a:t>Transmembrane</a:t>
            </a:r>
            <a:r>
              <a:rPr lang="en-US" dirty="0" smtClean="0">
                <a:latin typeface="Verdana" charset="0"/>
              </a:rPr>
              <a:t> Transport</a:t>
            </a:r>
            <a:endParaRPr lang="en-US" dirty="0" smtClean="0">
              <a:latin typeface="Verdana" charset="0"/>
            </a:endParaRPr>
          </a:p>
        </p:txBody>
      </p:sp>
      <p:sp>
        <p:nvSpPr>
          <p:cNvPr id="1229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727075" y="1082675"/>
            <a:ext cx="7697788" cy="5402263"/>
          </a:xfrm>
        </p:spPr>
        <p:txBody>
          <a:bodyPr>
            <a:normAutofit/>
          </a:bodyPr>
          <a:lstStyle/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PRINCIPLES OF TRANSMEMBRANE </a:t>
            </a:r>
            <a:r>
              <a:rPr lang="en-US" dirty="0" smtClean="0">
                <a:latin typeface="Verdana" charset="0"/>
              </a:rPr>
              <a:t>TRANSPORT</a:t>
            </a: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r>
              <a:rPr lang="en-US" dirty="0" smtClean="0">
                <a:latin typeface="Verdana" charset="0"/>
              </a:rPr>
              <a:t>The rate at which a molecule crosses a protein-free artificial lipid </a:t>
            </a:r>
            <a:r>
              <a:rPr lang="en-US" dirty="0" err="1" smtClean="0">
                <a:latin typeface="Verdana" charset="0"/>
              </a:rPr>
              <a:t>bilayer</a:t>
            </a:r>
            <a:r>
              <a:rPr lang="en-US" dirty="0" smtClean="0">
                <a:latin typeface="Verdana" charset="0"/>
              </a:rPr>
              <a:t> by simple diffusion depends on its size and solubility.</a:t>
            </a:r>
          </a:p>
          <a:p>
            <a:pPr lvl="1">
              <a:spcBef>
                <a:spcPct val="0"/>
              </a:spcBef>
              <a:buFont typeface="Wingdings" pitchFamily="2" charset="2"/>
              <a:buChar char="Ø"/>
            </a:pPr>
            <a:endParaRPr lang="tr-TR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Ø"/>
            </a:pPr>
            <a:endParaRPr lang="en-US" dirty="0" smtClean="0">
              <a:latin typeface="Verdana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EDEBE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EECDB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104</Words>
  <Application>Microsoft Office PowerPoint</Application>
  <PresentationFormat>Ekran Gösterisi (4:3)</PresentationFormat>
  <Paragraphs>28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Office Theme</vt:lpstr>
      <vt:lpstr>1_Office Theme</vt:lpstr>
      <vt:lpstr>2_Blank Presentation</vt:lpstr>
      <vt:lpstr>2_Office Theme</vt:lpstr>
      <vt:lpstr>Slayt 1</vt:lpstr>
      <vt:lpstr>MEMBRANES</vt:lpstr>
      <vt:lpstr>MEMBRANES</vt:lpstr>
      <vt:lpstr>Transmembrane Transport</vt:lpstr>
    </vt:vector>
  </TitlesOfParts>
  <Manager>Sumanas, Inc.</Manager>
  <Company>© Garland Science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Cell Biology</dc:title>
  <dc:creator>Alberts et al.</dc:creator>
  <cp:lastModifiedBy>ASUSPC</cp:lastModifiedBy>
  <cp:revision>83</cp:revision>
  <dcterms:created xsi:type="dcterms:W3CDTF">2002-12-24T01:08:46Z</dcterms:created>
  <dcterms:modified xsi:type="dcterms:W3CDTF">2017-01-26T19:54:40Z</dcterms:modified>
</cp:coreProperties>
</file>