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5" r:id="rId1"/>
  </p:sldMasterIdLst>
  <p:notesMasterIdLst>
    <p:notesMasterId r:id="rId52"/>
  </p:notesMasterIdLst>
  <p:sldIdLst>
    <p:sldId id="256" r:id="rId2"/>
    <p:sldId id="257" r:id="rId3"/>
    <p:sldId id="263" r:id="rId4"/>
    <p:sldId id="258" r:id="rId5"/>
    <p:sldId id="265" r:id="rId6"/>
    <p:sldId id="260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5" r:id="rId16"/>
    <p:sldId id="276" r:id="rId17"/>
    <p:sldId id="278" r:id="rId18"/>
    <p:sldId id="281" r:id="rId19"/>
    <p:sldId id="282" r:id="rId20"/>
    <p:sldId id="283" r:id="rId21"/>
    <p:sldId id="286" r:id="rId22"/>
    <p:sldId id="287" r:id="rId23"/>
    <p:sldId id="310" r:id="rId24"/>
    <p:sldId id="313" r:id="rId25"/>
    <p:sldId id="314" r:id="rId26"/>
    <p:sldId id="316" r:id="rId27"/>
    <p:sldId id="315" r:id="rId28"/>
    <p:sldId id="317" r:id="rId29"/>
    <p:sldId id="318" r:id="rId30"/>
    <p:sldId id="319" r:id="rId31"/>
    <p:sldId id="321" r:id="rId32"/>
    <p:sldId id="277" r:id="rId33"/>
    <p:sldId id="288" r:id="rId34"/>
    <p:sldId id="289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3" r:id="rId47"/>
    <p:sldId id="304" r:id="rId48"/>
    <p:sldId id="306" r:id="rId49"/>
    <p:sldId id="307" r:id="rId50"/>
    <p:sldId id="308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1658"/>
    <p:restoredTop sz="94513"/>
  </p:normalViewPr>
  <p:slideViewPr>
    <p:cSldViewPr snapToGrid="0" snapToObjects="1">
      <p:cViewPr varScale="1">
        <p:scale>
          <a:sx n="86" d="100"/>
          <a:sy n="86" d="100"/>
        </p:scale>
        <p:origin x="-31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DCBD52-8459-B34B-AB83-6F055CC7DF7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C8F34607-DB53-C846-A037-F9D72431F516}">
      <dgm:prSet phldrT="[Metin]"/>
      <dgm:spPr/>
      <dgm:t>
        <a:bodyPr/>
        <a:lstStyle/>
        <a:p>
          <a:r>
            <a:rPr lang="tr-TR" dirty="0" err="1"/>
            <a:t>Enfeksiyöz</a:t>
          </a:r>
          <a:endParaRPr lang="tr-TR" dirty="0"/>
        </a:p>
      </dgm:t>
    </dgm:pt>
    <dgm:pt modelId="{F18B7460-3D8E-4B42-AA54-43EB040FEFD5}" type="parTrans" cxnId="{B859C31F-FEEB-C046-9A7A-23DA9AF5202B}">
      <dgm:prSet/>
      <dgm:spPr/>
      <dgm:t>
        <a:bodyPr/>
        <a:lstStyle/>
        <a:p>
          <a:endParaRPr lang="tr-TR"/>
        </a:p>
      </dgm:t>
    </dgm:pt>
    <dgm:pt modelId="{D70FA6A2-8B0F-574B-B2D3-DF0F0D77B29B}" type="sibTrans" cxnId="{B859C31F-FEEB-C046-9A7A-23DA9AF5202B}">
      <dgm:prSet/>
      <dgm:spPr/>
      <dgm:t>
        <a:bodyPr/>
        <a:lstStyle/>
        <a:p>
          <a:endParaRPr lang="tr-TR"/>
        </a:p>
      </dgm:t>
    </dgm:pt>
    <dgm:pt modelId="{34AD24F6-E890-9C48-BE58-95C4AEBF07F0}">
      <dgm:prSet phldrT="[Metin]"/>
      <dgm:spPr/>
      <dgm:t>
        <a:bodyPr/>
        <a:lstStyle/>
        <a:p>
          <a:pPr>
            <a:lnSpc>
              <a:spcPct val="150000"/>
            </a:lnSpc>
          </a:pPr>
          <a:r>
            <a:rPr lang="tr-TR" dirty="0" err="1"/>
            <a:t>Viral</a:t>
          </a:r>
          <a:endParaRPr lang="tr-TR" dirty="0"/>
        </a:p>
      </dgm:t>
    </dgm:pt>
    <dgm:pt modelId="{B0736C82-BE8C-AD43-9C02-A5AE42E8EE3B}" type="parTrans" cxnId="{C0D18D3A-490B-754E-8EB2-D94977AF39F7}">
      <dgm:prSet/>
      <dgm:spPr/>
      <dgm:t>
        <a:bodyPr/>
        <a:lstStyle/>
        <a:p>
          <a:endParaRPr lang="tr-TR"/>
        </a:p>
      </dgm:t>
    </dgm:pt>
    <dgm:pt modelId="{BBA44E5D-0C9B-BF46-9374-A8D86D46CA9E}" type="sibTrans" cxnId="{C0D18D3A-490B-754E-8EB2-D94977AF39F7}">
      <dgm:prSet/>
      <dgm:spPr/>
      <dgm:t>
        <a:bodyPr/>
        <a:lstStyle/>
        <a:p>
          <a:endParaRPr lang="tr-TR"/>
        </a:p>
      </dgm:t>
    </dgm:pt>
    <dgm:pt modelId="{D0C26231-24C6-B24E-A7D5-90C1F1A2EE28}">
      <dgm:prSet phldrT="[Metin]"/>
      <dgm:spPr/>
      <dgm:t>
        <a:bodyPr/>
        <a:lstStyle/>
        <a:p>
          <a:pPr>
            <a:lnSpc>
              <a:spcPct val="150000"/>
            </a:lnSpc>
          </a:pPr>
          <a:r>
            <a:rPr lang="tr-TR" dirty="0"/>
            <a:t>Bakteriyel</a:t>
          </a:r>
        </a:p>
      </dgm:t>
    </dgm:pt>
    <dgm:pt modelId="{3C0918B3-4FD7-D44E-B683-570D6D4089A4}" type="parTrans" cxnId="{C44093F2-9C4A-C043-85DC-591E38A62993}">
      <dgm:prSet/>
      <dgm:spPr/>
      <dgm:t>
        <a:bodyPr/>
        <a:lstStyle/>
        <a:p>
          <a:endParaRPr lang="tr-TR"/>
        </a:p>
      </dgm:t>
    </dgm:pt>
    <dgm:pt modelId="{AA7931E9-F0B6-8B48-95F5-BC5F71C7331B}" type="sibTrans" cxnId="{C44093F2-9C4A-C043-85DC-591E38A62993}">
      <dgm:prSet/>
      <dgm:spPr/>
      <dgm:t>
        <a:bodyPr/>
        <a:lstStyle/>
        <a:p>
          <a:endParaRPr lang="tr-TR"/>
        </a:p>
      </dgm:t>
    </dgm:pt>
    <dgm:pt modelId="{8B8D6FDD-8942-B548-957F-02D196478CD1}">
      <dgm:prSet phldrT="[Metin]"/>
      <dgm:spPr/>
      <dgm:t>
        <a:bodyPr/>
        <a:lstStyle/>
        <a:p>
          <a:r>
            <a:rPr lang="tr-TR" dirty="0" err="1"/>
            <a:t>Non-enfeksiyöz</a:t>
          </a:r>
          <a:endParaRPr lang="tr-TR" dirty="0"/>
        </a:p>
      </dgm:t>
    </dgm:pt>
    <dgm:pt modelId="{AC947981-8E90-F040-9170-4C0ABBBE7850}" type="parTrans" cxnId="{CE809D36-08F0-5049-9356-988FEA7D60BC}">
      <dgm:prSet/>
      <dgm:spPr/>
      <dgm:t>
        <a:bodyPr/>
        <a:lstStyle/>
        <a:p>
          <a:endParaRPr lang="tr-TR"/>
        </a:p>
      </dgm:t>
    </dgm:pt>
    <dgm:pt modelId="{C94B0F58-EE77-934B-AC32-3926D71F94C8}" type="sibTrans" cxnId="{CE809D36-08F0-5049-9356-988FEA7D60BC}">
      <dgm:prSet/>
      <dgm:spPr/>
      <dgm:t>
        <a:bodyPr/>
        <a:lstStyle/>
        <a:p>
          <a:endParaRPr lang="tr-TR"/>
        </a:p>
      </dgm:t>
    </dgm:pt>
    <dgm:pt modelId="{8D4CA849-DD4C-B349-A3FF-7DCDF24CC60C}">
      <dgm:prSet phldrT="[Metin]"/>
      <dgm:spPr/>
      <dgm:t>
        <a:bodyPr/>
        <a:lstStyle/>
        <a:p>
          <a:pPr>
            <a:lnSpc>
              <a:spcPct val="150000"/>
            </a:lnSpc>
          </a:pPr>
          <a:r>
            <a:rPr lang="tr-TR" dirty="0" err="1"/>
            <a:t>Toksik</a:t>
          </a:r>
          <a:endParaRPr lang="tr-TR" dirty="0"/>
        </a:p>
      </dgm:t>
    </dgm:pt>
    <dgm:pt modelId="{8C28D1D6-56F3-2E45-8CD2-24BA2700DB57}" type="parTrans" cxnId="{E09D666E-4EC6-7048-939D-517E1DCA3935}">
      <dgm:prSet/>
      <dgm:spPr/>
      <dgm:t>
        <a:bodyPr/>
        <a:lstStyle/>
        <a:p>
          <a:endParaRPr lang="tr-TR"/>
        </a:p>
      </dgm:t>
    </dgm:pt>
    <dgm:pt modelId="{649A26F4-CAB3-2D4A-BD65-EFE77337D69D}" type="sibTrans" cxnId="{E09D666E-4EC6-7048-939D-517E1DCA3935}">
      <dgm:prSet/>
      <dgm:spPr/>
      <dgm:t>
        <a:bodyPr/>
        <a:lstStyle/>
        <a:p>
          <a:endParaRPr lang="tr-TR"/>
        </a:p>
      </dgm:t>
    </dgm:pt>
    <dgm:pt modelId="{6E83BD7B-825D-7041-B5A4-06C87AD9CEEF}">
      <dgm:prSet/>
      <dgm:spPr/>
      <dgm:t>
        <a:bodyPr/>
        <a:lstStyle/>
        <a:p>
          <a:pPr>
            <a:lnSpc>
              <a:spcPct val="150000"/>
            </a:lnSpc>
          </a:pPr>
          <a:r>
            <a:rPr lang="tr-TR" dirty="0" err="1"/>
            <a:t>Protozoal</a:t>
          </a:r>
          <a:endParaRPr lang="tr-TR" dirty="0"/>
        </a:p>
      </dgm:t>
    </dgm:pt>
    <dgm:pt modelId="{A53F36C3-D513-A446-87A4-C7DD4BCCB2E5}" type="parTrans" cxnId="{9BC5C1E4-7C5E-FB4E-A044-DADE708F971F}">
      <dgm:prSet/>
      <dgm:spPr/>
      <dgm:t>
        <a:bodyPr/>
        <a:lstStyle/>
        <a:p>
          <a:endParaRPr lang="tr-TR"/>
        </a:p>
      </dgm:t>
    </dgm:pt>
    <dgm:pt modelId="{07844850-C4B8-CB44-A63F-D57C7EF310B1}" type="sibTrans" cxnId="{9BC5C1E4-7C5E-FB4E-A044-DADE708F971F}">
      <dgm:prSet/>
      <dgm:spPr/>
      <dgm:t>
        <a:bodyPr/>
        <a:lstStyle/>
        <a:p>
          <a:endParaRPr lang="tr-TR"/>
        </a:p>
      </dgm:t>
    </dgm:pt>
    <dgm:pt modelId="{6F3532F2-472F-6644-BF15-BE9B50385A40}">
      <dgm:prSet/>
      <dgm:spPr/>
      <dgm:t>
        <a:bodyPr/>
        <a:lstStyle/>
        <a:p>
          <a:pPr>
            <a:lnSpc>
              <a:spcPct val="150000"/>
            </a:lnSpc>
          </a:pPr>
          <a:r>
            <a:rPr lang="tr-TR" dirty="0" err="1"/>
            <a:t>Fungal</a:t>
          </a:r>
          <a:endParaRPr lang="tr-TR" dirty="0"/>
        </a:p>
      </dgm:t>
    </dgm:pt>
    <dgm:pt modelId="{64B0397E-835C-B041-9C5D-64F58E046B88}" type="parTrans" cxnId="{26AF8B74-152A-3D42-835A-0C8DFEBB923B}">
      <dgm:prSet/>
      <dgm:spPr/>
      <dgm:t>
        <a:bodyPr/>
        <a:lstStyle/>
        <a:p>
          <a:endParaRPr lang="tr-TR"/>
        </a:p>
      </dgm:t>
    </dgm:pt>
    <dgm:pt modelId="{65DAC65E-2D96-5A46-AC11-DDC48F129C08}" type="sibTrans" cxnId="{26AF8B74-152A-3D42-835A-0C8DFEBB923B}">
      <dgm:prSet/>
      <dgm:spPr/>
      <dgm:t>
        <a:bodyPr/>
        <a:lstStyle/>
        <a:p>
          <a:endParaRPr lang="tr-TR"/>
        </a:p>
      </dgm:t>
    </dgm:pt>
    <dgm:pt modelId="{BE42E79E-C789-2846-9EC9-BECE12E9DD30}">
      <dgm:prSet phldrT="[Metin]"/>
      <dgm:spPr/>
      <dgm:t>
        <a:bodyPr/>
        <a:lstStyle/>
        <a:p>
          <a:pPr>
            <a:lnSpc>
              <a:spcPct val="150000"/>
            </a:lnSpc>
          </a:pPr>
          <a:r>
            <a:rPr lang="tr-TR" dirty="0"/>
            <a:t>İlaçlar</a:t>
          </a:r>
        </a:p>
      </dgm:t>
    </dgm:pt>
    <dgm:pt modelId="{9079ACE4-D729-1140-8F33-D09AF7206240}" type="parTrans" cxnId="{EEA3F2C6-E535-A14E-80CD-A6D9416B961C}">
      <dgm:prSet/>
      <dgm:spPr/>
      <dgm:t>
        <a:bodyPr/>
        <a:lstStyle/>
        <a:p>
          <a:endParaRPr lang="tr-TR"/>
        </a:p>
      </dgm:t>
    </dgm:pt>
    <dgm:pt modelId="{2A61B2B7-07F6-B44C-AB96-B0B1593CB9BA}" type="sibTrans" cxnId="{EEA3F2C6-E535-A14E-80CD-A6D9416B961C}">
      <dgm:prSet/>
      <dgm:spPr/>
      <dgm:t>
        <a:bodyPr/>
        <a:lstStyle/>
        <a:p>
          <a:endParaRPr lang="tr-TR"/>
        </a:p>
      </dgm:t>
    </dgm:pt>
    <dgm:pt modelId="{0434DB28-FE6B-2340-8F50-ABDD1D7767BF}">
      <dgm:prSet phldrT="[Metin]"/>
      <dgm:spPr/>
      <dgm:t>
        <a:bodyPr/>
        <a:lstStyle/>
        <a:p>
          <a:pPr>
            <a:lnSpc>
              <a:spcPct val="150000"/>
            </a:lnSpc>
          </a:pPr>
          <a:r>
            <a:rPr lang="tr-TR" dirty="0" err="1"/>
            <a:t>Otoimmün</a:t>
          </a:r>
          <a:endParaRPr lang="tr-TR" dirty="0"/>
        </a:p>
      </dgm:t>
    </dgm:pt>
    <dgm:pt modelId="{E522C0B9-9836-E843-868D-C8F736DACF3B}" type="parTrans" cxnId="{E7667A8C-1D22-AB45-973A-A5986E8B8118}">
      <dgm:prSet/>
      <dgm:spPr/>
      <dgm:t>
        <a:bodyPr/>
        <a:lstStyle/>
        <a:p>
          <a:endParaRPr lang="tr-TR"/>
        </a:p>
      </dgm:t>
    </dgm:pt>
    <dgm:pt modelId="{115E8D46-5126-5D4A-94A7-0BCBEFB7AC49}" type="sibTrans" cxnId="{E7667A8C-1D22-AB45-973A-A5986E8B8118}">
      <dgm:prSet/>
      <dgm:spPr/>
      <dgm:t>
        <a:bodyPr/>
        <a:lstStyle/>
        <a:p>
          <a:endParaRPr lang="tr-TR"/>
        </a:p>
      </dgm:t>
    </dgm:pt>
    <dgm:pt modelId="{10B16CEB-8362-6744-B6C1-D2420BDB4337}">
      <dgm:prSet phldrT="[Metin]"/>
      <dgm:spPr/>
      <dgm:t>
        <a:bodyPr/>
        <a:lstStyle/>
        <a:p>
          <a:pPr>
            <a:lnSpc>
              <a:spcPct val="150000"/>
            </a:lnSpc>
          </a:pPr>
          <a:r>
            <a:rPr lang="tr-TR" dirty="0" err="1"/>
            <a:t>İdiyopatik</a:t>
          </a:r>
          <a:endParaRPr lang="tr-TR" dirty="0"/>
        </a:p>
      </dgm:t>
    </dgm:pt>
    <dgm:pt modelId="{D5974823-9C6C-7F4D-AF56-5C36F2F3EAF0}" type="parTrans" cxnId="{0A0802BB-3BDA-B540-8DA3-90AA670EE01C}">
      <dgm:prSet/>
      <dgm:spPr/>
      <dgm:t>
        <a:bodyPr/>
        <a:lstStyle/>
        <a:p>
          <a:endParaRPr lang="tr-TR"/>
        </a:p>
      </dgm:t>
    </dgm:pt>
    <dgm:pt modelId="{BE1804E6-E5B1-5F4A-B725-BFAD4CB0B8BA}" type="sibTrans" cxnId="{0A0802BB-3BDA-B540-8DA3-90AA670EE01C}">
      <dgm:prSet/>
      <dgm:spPr/>
      <dgm:t>
        <a:bodyPr/>
        <a:lstStyle/>
        <a:p>
          <a:endParaRPr lang="tr-TR"/>
        </a:p>
      </dgm:t>
    </dgm:pt>
    <dgm:pt modelId="{70EEF6C6-98D5-8544-A3B7-F7C07199078C}">
      <dgm:prSet/>
      <dgm:spPr/>
      <dgm:t>
        <a:bodyPr/>
        <a:lstStyle/>
        <a:p>
          <a:pPr>
            <a:lnSpc>
              <a:spcPct val="90000"/>
            </a:lnSpc>
          </a:pPr>
          <a:endParaRPr lang="tr-TR" dirty="0"/>
        </a:p>
      </dgm:t>
    </dgm:pt>
    <dgm:pt modelId="{91B7E0E0-2FD9-014D-B038-BA150C7FEE32}" type="parTrans" cxnId="{D80D5114-0373-BD46-95D9-795850521A87}">
      <dgm:prSet/>
      <dgm:spPr/>
      <dgm:t>
        <a:bodyPr/>
        <a:lstStyle/>
        <a:p>
          <a:endParaRPr lang="tr-TR"/>
        </a:p>
      </dgm:t>
    </dgm:pt>
    <dgm:pt modelId="{DDE4AB0D-A8E0-DF43-8C24-2A7A4F45D96D}" type="sibTrans" cxnId="{D80D5114-0373-BD46-95D9-795850521A87}">
      <dgm:prSet/>
      <dgm:spPr/>
      <dgm:t>
        <a:bodyPr/>
        <a:lstStyle/>
        <a:p>
          <a:endParaRPr lang="tr-TR"/>
        </a:p>
      </dgm:t>
    </dgm:pt>
    <dgm:pt modelId="{B589B414-A37D-C147-8E7B-75B1729C531B}" type="pres">
      <dgm:prSet presAssocID="{CCDCBD52-8459-B34B-AB83-6F055CC7DF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2ADBA32-19AA-CE4C-8055-95BA121569FF}" type="pres">
      <dgm:prSet presAssocID="{C8F34607-DB53-C846-A037-F9D72431F51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D4E1B0-08BB-7E43-9FEF-5EBCBF904B10}" type="pres">
      <dgm:prSet presAssocID="{C8F34607-DB53-C846-A037-F9D72431F51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D3FC88-9427-474F-ADB5-E69FB478F68C}" type="pres">
      <dgm:prSet presAssocID="{8B8D6FDD-8942-B548-957F-02D196478CD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111FF8-A703-8C4C-A868-1C5F32302924}" type="pres">
      <dgm:prSet presAssocID="{8B8D6FDD-8942-B548-957F-02D196478CD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D20B801-B61C-EE4C-ACD5-7F76CF156C5A}" type="presOf" srcId="{C8F34607-DB53-C846-A037-F9D72431F516}" destId="{72ADBA32-19AA-CE4C-8055-95BA121569FF}" srcOrd="0" destOrd="0" presId="urn:microsoft.com/office/officeart/2005/8/layout/vList2"/>
    <dgm:cxn modelId="{E7667A8C-1D22-AB45-973A-A5986E8B8118}" srcId="{8B8D6FDD-8942-B548-957F-02D196478CD1}" destId="{0434DB28-FE6B-2340-8F50-ABDD1D7767BF}" srcOrd="2" destOrd="0" parTransId="{E522C0B9-9836-E843-868D-C8F736DACF3B}" sibTransId="{115E8D46-5126-5D4A-94A7-0BCBEFB7AC49}"/>
    <dgm:cxn modelId="{663CF5AE-3C69-1A42-8B56-4D7FC7280DD5}" type="presOf" srcId="{10B16CEB-8362-6744-B6C1-D2420BDB4337}" destId="{8B111FF8-A703-8C4C-A868-1C5F32302924}" srcOrd="0" destOrd="3" presId="urn:microsoft.com/office/officeart/2005/8/layout/vList2"/>
    <dgm:cxn modelId="{B859C31F-FEEB-C046-9A7A-23DA9AF5202B}" srcId="{CCDCBD52-8459-B34B-AB83-6F055CC7DF77}" destId="{C8F34607-DB53-C846-A037-F9D72431F516}" srcOrd="0" destOrd="0" parTransId="{F18B7460-3D8E-4B42-AA54-43EB040FEFD5}" sibTransId="{D70FA6A2-8B0F-574B-B2D3-DF0F0D77B29B}"/>
    <dgm:cxn modelId="{CE809D36-08F0-5049-9356-988FEA7D60BC}" srcId="{CCDCBD52-8459-B34B-AB83-6F055CC7DF77}" destId="{8B8D6FDD-8942-B548-957F-02D196478CD1}" srcOrd="1" destOrd="0" parTransId="{AC947981-8E90-F040-9170-4C0ABBBE7850}" sibTransId="{C94B0F58-EE77-934B-AC32-3926D71F94C8}"/>
    <dgm:cxn modelId="{D80D5114-0373-BD46-95D9-795850521A87}" srcId="{C8F34607-DB53-C846-A037-F9D72431F516}" destId="{70EEF6C6-98D5-8544-A3B7-F7C07199078C}" srcOrd="4" destOrd="0" parTransId="{91B7E0E0-2FD9-014D-B038-BA150C7FEE32}" sibTransId="{DDE4AB0D-A8E0-DF43-8C24-2A7A4F45D96D}"/>
    <dgm:cxn modelId="{72D38597-1C65-A14E-B58E-53BBB80134DE}" type="presOf" srcId="{8B8D6FDD-8942-B548-957F-02D196478CD1}" destId="{CBD3FC88-9427-474F-ADB5-E69FB478F68C}" srcOrd="0" destOrd="0" presId="urn:microsoft.com/office/officeart/2005/8/layout/vList2"/>
    <dgm:cxn modelId="{F902343F-EDD9-9842-8AFB-6BCEC29E56B3}" type="presOf" srcId="{0434DB28-FE6B-2340-8F50-ABDD1D7767BF}" destId="{8B111FF8-A703-8C4C-A868-1C5F32302924}" srcOrd="0" destOrd="2" presId="urn:microsoft.com/office/officeart/2005/8/layout/vList2"/>
    <dgm:cxn modelId="{EEA3F2C6-E535-A14E-80CD-A6D9416B961C}" srcId="{8B8D6FDD-8942-B548-957F-02D196478CD1}" destId="{BE42E79E-C789-2846-9EC9-BECE12E9DD30}" srcOrd="1" destOrd="0" parTransId="{9079ACE4-D729-1140-8F33-D09AF7206240}" sibTransId="{2A61B2B7-07F6-B44C-AB96-B0B1593CB9BA}"/>
    <dgm:cxn modelId="{ED56B4FD-7167-494A-BEA7-33EAC8A64EBF}" type="presOf" srcId="{70EEF6C6-98D5-8544-A3B7-F7C07199078C}" destId="{03D4E1B0-08BB-7E43-9FEF-5EBCBF904B10}" srcOrd="0" destOrd="4" presId="urn:microsoft.com/office/officeart/2005/8/layout/vList2"/>
    <dgm:cxn modelId="{2B58C2BC-1280-0543-9D85-607AB9782FB0}" type="presOf" srcId="{CCDCBD52-8459-B34B-AB83-6F055CC7DF77}" destId="{B589B414-A37D-C147-8E7B-75B1729C531B}" srcOrd="0" destOrd="0" presId="urn:microsoft.com/office/officeart/2005/8/layout/vList2"/>
    <dgm:cxn modelId="{C44093F2-9C4A-C043-85DC-591E38A62993}" srcId="{C8F34607-DB53-C846-A037-F9D72431F516}" destId="{D0C26231-24C6-B24E-A7D5-90C1F1A2EE28}" srcOrd="1" destOrd="0" parTransId="{3C0918B3-4FD7-D44E-B683-570D6D4089A4}" sibTransId="{AA7931E9-F0B6-8B48-95F5-BC5F71C7331B}"/>
    <dgm:cxn modelId="{F8BBBAA9-BD3F-FA4D-B66E-C5713E7BAD06}" type="presOf" srcId="{D0C26231-24C6-B24E-A7D5-90C1F1A2EE28}" destId="{03D4E1B0-08BB-7E43-9FEF-5EBCBF904B10}" srcOrd="0" destOrd="1" presId="urn:microsoft.com/office/officeart/2005/8/layout/vList2"/>
    <dgm:cxn modelId="{37E9F004-8EE9-C44A-BB92-48BFD8CC47ED}" type="presOf" srcId="{BE42E79E-C789-2846-9EC9-BECE12E9DD30}" destId="{8B111FF8-A703-8C4C-A868-1C5F32302924}" srcOrd="0" destOrd="1" presId="urn:microsoft.com/office/officeart/2005/8/layout/vList2"/>
    <dgm:cxn modelId="{26AF8B74-152A-3D42-835A-0C8DFEBB923B}" srcId="{C8F34607-DB53-C846-A037-F9D72431F516}" destId="{6F3532F2-472F-6644-BF15-BE9B50385A40}" srcOrd="3" destOrd="0" parTransId="{64B0397E-835C-B041-9C5D-64F58E046B88}" sibTransId="{65DAC65E-2D96-5A46-AC11-DDC48F129C08}"/>
    <dgm:cxn modelId="{0A0802BB-3BDA-B540-8DA3-90AA670EE01C}" srcId="{8B8D6FDD-8942-B548-957F-02D196478CD1}" destId="{10B16CEB-8362-6744-B6C1-D2420BDB4337}" srcOrd="3" destOrd="0" parTransId="{D5974823-9C6C-7F4D-AF56-5C36F2F3EAF0}" sibTransId="{BE1804E6-E5B1-5F4A-B725-BFAD4CB0B8BA}"/>
    <dgm:cxn modelId="{4FD6D829-967D-724B-BC02-ECCA00ADF880}" type="presOf" srcId="{6E83BD7B-825D-7041-B5A4-06C87AD9CEEF}" destId="{03D4E1B0-08BB-7E43-9FEF-5EBCBF904B10}" srcOrd="0" destOrd="2" presId="urn:microsoft.com/office/officeart/2005/8/layout/vList2"/>
    <dgm:cxn modelId="{C0D18D3A-490B-754E-8EB2-D94977AF39F7}" srcId="{C8F34607-DB53-C846-A037-F9D72431F516}" destId="{34AD24F6-E890-9C48-BE58-95C4AEBF07F0}" srcOrd="0" destOrd="0" parTransId="{B0736C82-BE8C-AD43-9C02-A5AE42E8EE3B}" sibTransId="{BBA44E5D-0C9B-BF46-9374-A8D86D46CA9E}"/>
    <dgm:cxn modelId="{9BC5C1E4-7C5E-FB4E-A044-DADE708F971F}" srcId="{C8F34607-DB53-C846-A037-F9D72431F516}" destId="{6E83BD7B-825D-7041-B5A4-06C87AD9CEEF}" srcOrd="2" destOrd="0" parTransId="{A53F36C3-D513-A446-87A4-C7DD4BCCB2E5}" sibTransId="{07844850-C4B8-CB44-A63F-D57C7EF310B1}"/>
    <dgm:cxn modelId="{9989405B-F210-6D48-9EA2-C31241F18753}" type="presOf" srcId="{6F3532F2-472F-6644-BF15-BE9B50385A40}" destId="{03D4E1B0-08BB-7E43-9FEF-5EBCBF904B10}" srcOrd="0" destOrd="3" presId="urn:microsoft.com/office/officeart/2005/8/layout/vList2"/>
    <dgm:cxn modelId="{E09D666E-4EC6-7048-939D-517E1DCA3935}" srcId="{8B8D6FDD-8942-B548-957F-02D196478CD1}" destId="{8D4CA849-DD4C-B349-A3FF-7DCDF24CC60C}" srcOrd="0" destOrd="0" parTransId="{8C28D1D6-56F3-2E45-8CD2-24BA2700DB57}" sibTransId="{649A26F4-CAB3-2D4A-BD65-EFE77337D69D}"/>
    <dgm:cxn modelId="{F978ACD3-5747-294C-98E6-8DEB354C5D80}" type="presOf" srcId="{34AD24F6-E890-9C48-BE58-95C4AEBF07F0}" destId="{03D4E1B0-08BB-7E43-9FEF-5EBCBF904B10}" srcOrd="0" destOrd="0" presId="urn:microsoft.com/office/officeart/2005/8/layout/vList2"/>
    <dgm:cxn modelId="{577EBAB2-BE26-244E-A326-AB118575BB1B}" type="presOf" srcId="{8D4CA849-DD4C-B349-A3FF-7DCDF24CC60C}" destId="{8B111FF8-A703-8C4C-A868-1C5F32302924}" srcOrd="0" destOrd="0" presId="urn:microsoft.com/office/officeart/2005/8/layout/vList2"/>
    <dgm:cxn modelId="{1DD41BF0-568F-DB4B-9D55-7F6995F05315}" type="presParOf" srcId="{B589B414-A37D-C147-8E7B-75B1729C531B}" destId="{72ADBA32-19AA-CE4C-8055-95BA121569FF}" srcOrd="0" destOrd="0" presId="urn:microsoft.com/office/officeart/2005/8/layout/vList2"/>
    <dgm:cxn modelId="{AB15C37F-C997-324B-B1FB-37FB4E1EB53B}" type="presParOf" srcId="{B589B414-A37D-C147-8E7B-75B1729C531B}" destId="{03D4E1B0-08BB-7E43-9FEF-5EBCBF904B10}" srcOrd="1" destOrd="0" presId="urn:microsoft.com/office/officeart/2005/8/layout/vList2"/>
    <dgm:cxn modelId="{D79BB991-20A9-664E-9090-07628667D7E5}" type="presParOf" srcId="{B589B414-A37D-C147-8E7B-75B1729C531B}" destId="{CBD3FC88-9427-474F-ADB5-E69FB478F68C}" srcOrd="2" destOrd="0" presId="urn:microsoft.com/office/officeart/2005/8/layout/vList2"/>
    <dgm:cxn modelId="{90551573-01FD-0242-834C-5C3130578134}" type="presParOf" srcId="{B589B414-A37D-C147-8E7B-75B1729C531B}" destId="{8B111FF8-A703-8C4C-A868-1C5F3230292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E76183-CF5B-0D4A-9157-11B1BCCF9781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C9E3FE2-2FCD-3A44-B0DE-E5A8BE20E20E}">
      <dgm:prSet phldrT="[Metin]"/>
      <dgm:spPr/>
      <dgm:t>
        <a:bodyPr/>
        <a:lstStyle/>
        <a:p>
          <a:r>
            <a:rPr lang="tr-TR" dirty="0"/>
            <a:t>1.Evre</a:t>
          </a:r>
        </a:p>
      </dgm:t>
    </dgm:pt>
    <dgm:pt modelId="{7D6FF796-05CE-8645-A2EB-7B930FBC9336}" type="parTrans" cxnId="{A70F250D-2C6B-264A-9F56-F6C3AAB7243B}">
      <dgm:prSet/>
      <dgm:spPr/>
      <dgm:t>
        <a:bodyPr/>
        <a:lstStyle/>
        <a:p>
          <a:endParaRPr lang="tr-TR"/>
        </a:p>
      </dgm:t>
    </dgm:pt>
    <dgm:pt modelId="{D429993E-F552-A04C-BB8A-A9830C7AB030}" type="sibTrans" cxnId="{A70F250D-2C6B-264A-9F56-F6C3AAB7243B}">
      <dgm:prSet/>
      <dgm:spPr/>
      <dgm:t>
        <a:bodyPr/>
        <a:lstStyle/>
        <a:p>
          <a:endParaRPr lang="tr-TR"/>
        </a:p>
      </dgm:t>
    </dgm:pt>
    <dgm:pt modelId="{769E0A86-EE78-F44B-B93A-36E72FD9B08F}">
      <dgm:prSet phldrT="[Metin]"/>
      <dgm:spPr/>
      <dgm:t>
        <a:bodyPr/>
        <a:lstStyle/>
        <a:p>
          <a:r>
            <a:rPr lang="tr-TR" dirty="0"/>
            <a:t>Hücre hasarı ve nekroz</a:t>
          </a:r>
        </a:p>
      </dgm:t>
    </dgm:pt>
    <dgm:pt modelId="{26A87D9B-C580-B145-BB6D-1D5645174676}" type="parTrans" cxnId="{3EC6A21F-92F5-3E45-8A9B-DBF8B8C5FF69}">
      <dgm:prSet/>
      <dgm:spPr/>
      <dgm:t>
        <a:bodyPr/>
        <a:lstStyle/>
        <a:p>
          <a:endParaRPr lang="tr-TR"/>
        </a:p>
      </dgm:t>
    </dgm:pt>
    <dgm:pt modelId="{76CDC7EA-71D5-E74B-A432-2D918FB7D61A}" type="sibTrans" cxnId="{3EC6A21F-92F5-3E45-8A9B-DBF8B8C5FF69}">
      <dgm:prSet/>
      <dgm:spPr/>
      <dgm:t>
        <a:bodyPr/>
        <a:lstStyle/>
        <a:p>
          <a:endParaRPr lang="tr-TR"/>
        </a:p>
      </dgm:t>
    </dgm:pt>
    <dgm:pt modelId="{65B8465C-81B2-654B-AF7A-3D50000F93AC}">
      <dgm:prSet phldrT="[Metin]"/>
      <dgm:spPr/>
      <dgm:t>
        <a:bodyPr/>
        <a:lstStyle/>
        <a:p>
          <a:r>
            <a:rPr lang="tr-TR" dirty="0" err="1"/>
            <a:t>Viral</a:t>
          </a:r>
          <a:r>
            <a:rPr lang="tr-TR" dirty="0"/>
            <a:t> temizlenme</a:t>
          </a:r>
        </a:p>
      </dgm:t>
    </dgm:pt>
    <dgm:pt modelId="{8A72B162-49CE-9042-BC30-58A16E4AAF3E}" type="parTrans" cxnId="{9A18CD14-29F5-0B42-AA85-4009DCE547D6}">
      <dgm:prSet/>
      <dgm:spPr/>
      <dgm:t>
        <a:bodyPr/>
        <a:lstStyle/>
        <a:p>
          <a:endParaRPr lang="tr-TR"/>
        </a:p>
      </dgm:t>
    </dgm:pt>
    <dgm:pt modelId="{D5DFFFFB-1D2F-1D4D-9E6F-65E52B9A305D}" type="sibTrans" cxnId="{9A18CD14-29F5-0B42-AA85-4009DCE547D6}">
      <dgm:prSet/>
      <dgm:spPr/>
      <dgm:t>
        <a:bodyPr/>
        <a:lstStyle/>
        <a:p>
          <a:endParaRPr lang="tr-TR"/>
        </a:p>
      </dgm:t>
    </dgm:pt>
    <dgm:pt modelId="{3F47C01A-BFC4-9D41-B4F9-BDF82FB7469A}">
      <dgm:prSet phldrT="[Metin]"/>
      <dgm:spPr/>
      <dgm:t>
        <a:bodyPr/>
        <a:lstStyle/>
        <a:p>
          <a:r>
            <a:rPr lang="tr-TR" dirty="0"/>
            <a:t>2. Evre</a:t>
          </a:r>
        </a:p>
      </dgm:t>
    </dgm:pt>
    <dgm:pt modelId="{05D9123A-834B-A442-989F-C7D9624E9DA5}" type="parTrans" cxnId="{A4E5B233-F2C1-1F45-8C45-5C07AC5FFF3A}">
      <dgm:prSet/>
      <dgm:spPr/>
      <dgm:t>
        <a:bodyPr/>
        <a:lstStyle/>
        <a:p>
          <a:endParaRPr lang="tr-TR"/>
        </a:p>
      </dgm:t>
    </dgm:pt>
    <dgm:pt modelId="{C8F5FB19-0113-2545-AB50-74E88A47E8C4}" type="sibTrans" cxnId="{A4E5B233-F2C1-1F45-8C45-5C07AC5FFF3A}">
      <dgm:prSet/>
      <dgm:spPr/>
      <dgm:t>
        <a:bodyPr/>
        <a:lstStyle/>
        <a:p>
          <a:endParaRPr lang="tr-TR"/>
        </a:p>
      </dgm:t>
    </dgm:pt>
    <dgm:pt modelId="{358EAADC-9ECB-C24B-B49A-02F53CF8A67E}">
      <dgm:prSet phldrT="[Metin]"/>
      <dgm:spPr/>
      <dgm:t>
        <a:bodyPr/>
        <a:lstStyle/>
        <a:p>
          <a:r>
            <a:rPr lang="tr-TR" dirty="0"/>
            <a:t>Direk T hücre aracılı hücre hasarı</a:t>
          </a:r>
        </a:p>
      </dgm:t>
    </dgm:pt>
    <dgm:pt modelId="{C8D36EC6-0522-274C-8F1D-ABBEAEDBE5CB}" type="parTrans" cxnId="{B1F8DC3A-D51E-854C-9D73-BA24C971B216}">
      <dgm:prSet/>
      <dgm:spPr/>
      <dgm:t>
        <a:bodyPr/>
        <a:lstStyle/>
        <a:p>
          <a:endParaRPr lang="tr-TR"/>
        </a:p>
      </dgm:t>
    </dgm:pt>
    <dgm:pt modelId="{1A18E07C-630B-1F41-B9E1-F91D67B23D6D}" type="sibTrans" cxnId="{B1F8DC3A-D51E-854C-9D73-BA24C971B216}">
      <dgm:prSet/>
      <dgm:spPr/>
      <dgm:t>
        <a:bodyPr/>
        <a:lstStyle/>
        <a:p>
          <a:endParaRPr lang="tr-TR"/>
        </a:p>
      </dgm:t>
    </dgm:pt>
    <dgm:pt modelId="{749A089F-F808-B149-9ABB-E0A1EB8A708B}">
      <dgm:prSet phldrT="[Metin]"/>
      <dgm:spPr/>
      <dgm:t>
        <a:bodyPr/>
        <a:lstStyle/>
        <a:p>
          <a:r>
            <a:rPr lang="tr-TR" dirty="0" err="1"/>
            <a:t>Sitokin</a:t>
          </a:r>
          <a:r>
            <a:rPr lang="tr-TR" dirty="0"/>
            <a:t> aracılı hücre hasarı</a:t>
          </a:r>
        </a:p>
      </dgm:t>
    </dgm:pt>
    <dgm:pt modelId="{F3B0E144-6A58-0A43-B26A-C6D1D313E8E4}" type="parTrans" cxnId="{8D2D4480-6640-5343-B499-E975D9A4937D}">
      <dgm:prSet/>
      <dgm:spPr/>
      <dgm:t>
        <a:bodyPr/>
        <a:lstStyle/>
        <a:p>
          <a:endParaRPr lang="tr-TR"/>
        </a:p>
      </dgm:t>
    </dgm:pt>
    <dgm:pt modelId="{B07E40E5-FE32-A14B-96BE-B0188F472BF9}" type="sibTrans" cxnId="{8D2D4480-6640-5343-B499-E975D9A4937D}">
      <dgm:prSet/>
      <dgm:spPr/>
      <dgm:t>
        <a:bodyPr/>
        <a:lstStyle/>
        <a:p>
          <a:endParaRPr lang="tr-TR"/>
        </a:p>
      </dgm:t>
    </dgm:pt>
    <dgm:pt modelId="{686DBDA8-6FDA-CD4B-BB30-64A2C2AD8C05}">
      <dgm:prSet phldrT="[Metin]"/>
      <dgm:spPr/>
      <dgm:t>
        <a:bodyPr/>
        <a:lstStyle/>
        <a:p>
          <a:r>
            <a:rPr lang="tr-TR" dirty="0"/>
            <a:t>3.Evre</a:t>
          </a:r>
        </a:p>
      </dgm:t>
    </dgm:pt>
    <dgm:pt modelId="{B3244BAB-265C-B448-8F9B-D2C973E84E90}" type="parTrans" cxnId="{85BC2B8F-02C5-D54D-AC7A-7113C10CB77B}">
      <dgm:prSet/>
      <dgm:spPr/>
      <dgm:t>
        <a:bodyPr/>
        <a:lstStyle/>
        <a:p>
          <a:endParaRPr lang="tr-TR"/>
        </a:p>
      </dgm:t>
    </dgm:pt>
    <dgm:pt modelId="{4DD89278-1F4B-934D-8A44-4EE7BB4EA86D}" type="sibTrans" cxnId="{85BC2B8F-02C5-D54D-AC7A-7113C10CB77B}">
      <dgm:prSet/>
      <dgm:spPr/>
      <dgm:t>
        <a:bodyPr/>
        <a:lstStyle/>
        <a:p>
          <a:endParaRPr lang="tr-TR"/>
        </a:p>
      </dgm:t>
    </dgm:pt>
    <dgm:pt modelId="{64CABCFF-BF22-5040-BCE9-6CB4B0B473E7}">
      <dgm:prSet phldrT="[Metin]"/>
      <dgm:spPr/>
      <dgm:t>
        <a:bodyPr/>
        <a:lstStyle/>
        <a:p>
          <a:r>
            <a:rPr lang="tr-TR" dirty="0" err="1"/>
            <a:t>Dilate</a:t>
          </a:r>
          <a:r>
            <a:rPr lang="tr-TR" dirty="0"/>
            <a:t> KMP </a:t>
          </a:r>
        </a:p>
      </dgm:t>
    </dgm:pt>
    <dgm:pt modelId="{52AD683D-A820-8249-8CB9-B55A3DEA9609}" type="parTrans" cxnId="{72DE2DD0-F0DB-E745-A8D6-0009819FBDA2}">
      <dgm:prSet/>
      <dgm:spPr/>
      <dgm:t>
        <a:bodyPr/>
        <a:lstStyle/>
        <a:p>
          <a:endParaRPr lang="tr-TR"/>
        </a:p>
      </dgm:t>
    </dgm:pt>
    <dgm:pt modelId="{93ADF768-432F-6647-A9ED-12C088BC0B37}" type="sibTrans" cxnId="{72DE2DD0-F0DB-E745-A8D6-0009819FBDA2}">
      <dgm:prSet/>
      <dgm:spPr/>
      <dgm:t>
        <a:bodyPr/>
        <a:lstStyle/>
        <a:p>
          <a:endParaRPr lang="tr-TR"/>
        </a:p>
      </dgm:t>
    </dgm:pt>
    <dgm:pt modelId="{4DC57BD2-5E1B-004D-8390-4CE35EFD4682}">
      <dgm:prSet phldrT="[Metin]"/>
      <dgm:spPr/>
      <dgm:t>
        <a:bodyPr/>
        <a:lstStyle/>
        <a:p>
          <a:r>
            <a:rPr lang="tr-TR" dirty="0"/>
            <a:t>İyileşme</a:t>
          </a:r>
        </a:p>
      </dgm:t>
    </dgm:pt>
    <dgm:pt modelId="{305CE61A-5BCC-E14A-A2EE-AC5C5739EAEE}" type="parTrans" cxnId="{3F391E08-E1C0-5346-A586-E4BD68C27577}">
      <dgm:prSet/>
      <dgm:spPr/>
      <dgm:t>
        <a:bodyPr/>
        <a:lstStyle/>
        <a:p>
          <a:endParaRPr lang="tr-TR"/>
        </a:p>
      </dgm:t>
    </dgm:pt>
    <dgm:pt modelId="{D2E434A4-503E-A545-BE6E-1744653B7723}" type="sibTrans" cxnId="{3F391E08-E1C0-5346-A586-E4BD68C27577}">
      <dgm:prSet/>
      <dgm:spPr/>
      <dgm:t>
        <a:bodyPr/>
        <a:lstStyle/>
        <a:p>
          <a:endParaRPr lang="tr-TR"/>
        </a:p>
      </dgm:t>
    </dgm:pt>
    <dgm:pt modelId="{EA2C88F8-BE36-EA4A-AACE-D338A53825CD}">
      <dgm:prSet phldrT="[Metin]"/>
      <dgm:spPr/>
      <dgm:t>
        <a:bodyPr/>
        <a:lstStyle/>
        <a:p>
          <a:r>
            <a:rPr lang="tr-TR" dirty="0"/>
            <a:t>Çapraz reaktif </a:t>
          </a:r>
          <a:r>
            <a:rPr lang="tr-TR" dirty="0" err="1"/>
            <a:t>otoantikorlar</a:t>
          </a:r>
          <a:endParaRPr lang="tr-TR" dirty="0"/>
        </a:p>
      </dgm:t>
    </dgm:pt>
    <dgm:pt modelId="{C19DD199-F20D-2E4E-8A0B-F4809B19BB08}" type="parTrans" cxnId="{142D232F-2279-A141-ABA2-136F8E2785BB}">
      <dgm:prSet/>
      <dgm:spPr/>
      <dgm:t>
        <a:bodyPr/>
        <a:lstStyle/>
        <a:p>
          <a:endParaRPr lang="tr-TR"/>
        </a:p>
      </dgm:t>
    </dgm:pt>
    <dgm:pt modelId="{ED51A153-6CCD-A848-A135-6EB072AFECE7}" type="sibTrans" cxnId="{142D232F-2279-A141-ABA2-136F8E2785BB}">
      <dgm:prSet/>
      <dgm:spPr/>
      <dgm:t>
        <a:bodyPr/>
        <a:lstStyle/>
        <a:p>
          <a:endParaRPr lang="tr-TR"/>
        </a:p>
      </dgm:t>
    </dgm:pt>
    <dgm:pt modelId="{D4FCBED8-9208-734F-AA06-D0A553F9B9E5}" type="pres">
      <dgm:prSet presAssocID="{D9E76183-CF5B-0D4A-9157-11B1BCCF978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0BDFC16-3554-EB40-B047-6942FCD2A1DA}" type="pres">
      <dgm:prSet presAssocID="{5C9E3FE2-2FCD-3A44-B0DE-E5A8BE20E20E}" presName="composite" presStyleCnt="0"/>
      <dgm:spPr/>
    </dgm:pt>
    <dgm:pt modelId="{C20D5E36-4350-BB42-8319-C788F8E63F51}" type="pres">
      <dgm:prSet presAssocID="{5C9E3FE2-2FCD-3A44-B0DE-E5A8BE20E20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61E49C-1E2D-AC4C-BDE4-DE33F8DB5F5F}" type="pres">
      <dgm:prSet presAssocID="{5C9E3FE2-2FCD-3A44-B0DE-E5A8BE20E20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BFA7DB-01A4-2D4F-8A99-50F63823712A}" type="pres">
      <dgm:prSet presAssocID="{D429993E-F552-A04C-BB8A-A9830C7AB030}" presName="sp" presStyleCnt="0"/>
      <dgm:spPr/>
    </dgm:pt>
    <dgm:pt modelId="{9C60EF82-78C3-C548-80FB-AA338893C347}" type="pres">
      <dgm:prSet presAssocID="{3F47C01A-BFC4-9D41-B4F9-BDF82FB7469A}" presName="composite" presStyleCnt="0"/>
      <dgm:spPr/>
    </dgm:pt>
    <dgm:pt modelId="{853A7571-CDE2-6142-9AC6-316D4C01AF52}" type="pres">
      <dgm:prSet presAssocID="{3F47C01A-BFC4-9D41-B4F9-BDF82FB7469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04AB9C-4479-164F-866A-9EB5DE33EDCA}" type="pres">
      <dgm:prSet presAssocID="{3F47C01A-BFC4-9D41-B4F9-BDF82FB7469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5B272F-C713-CD40-965A-640F5B1DE1F7}" type="pres">
      <dgm:prSet presAssocID="{C8F5FB19-0113-2545-AB50-74E88A47E8C4}" presName="sp" presStyleCnt="0"/>
      <dgm:spPr/>
    </dgm:pt>
    <dgm:pt modelId="{D3C4E33A-2F0E-E845-9696-817AFA678C3D}" type="pres">
      <dgm:prSet presAssocID="{686DBDA8-6FDA-CD4B-BB30-64A2C2AD8C05}" presName="composite" presStyleCnt="0"/>
      <dgm:spPr/>
    </dgm:pt>
    <dgm:pt modelId="{9D6DE828-8DF4-DD4C-A47E-8753E705338D}" type="pres">
      <dgm:prSet presAssocID="{686DBDA8-6FDA-CD4B-BB30-64A2C2AD8C0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2D83B8-17D5-354F-966C-DAC0A1D41D59}" type="pres">
      <dgm:prSet presAssocID="{686DBDA8-6FDA-CD4B-BB30-64A2C2AD8C0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2DE2DD0-F0DB-E745-A8D6-0009819FBDA2}" srcId="{686DBDA8-6FDA-CD4B-BB30-64A2C2AD8C05}" destId="{64CABCFF-BF22-5040-BCE9-6CB4B0B473E7}" srcOrd="0" destOrd="0" parTransId="{52AD683D-A820-8249-8CB9-B55A3DEA9609}" sibTransId="{93ADF768-432F-6647-A9ED-12C088BC0B37}"/>
    <dgm:cxn modelId="{B1F8DC3A-D51E-854C-9D73-BA24C971B216}" srcId="{3F47C01A-BFC4-9D41-B4F9-BDF82FB7469A}" destId="{358EAADC-9ECB-C24B-B49A-02F53CF8A67E}" srcOrd="0" destOrd="0" parTransId="{C8D36EC6-0522-274C-8F1D-ABBEAEDBE5CB}" sibTransId="{1A18E07C-630B-1F41-B9E1-F91D67B23D6D}"/>
    <dgm:cxn modelId="{2696BFED-20E7-BC46-8462-BA7E924365C8}" type="presOf" srcId="{4DC57BD2-5E1B-004D-8390-4CE35EFD4682}" destId="{992D83B8-17D5-354F-966C-DAC0A1D41D59}" srcOrd="0" destOrd="1" presId="urn:microsoft.com/office/officeart/2005/8/layout/chevron2"/>
    <dgm:cxn modelId="{A70F250D-2C6B-264A-9F56-F6C3AAB7243B}" srcId="{D9E76183-CF5B-0D4A-9157-11B1BCCF9781}" destId="{5C9E3FE2-2FCD-3A44-B0DE-E5A8BE20E20E}" srcOrd="0" destOrd="0" parTransId="{7D6FF796-05CE-8645-A2EB-7B930FBC9336}" sibTransId="{D429993E-F552-A04C-BB8A-A9830C7AB030}"/>
    <dgm:cxn modelId="{3F391E08-E1C0-5346-A586-E4BD68C27577}" srcId="{686DBDA8-6FDA-CD4B-BB30-64A2C2AD8C05}" destId="{4DC57BD2-5E1B-004D-8390-4CE35EFD4682}" srcOrd="1" destOrd="0" parTransId="{305CE61A-5BCC-E14A-A2EE-AC5C5739EAEE}" sibTransId="{D2E434A4-503E-A545-BE6E-1744653B7723}"/>
    <dgm:cxn modelId="{9A18CD14-29F5-0B42-AA85-4009DCE547D6}" srcId="{5C9E3FE2-2FCD-3A44-B0DE-E5A8BE20E20E}" destId="{65B8465C-81B2-654B-AF7A-3D50000F93AC}" srcOrd="1" destOrd="0" parTransId="{8A72B162-49CE-9042-BC30-58A16E4AAF3E}" sibTransId="{D5DFFFFB-1D2F-1D4D-9E6F-65E52B9A305D}"/>
    <dgm:cxn modelId="{7F0AAF15-9BC9-7149-9371-1C0707907DE0}" type="presOf" srcId="{D9E76183-CF5B-0D4A-9157-11B1BCCF9781}" destId="{D4FCBED8-9208-734F-AA06-D0A553F9B9E5}" srcOrd="0" destOrd="0" presId="urn:microsoft.com/office/officeart/2005/8/layout/chevron2"/>
    <dgm:cxn modelId="{A4E5B233-F2C1-1F45-8C45-5C07AC5FFF3A}" srcId="{D9E76183-CF5B-0D4A-9157-11B1BCCF9781}" destId="{3F47C01A-BFC4-9D41-B4F9-BDF82FB7469A}" srcOrd="1" destOrd="0" parTransId="{05D9123A-834B-A442-989F-C7D9624E9DA5}" sibTransId="{C8F5FB19-0113-2545-AB50-74E88A47E8C4}"/>
    <dgm:cxn modelId="{142D232F-2279-A141-ABA2-136F8E2785BB}" srcId="{3F47C01A-BFC4-9D41-B4F9-BDF82FB7469A}" destId="{EA2C88F8-BE36-EA4A-AACE-D338A53825CD}" srcOrd="2" destOrd="0" parTransId="{C19DD199-F20D-2E4E-8A0B-F4809B19BB08}" sibTransId="{ED51A153-6CCD-A848-A135-6EB072AFECE7}"/>
    <dgm:cxn modelId="{B6DC1D42-2F21-974B-9E97-C57E05AB250F}" type="presOf" srcId="{64CABCFF-BF22-5040-BCE9-6CB4B0B473E7}" destId="{992D83B8-17D5-354F-966C-DAC0A1D41D59}" srcOrd="0" destOrd="0" presId="urn:microsoft.com/office/officeart/2005/8/layout/chevron2"/>
    <dgm:cxn modelId="{CC0E9DD9-F645-D24E-9DD9-8E621639C344}" type="presOf" srcId="{686DBDA8-6FDA-CD4B-BB30-64A2C2AD8C05}" destId="{9D6DE828-8DF4-DD4C-A47E-8753E705338D}" srcOrd="0" destOrd="0" presId="urn:microsoft.com/office/officeart/2005/8/layout/chevron2"/>
    <dgm:cxn modelId="{3EC6A21F-92F5-3E45-8A9B-DBF8B8C5FF69}" srcId="{5C9E3FE2-2FCD-3A44-B0DE-E5A8BE20E20E}" destId="{769E0A86-EE78-F44B-B93A-36E72FD9B08F}" srcOrd="0" destOrd="0" parTransId="{26A87D9B-C580-B145-BB6D-1D5645174676}" sibTransId="{76CDC7EA-71D5-E74B-A432-2D918FB7D61A}"/>
    <dgm:cxn modelId="{7459B73B-87E3-B842-9791-1E0B78E6C099}" type="presOf" srcId="{EA2C88F8-BE36-EA4A-AACE-D338A53825CD}" destId="{0D04AB9C-4479-164F-866A-9EB5DE33EDCA}" srcOrd="0" destOrd="2" presId="urn:microsoft.com/office/officeart/2005/8/layout/chevron2"/>
    <dgm:cxn modelId="{85BC2B8F-02C5-D54D-AC7A-7113C10CB77B}" srcId="{D9E76183-CF5B-0D4A-9157-11B1BCCF9781}" destId="{686DBDA8-6FDA-CD4B-BB30-64A2C2AD8C05}" srcOrd="2" destOrd="0" parTransId="{B3244BAB-265C-B448-8F9B-D2C973E84E90}" sibTransId="{4DD89278-1F4B-934D-8A44-4EE7BB4EA86D}"/>
    <dgm:cxn modelId="{8D2D4480-6640-5343-B499-E975D9A4937D}" srcId="{3F47C01A-BFC4-9D41-B4F9-BDF82FB7469A}" destId="{749A089F-F808-B149-9ABB-E0A1EB8A708B}" srcOrd="1" destOrd="0" parTransId="{F3B0E144-6A58-0A43-B26A-C6D1D313E8E4}" sibTransId="{B07E40E5-FE32-A14B-96BE-B0188F472BF9}"/>
    <dgm:cxn modelId="{EAD3D663-AE35-6644-860D-D26484DED940}" type="presOf" srcId="{358EAADC-9ECB-C24B-B49A-02F53CF8A67E}" destId="{0D04AB9C-4479-164F-866A-9EB5DE33EDCA}" srcOrd="0" destOrd="0" presId="urn:microsoft.com/office/officeart/2005/8/layout/chevron2"/>
    <dgm:cxn modelId="{4AA523C4-E04D-864E-A36F-A90F207419CE}" type="presOf" srcId="{65B8465C-81B2-654B-AF7A-3D50000F93AC}" destId="{9A61E49C-1E2D-AC4C-BDE4-DE33F8DB5F5F}" srcOrd="0" destOrd="1" presId="urn:microsoft.com/office/officeart/2005/8/layout/chevron2"/>
    <dgm:cxn modelId="{63CAF049-9DB0-C746-8DB2-95F6D3226E37}" type="presOf" srcId="{769E0A86-EE78-F44B-B93A-36E72FD9B08F}" destId="{9A61E49C-1E2D-AC4C-BDE4-DE33F8DB5F5F}" srcOrd="0" destOrd="0" presId="urn:microsoft.com/office/officeart/2005/8/layout/chevron2"/>
    <dgm:cxn modelId="{EA4A4E4D-8D6F-0142-BFFF-19377C126DF6}" type="presOf" srcId="{5C9E3FE2-2FCD-3A44-B0DE-E5A8BE20E20E}" destId="{C20D5E36-4350-BB42-8319-C788F8E63F51}" srcOrd="0" destOrd="0" presId="urn:microsoft.com/office/officeart/2005/8/layout/chevron2"/>
    <dgm:cxn modelId="{90FEA5ED-A456-774B-9A55-DD94B1C44075}" type="presOf" srcId="{749A089F-F808-B149-9ABB-E0A1EB8A708B}" destId="{0D04AB9C-4479-164F-866A-9EB5DE33EDCA}" srcOrd="0" destOrd="1" presId="urn:microsoft.com/office/officeart/2005/8/layout/chevron2"/>
    <dgm:cxn modelId="{3ED697A2-7562-814A-B7C8-86D397D0E9DA}" type="presOf" srcId="{3F47C01A-BFC4-9D41-B4F9-BDF82FB7469A}" destId="{853A7571-CDE2-6142-9AC6-316D4C01AF52}" srcOrd="0" destOrd="0" presId="urn:microsoft.com/office/officeart/2005/8/layout/chevron2"/>
    <dgm:cxn modelId="{70ACD206-ABC7-CA45-9E40-D3D670474CCC}" type="presParOf" srcId="{D4FCBED8-9208-734F-AA06-D0A553F9B9E5}" destId="{A0BDFC16-3554-EB40-B047-6942FCD2A1DA}" srcOrd="0" destOrd="0" presId="urn:microsoft.com/office/officeart/2005/8/layout/chevron2"/>
    <dgm:cxn modelId="{D379F138-AD98-3245-8971-05B8F7F958DB}" type="presParOf" srcId="{A0BDFC16-3554-EB40-B047-6942FCD2A1DA}" destId="{C20D5E36-4350-BB42-8319-C788F8E63F51}" srcOrd="0" destOrd="0" presId="urn:microsoft.com/office/officeart/2005/8/layout/chevron2"/>
    <dgm:cxn modelId="{8BE7081D-ED0C-A540-ABA9-F610D2EAEAFD}" type="presParOf" srcId="{A0BDFC16-3554-EB40-B047-6942FCD2A1DA}" destId="{9A61E49C-1E2D-AC4C-BDE4-DE33F8DB5F5F}" srcOrd="1" destOrd="0" presId="urn:microsoft.com/office/officeart/2005/8/layout/chevron2"/>
    <dgm:cxn modelId="{32857737-08F4-CC45-8954-570904706392}" type="presParOf" srcId="{D4FCBED8-9208-734F-AA06-D0A553F9B9E5}" destId="{0ABFA7DB-01A4-2D4F-8A99-50F63823712A}" srcOrd="1" destOrd="0" presId="urn:microsoft.com/office/officeart/2005/8/layout/chevron2"/>
    <dgm:cxn modelId="{4CAC8CAD-6673-FD4A-88C6-BB7BF83140BF}" type="presParOf" srcId="{D4FCBED8-9208-734F-AA06-D0A553F9B9E5}" destId="{9C60EF82-78C3-C548-80FB-AA338893C347}" srcOrd="2" destOrd="0" presId="urn:microsoft.com/office/officeart/2005/8/layout/chevron2"/>
    <dgm:cxn modelId="{24920ACB-6C1D-E44B-9CAD-BBA6BFEAA895}" type="presParOf" srcId="{9C60EF82-78C3-C548-80FB-AA338893C347}" destId="{853A7571-CDE2-6142-9AC6-316D4C01AF52}" srcOrd="0" destOrd="0" presId="urn:microsoft.com/office/officeart/2005/8/layout/chevron2"/>
    <dgm:cxn modelId="{9D465844-9104-4F41-BFB4-2DB609384680}" type="presParOf" srcId="{9C60EF82-78C3-C548-80FB-AA338893C347}" destId="{0D04AB9C-4479-164F-866A-9EB5DE33EDCA}" srcOrd="1" destOrd="0" presId="urn:microsoft.com/office/officeart/2005/8/layout/chevron2"/>
    <dgm:cxn modelId="{0CEE258E-4597-9640-80C1-C28A937E2E2F}" type="presParOf" srcId="{D4FCBED8-9208-734F-AA06-D0A553F9B9E5}" destId="{AC5B272F-C713-CD40-965A-640F5B1DE1F7}" srcOrd="3" destOrd="0" presId="urn:microsoft.com/office/officeart/2005/8/layout/chevron2"/>
    <dgm:cxn modelId="{20CB0B2C-64EC-BC43-83F7-309D9AFF39AD}" type="presParOf" srcId="{D4FCBED8-9208-734F-AA06-D0A553F9B9E5}" destId="{D3C4E33A-2F0E-E845-9696-817AFA678C3D}" srcOrd="4" destOrd="0" presId="urn:microsoft.com/office/officeart/2005/8/layout/chevron2"/>
    <dgm:cxn modelId="{375E3980-0EB1-D444-9C77-24FFAC51547B}" type="presParOf" srcId="{D3C4E33A-2F0E-E845-9696-817AFA678C3D}" destId="{9D6DE828-8DF4-DD4C-A47E-8753E705338D}" srcOrd="0" destOrd="0" presId="urn:microsoft.com/office/officeart/2005/8/layout/chevron2"/>
    <dgm:cxn modelId="{4227AB8F-9154-F845-9F6F-2146B227A08E}" type="presParOf" srcId="{D3C4E33A-2F0E-E845-9696-817AFA678C3D}" destId="{992D83B8-17D5-354F-966C-DAC0A1D41D5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E14767-93AB-D44C-B7F8-D1015BEA5EBA}" type="doc">
      <dgm:prSet loTypeId="urn:microsoft.com/office/officeart/2005/8/layout/list1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70B9C27-4BC0-394A-9962-4038019410C2}">
      <dgm:prSet phldrT="[Metin]"/>
      <dgm:spPr/>
      <dgm:t>
        <a:bodyPr/>
        <a:lstStyle/>
        <a:p>
          <a:r>
            <a:rPr lang="tr-TR" dirty="0" err="1"/>
            <a:t>Perikardit</a:t>
          </a:r>
          <a:endParaRPr lang="tr-TR" dirty="0"/>
        </a:p>
      </dgm:t>
    </dgm:pt>
    <dgm:pt modelId="{3A3282B0-925E-A442-BCF0-6398CEC3E5C0}" type="parTrans" cxnId="{D9E25B02-5E47-CA49-928A-00B220A667BD}">
      <dgm:prSet/>
      <dgm:spPr/>
      <dgm:t>
        <a:bodyPr/>
        <a:lstStyle/>
        <a:p>
          <a:endParaRPr lang="tr-TR"/>
        </a:p>
      </dgm:t>
    </dgm:pt>
    <dgm:pt modelId="{3CCFDCBA-9C35-5145-A1E6-94A974B14C39}" type="sibTrans" cxnId="{D9E25B02-5E47-CA49-928A-00B220A667BD}">
      <dgm:prSet/>
      <dgm:spPr/>
      <dgm:t>
        <a:bodyPr/>
        <a:lstStyle/>
        <a:p>
          <a:endParaRPr lang="tr-TR"/>
        </a:p>
      </dgm:t>
    </dgm:pt>
    <dgm:pt modelId="{2F6900E4-F6B2-D44A-BE50-0B35DB021F6B}">
      <dgm:prSet phldrT="[Metin]"/>
      <dgm:spPr/>
      <dgm:t>
        <a:bodyPr/>
        <a:lstStyle/>
        <a:p>
          <a:r>
            <a:rPr lang="tr-TR" dirty="0"/>
            <a:t>Perikardın </a:t>
          </a:r>
          <a:r>
            <a:rPr lang="tr-TR" dirty="0" err="1"/>
            <a:t>inflamasyonu</a:t>
          </a:r>
          <a:endParaRPr lang="tr-TR" dirty="0"/>
        </a:p>
      </dgm:t>
    </dgm:pt>
    <dgm:pt modelId="{AC324E41-64C5-6D4D-817E-5E3EDC51A842}" type="parTrans" cxnId="{10482190-CE21-B849-B2A4-4C416CCC7BC2}">
      <dgm:prSet/>
      <dgm:spPr/>
      <dgm:t>
        <a:bodyPr/>
        <a:lstStyle/>
        <a:p>
          <a:endParaRPr lang="tr-TR"/>
        </a:p>
      </dgm:t>
    </dgm:pt>
    <dgm:pt modelId="{2CD8BF50-D9CB-0440-83F4-E87DAEE84CEF}" type="sibTrans" cxnId="{10482190-CE21-B849-B2A4-4C416CCC7BC2}">
      <dgm:prSet/>
      <dgm:spPr/>
      <dgm:t>
        <a:bodyPr/>
        <a:lstStyle/>
        <a:p>
          <a:endParaRPr lang="tr-TR"/>
        </a:p>
      </dgm:t>
    </dgm:pt>
    <dgm:pt modelId="{AB52F86E-A819-8946-9CD4-172EE6F86DFB}">
      <dgm:prSet/>
      <dgm:spPr/>
      <dgm:t>
        <a:bodyPr/>
        <a:lstStyle/>
        <a:p>
          <a:r>
            <a:rPr lang="tr-TR" dirty="0" err="1"/>
            <a:t>Perikardiyal</a:t>
          </a:r>
          <a:r>
            <a:rPr lang="tr-TR" dirty="0"/>
            <a:t> </a:t>
          </a:r>
          <a:r>
            <a:rPr lang="tr-TR" dirty="0" err="1"/>
            <a:t>Efüzyon</a:t>
          </a:r>
          <a:endParaRPr lang="tr-TR" dirty="0"/>
        </a:p>
      </dgm:t>
    </dgm:pt>
    <dgm:pt modelId="{0990F79F-2A54-8442-B04D-28C138B39FF1}" type="parTrans" cxnId="{B96762CB-C465-E54F-A055-66E85086AED7}">
      <dgm:prSet/>
      <dgm:spPr/>
      <dgm:t>
        <a:bodyPr/>
        <a:lstStyle/>
        <a:p>
          <a:endParaRPr lang="tr-TR"/>
        </a:p>
      </dgm:t>
    </dgm:pt>
    <dgm:pt modelId="{AEB8122C-1F19-3448-A8D7-664EE8A896A7}" type="sibTrans" cxnId="{B96762CB-C465-E54F-A055-66E85086AED7}">
      <dgm:prSet/>
      <dgm:spPr/>
      <dgm:t>
        <a:bodyPr/>
        <a:lstStyle/>
        <a:p>
          <a:endParaRPr lang="tr-TR"/>
        </a:p>
      </dgm:t>
    </dgm:pt>
    <dgm:pt modelId="{C30E2D5A-914B-D243-ACF2-A1858105D8A0}">
      <dgm:prSet/>
      <dgm:spPr/>
      <dgm:t>
        <a:bodyPr/>
        <a:lstStyle/>
        <a:p>
          <a:r>
            <a:rPr lang="tr-TR" dirty="0" err="1"/>
            <a:t>Konstriktif</a:t>
          </a:r>
          <a:r>
            <a:rPr lang="tr-TR" dirty="0"/>
            <a:t> </a:t>
          </a:r>
          <a:r>
            <a:rPr lang="tr-TR" dirty="0" err="1"/>
            <a:t>Perikardit</a:t>
          </a:r>
          <a:endParaRPr lang="tr-TR" dirty="0"/>
        </a:p>
      </dgm:t>
    </dgm:pt>
    <dgm:pt modelId="{7A55D102-6DDE-DE41-BF3D-FF2DD9DDBC6F}" type="parTrans" cxnId="{DB14C267-C19F-8842-AD94-642752DFD0C3}">
      <dgm:prSet/>
      <dgm:spPr/>
      <dgm:t>
        <a:bodyPr/>
        <a:lstStyle/>
        <a:p>
          <a:endParaRPr lang="tr-TR"/>
        </a:p>
      </dgm:t>
    </dgm:pt>
    <dgm:pt modelId="{8E2808D4-27DF-AB4B-9239-2306DC4D7F49}" type="sibTrans" cxnId="{DB14C267-C19F-8842-AD94-642752DFD0C3}">
      <dgm:prSet/>
      <dgm:spPr/>
      <dgm:t>
        <a:bodyPr/>
        <a:lstStyle/>
        <a:p>
          <a:endParaRPr lang="tr-TR"/>
        </a:p>
      </dgm:t>
    </dgm:pt>
    <dgm:pt modelId="{23E2CB25-D128-4246-BBF6-2F691FA452A0}">
      <dgm:prSet/>
      <dgm:spPr/>
      <dgm:t>
        <a:bodyPr/>
        <a:lstStyle/>
        <a:p>
          <a:r>
            <a:rPr lang="tr-TR" dirty="0" err="1"/>
            <a:t>İnflamasyon</a:t>
          </a:r>
          <a:r>
            <a:rPr lang="tr-TR" dirty="0"/>
            <a:t> olmaksızın sıvı birikmesi</a:t>
          </a:r>
        </a:p>
      </dgm:t>
    </dgm:pt>
    <dgm:pt modelId="{C73823AD-686B-A34B-B71B-E4426E8DF0EF}" type="parTrans" cxnId="{266A5D42-49BF-5148-9DC3-30D439781CF9}">
      <dgm:prSet/>
      <dgm:spPr/>
      <dgm:t>
        <a:bodyPr/>
        <a:lstStyle/>
        <a:p>
          <a:endParaRPr lang="tr-TR"/>
        </a:p>
      </dgm:t>
    </dgm:pt>
    <dgm:pt modelId="{B46E76CD-4D8D-594E-9695-1A452363F1D0}" type="sibTrans" cxnId="{266A5D42-49BF-5148-9DC3-30D439781CF9}">
      <dgm:prSet/>
      <dgm:spPr/>
      <dgm:t>
        <a:bodyPr/>
        <a:lstStyle/>
        <a:p>
          <a:endParaRPr lang="tr-TR"/>
        </a:p>
      </dgm:t>
    </dgm:pt>
    <dgm:pt modelId="{D0788619-AC9D-924B-83A1-E5EF7E91BA21}" type="pres">
      <dgm:prSet presAssocID="{02E14767-93AB-D44C-B7F8-D1015BEA5EB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21FF409-B9FA-6740-8979-C753F1FFF86F}" type="pres">
      <dgm:prSet presAssocID="{B70B9C27-4BC0-394A-9962-4038019410C2}" presName="parentLin" presStyleCnt="0"/>
      <dgm:spPr/>
    </dgm:pt>
    <dgm:pt modelId="{5054393D-A1D7-5D4C-B6F0-494B8FEF12E6}" type="pres">
      <dgm:prSet presAssocID="{B70B9C27-4BC0-394A-9962-4038019410C2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CCE29483-455E-8F4B-81CA-52CE8539C399}" type="pres">
      <dgm:prSet presAssocID="{B70B9C27-4BC0-394A-9962-4038019410C2}" presName="parentText" presStyleLbl="node1" presStyleIdx="0" presStyleCnt="3" custScaleY="10054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DAB90B-B49D-024E-990F-FC46E00294AF}" type="pres">
      <dgm:prSet presAssocID="{B70B9C27-4BC0-394A-9962-4038019410C2}" presName="negativeSpace" presStyleCnt="0"/>
      <dgm:spPr/>
    </dgm:pt>
    <dgm:pt modelId="{E08EFDEA-DB24-274A-A267-490D3E048740}" type="pres">
      <dgm:prSet presAssocID="{B70B9C27-4BC0-394A-9962-4038019410C2}" presName="childText" presStyleLbl="conFgAcc1" presStyleIdx="0" presStyleCnt="3" custLinFactNeighborX="-6" custLinFactNeighborY="-255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BB800F-51C3-3949-9F2D-53405AF4427B}" type="pres">
      <dgm:prSet presAssocID="{3CCFDCBA-9C35-5145-A1E6-94A974B14C39}" presName="spaceBetweenRectangles" presStyleCnt="0"/>
      <dgm:spPr/>
    </dgm:pt>
    <dgm:pt modelId="{99406687-E694-5943-9D0A-E54B6674E00E}" type="pres">
      <dgm:prSet presAssocID="{AB52F86E-A819-8946-9CD4-172EE6F86DFB}" presName="parentLin" presStyleCnt="0"/>
      <dgm:spPr/>
    </dgm:pt>
    <dgm:pt modelId="{C07F0AAD-5C0A-F14E-83DC-265A93F2F5DC}" type="pres">
      <dgm:prSet presAssocID="{AB52F86E-A819-8946-9CD4-172EE6F86DFB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0F81947D-0204-A64F-8B5B-B943C1557D29}" type="pres">
      <dgm:prSet presAssocID="{AB52F86E-A819-8946-9CD4-172EE6F86DF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5F60FF-AE3C-1F4E-967F-677370A84EDB}" type="pres">
      <dgm:prSet presAssocID="{AB52F86E-A819-8946-9CD4-172EE6F86DFB}" presName="negativeSpace" presStyleCnt="0"/>
      <dgm:spPr/>
    </dgm:pt>
    <dgm:pt modelId="{4E584316-6C59-0041-9453-ABA1F9CC6ED9}" type="pres">
      <dgm:prSet presAssocID="{AB52F86E-A819-8946-9CD4-172EE6F86DFB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E75DE2-14BF-9E4E-85C9-74C4BE84D718}" type="pres">
      <dgm:prSet presAssocID="{AEB8122C-1F19-3448-A8D7-664EE8A896A7}" presName="spaceBetweenRectangles" presStyleCnt="0"/>
      <dgm:spPr/>
    </dgm:pt>
    <dgm:pt modelId="{10A81E05-6A1A-2D40-90E5-F821DC687B18}" type="pres">
      <dgm:prSet presAssocID="{C30E2D5A-914B-D243-ACF2-A1858105D8A0}" presName="parentLin" presStyleCnt="0"/>
      <dgm:spPr/>
    </dgm:pt>
    <dgm:pt modelId="{7134D658-04AF-3D40-912D-4D0C9084898B}" type="pres">
      <dgm:prSet presAssocID="{C30E2D5A-914B-D243-ACF2-A1858105D8A0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019AA276-BA9E-0846-BB6E-9007C18B921C}" type="pres">
      <dgm:prSet presAssocID="{C30E2D5A-914B-D243-ACF2-A1858105D8A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50FF30-803E-3B4D-AADE-29242A567868}" type="pres">
      <dgm:prSet presAssocID="{C30E2D5A-914B-D243-ACF2-A1858105D8A0}" presName="negativeSpace" presStyleCnt="0"/>
      <dgm:spPr/>
    </dgm:pt>
    <dgm:pt modelId="{3BA821CC-51D4-6740-8EAB-3B7688DB93F1}" type="pres">
      <dgm:prSet presAssocID="{C30E2D5A-914B-D243-ACF2-A1858105D8A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2E6BBA2-03D9-E343-B2A8-48569E8ADC42}" type="presOf" srcId="{B70B9C27-4BC0-394A-9962-4038019410C2}" destId="{CCE29483-455E-8F4B-81CA-52CE8539C399}" srcOrd="1" destOrd="0" presId="urn:microsoft.com/office/officeart/2005/8/layout/list1"/>
    <dgm:cxn modelId="{DB14C267-C19F-8842-AD94-642752DFD0C3}" srcId="{02E14767-93AB-D44C-B7F8-D1015BEA5EBA}" destId="{C30E2D5A-914B-D243-ACF2-A1858105D8A0}" srcOrd="2" destOrd="0" parTransId="{7A55D102-6DDE-DE41-BF3D-FF2DD9DDBC6F}" sibTransId="{8E2808D4-27DF-AB4B-9239-2306DC4D7F49}"/>
    <dgm:cxn modelId="{D9E25B02-5E47-CA49-928A-00B220A667BD}" srcId="{02E14767-93AB-D44C-B7F8-D1015BEA5EBA}" destId="{B70B9C27-4BC0-394A-9962-4038019410C2}" srcOrd="0" destOrd="0" parTransId="{3A3282B0-925E-A442-BCF0-6398CEC3E5C0}" sibTransId="{3CCFDCBA-9C35-5145-A1E6-94A974B14C39}"/>
    <dgm:cxn modelId="{CA662919-66A2-9148-BD7D-0630996EF1EF}" type="presOf" srcId="{2F6900E4-F6B2-D44A-BE50-0B35DB021F6B}" destId="{E08EFDEA-DB24-274A-A267-490D3E048740}" srcOrd="0" destOrd="0" presId="urn:microsoft.com/office/officeart/2005/8/layout/list1"/>
    <dgm:cxn modelId="{71952D49-997A-E046-AC6E-9E57102D39F5}" type="presOf" srcId="{AB52F86E-A819-8946-9CD4-172EE6F86DFB}" destId="{0F81947D-0204-A64F-8B5B-B943C1557D29}" srcOrd="1" destOrd="0" presId="urn:microsoft.com/office/officeart/2005/8/layout/list1"/>
    <dgm:cxn modelId="{B96762CB-C465-E54F-A055-66E85086AED7}" srcId="{02E14767-93AB-D44C-B7F8-D1015BEA5EBA}" destId="{AB52F86E-A819-8946-9CD4-172EE6F86DFB}" srcOrd="1" destOrd="0" parTransId="{0990F79F-2A54-8442-B04D-28C138B39FF1}" sibTransId="{AEB8122C-1F19-3448-A8D7-664EE8A896A7}"/>
    <dgm:cxn modelId="{C5EE1857-C2AE-AB47-8D01-B460D82DD869}" type="presOf" srcId="{02E14767-93AB-D44C-B7F8-D1015BEA5EBA}" destId="{D0788619-AC9D-924B-83A1-E5EF7E91BA21}" srcOrd="0" destOrd="0" presId="urn:microsoft.com/office/officeart/2005/8/layout/list1"/>
    <dgm:cxn modelId="{10482190-CE21-B849-B2A4-4C416CCC7BC2}" srcId="{B70B9C27-4BC0-394A-9962-4038019410C2}" destId="{2F6900E4-F6B2-D44A-BE50-0B35DB021F6B}" srcOrd="0" destOrd="0" parTransId="{AC324E41-64C5-6D4D-817E-5E3EDC51A842}" sibTransId="{2CD8BF50-D9CB-0440-83F4-E87DAEE84CEF}"/>
    <dgm:cxn modelId="{35F6906B-C7CE-5142-98FC-18DF232CD8C0}" type="presOf" srcId="{23E2CB25-D128-4246-BBF6-2F691FA452A0}" destId="{4E584316-6C59-0041-9453-ABA1F9CC6ED9}" srcOrd="0" destOrd="0" presId="urn:microsoft.com/office/officeart/2005/8/layout/list1"/>
    <dgm:cxn modelId="{266A5D42-49BF-5148-9DC3-30D439781CF9}" srcId="{AB52F86E-A819-8946-9CD4-172EE6F86DFB}" destId="{23E2CB25-D128-4246-BBF6-2F691FA452A0}" srcOrd="0" destOrd="0" parTransId="{C73823AD-686B-A34B-B71B-E4426E8DF0EF}" sibTransId="{B46E76CD-4D8D-594E-9695-1A452363F1D0}"/>
    <dgm:cxn modelId="{108E7B7E-B52C-834E-9E8D-F2A6FC2B5645}" type="presOf" srcId="{AB52F86E-A819-8946-9CD4-172EE6F86DFB}" destId="{C07F0AAD-5C0A-F14E-83DC-265A93F2F5DC}" srcOrd="0" destOrd="0" presId="urn:microsoft.com/office/officeart/2005/8/layout/list1"/>
    <dgm:cxn modelId="{8BCB9315-C3A1-864A-9DAE-1D212DAE5B13}" type="presOf" srcId="{C30E2D5A-914B-D243-ACF2-A1858105D8A0}" destId="{7134D658-04AF-3D40-912D-4D0C9084898B}" srcOrd="0" destOrd="0" presId="urn:microsoft.com/office/officeart/2005/8/layout/list1"/>
    <dgm:cxn modelId="{66FFD95A-CE0B-C446-9D7D-03CB24673F8A}" type="presOf" srcId="{B70B9C27-4BC0-394A-9962-4038019410C2}" destId="{5054393D-A1D7-5D4C-B6F0-494B8FEF12E6}" srcOrd="0" destOrd="0" presId="urn:microsoft.com/office/officeart/2005/8/layout/list1"/>
    <dgm:cxn modelId="{BC36C0F6-1D6D-3E46-A054-C4EB8C5EFC83}" type="presOf" srcId="{C30E2D5A-914B-D243-ACF2-A1858105D8A0}" destId="{019AA276-BA9E-0846-BB6E-9007C18B921C}" srcOrd="1" destOrd="0" presId="urn:microsoft.com/office/officeart/2005/8/layout/list1"/>
    <dgm:cxn modelId="{C1B6126D-D9F3-494F-8AFB-73C5B8A24B0E}" type="presParOf" srcId="{D0788619-AC9D-924B-83A1-E5EF7E91BA21}" destId="{221FF409-B9FA-6740-8979-C753F1FFF86F}" srcOrd="0" destOrd="0" presId="urn:microsoft.com/office/officeart/2005/8/layout/list1"/>
    <dgm:cxn modelId="{7ACD4AA2-0B3E-894B-B7A3-89D970699C22}" type="presParOf" srcId="{221FF409-B9FA-6740-8979-C753F1FFF86F}" destId="{5054393D-A1D7-5D4C-B6F0-494B8FEF12E6}" srcOrd="0" destOrd="0" presId="urn:microsoft.com/office/officeart/2005/8/layout/list1"/>
    <dgm:cxn modelId="{54956FA4-B4D9-C542-BE31-1476D6205293}" type="presParOf" srcId="{221FF409-B9FA-6740-8979-C753F1FFF86F}" destId="{CCE29483-455E-8F4B-81CA-52CE8539C399}" srcOrd="1" destOrd="0" presId="urn:microsoft.com/office/officeart/2005/8/layout/list1"/>
    <dgm:cxn modelId="{4A4FD5DA-6A6F-3A40-8B86-9903CEB73FEC}" type="presParOf" srcId="{D0788619-AC9D-924B-83A1-E5EF7E91BA21}" destId="{DEDAB90B-B49D-024E-990F-FC46E00294AF}" srcOrd="1" destOrd="0" presId="urn:microsoft.com/office/officeart/2005/8/layout/list1"/>
    <dgm:cxn modelId="{E0B9644F-874C-C643-AB4C-1637AE9ADF00}" type="presParOf" srcId="{D0788619-AC9D-924B-83A1-E5EF7E91BA21}" destId="{E08EFDEA-DB24-274A-A267-490D3E048740}" srcOrd="2" destOrd="0" presId="urn:microsoft.com/office/officeart/2005/8/layout/list1"/>
    <dgm:cxn modelId="{B2211561-861D-9545-8FE3-27D299CD5EC6}" type="presParOf" srcId="{D0788619-AC9D-924B-83A1-E5EF7E91BA21}" destId="{08BB800F-51C3-3949-9F2D-53405AF4427B}" srcOrd="3" destOrd="0" presId="urn:microsoft.com/office/officeart/2005/8/layout/list1"/>
    <dgm:cxn modelId="{C1ED71E7-7BDE-0946-8B21-83966C6ECD3F}" type="presParOf" srcId="{D0788619-AC9D-924B-83A1-E5EF7E91BA21}" destId="{99406687-E694-5943-9D0A-E54B6674E00E}" srcOrd="4" destOrd="0" presId="urn:microsoft.com/office/officeart/2005/8/layout/list1"/>
    <dgm:cxn modelId="{D019473C-519B-EC4F-AD31-6266F07BB0FA}" type="presParOf" srcId="{99406687-E694-5943-9D0A-E54B6674E00E}" destId="{C07F0AAD-5C0A-F14E-83DC-265A93F2F5DC}" srcOrd="0" destOrd="0" presId="urn:microsoft.com/office/officeart/2005/8/layout/list1"/>
    <dgm:cxn modelId="{99D53336-3084-F946-BEBE-708B2BBFB413}" type="presParOf" srcId="{99406687-E694-5943-9D0A-E54B6674E00E}" destId="{0F81947D-0204-A64F-8B5B-B943C1557D29}" srcOrd="1" destOrd="0" presId="urn:microsoft.com/office/officeart/2005/8/layout/list1"/>
    <dgm:cxn modelId="{5D5DAA6D-12B6-4F49-8600-18F10F7042EA}" type="presParOf" srcId="{D0788619-AC9D-924B-83A1-E5EF7E91BA21}" destId="{A75F60FF-AE3C-1F4E-967F-677370A84EDB}" srcOrd="5" destOrd="0" presId="urn:microsoft.com/office/officeart/2005/8/layout/list1"/>
    <dgm:cxn modelId="{27807E71-46B7-6F43-A721-B533519845AF}" type="presParOf" srcId="{D0788619-AC9D-924B-83A1-E5EF7E91BA21}" destId="{4E584316-6C59-0041-9453-ABA1F9CC6ED9}" srcOrd="6" destOrd="0" presId="urn:microsoft.com/office/officeart/2005/8/layout/list1"/>
    <dgm:cxn modelId="{CD009184-569F-8549-B4F2-2D76B0955B51}" type="presParOf" srcId="{D0788619-AC9D-924B-83A1-E5EF7E91BA21}" destId="{96E75DE2-14BF-9E4E-85C9-74C4BE84D718}" srcOrd="7" destOrd="0" presId="urn:microsoft.com/office/officeart/2005/8/layout/list1"/>
    <dgm:cxn modelId="{C35473B8-447D-1748-A8F2-7239877BCDFC}" type="presParOf" srcId="{D0788619-AC9D-924B-83A1-E5EF7E91BA21}" destId="{10A81E05-6A1A-2D40-90E5-F821DC687B18}" srcOrd="8" destOrd="0" presId="urn:microsoft.com/office/officeart/2005/8/layout/list1"/>
    <dgm:cxn modelId="{9E71E194-0796-294B-B94A-EC0D2DC121EC}" type="presParOf" srcId="{10A81E05-6A1A-2D40-90E5-F821DC687B18}" destId="{7134D658-04AF-3D40-912D-4D0C9084898B}" srcOrd="0" destOrd="0" presId="urn:microsoft.com/office/officeart/2005/8/layout/list1"/>
    <dgm:cxn modelId="{103347FA-570E-534D-8F4D-25542BEAA96D}" type="presParOf" srcId="{10A81E05-6A1A-2D40-90E5-F821DC687B18}" destId="{019AA276-BA9E-0846-BB6E-9007C18B921C}" srcOrd="1" destOrd="0" presId="urn:microsoft.com/office/officeart/2005/8/layout/list1"/>
    <dgm:cxn modelId="{FF354F6B-BC1C-ED47-9359-11484C41E7A9}" type="presParOf" srcId="{D0788619-AC9D-924B-83A1-E5EF7E91BA21}" destId="{4E50FF30-803E-3B4D-AADE-29242A567868}" srcOrd="9" destOrd="0" presId="urn:microsoft.com/office/officeart/2005/8/layout/list1"/>
    <dgm:cxn modelId="{80CE16C3-D8A6-E546-9FBC-0E339782D955}" type="presParOf" srcId="{D0788619-AC9D-924B-83A1-E5EF7E91BA21}" destId="{3BA821CC-51D4-6740-8EAB-3B7688DB93F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DBA32-19AA-CE4C-8055-95BA121569FF}">
      <dsp:nvSpPr>
        <dsp:cNvPr id="0" name=""/>
        <dsp:cNvSpPr/>
      </dsp:nvSpPr>
      <dsp:spPr>
        <a:xfrm>
          <a:off x="0" y="75429"/>
          <a:ext cx="6683374" cy="5615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Enfeksiyöz</a:t>
          </a:r>
          <a:endParaRPr lang="tr-TR" sz="2400" kern="1200" dirty="0"/>
        </a:p>
      </dsp:txBody>
      <dsp:txXfrm>
        <a:off x="27415" y="102844"/>
        <a:ext cx="6628544" cy="506769"/>
      </dsp:txXfrm>
    </dsp:sp>
    <dsp:sp modelId="{03D4E1B0-08BB-7E43-9FEF-5EBCBF904B10}">
      <dsp:nvSpPr>
        <dsp:cNvPr id="0" name=""/>
        <dsp:cNvSpPr/>
      </dsp:nvSpPr>
      <dsp:spPr>
        <a:xfrm>
          <a:off x="0" y="637029"/>
          <a:ext cx="6683374" cy="223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97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 dirty="0" err="1"/>
            <a:t>Viral</a:t>
          </a:r>
          <a:endParaRPr lang="tr-TR" sz="1900" kern="1200" dirty="0"/>
        </a:p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 dirty="0"/>
            <a:t>Bakteriyel</a:t>
          </a:r>
        </a:p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 dirty="0" err="1"/>
            <a:t>Protozoal</a:t>
          </a:r>
          <a:endParaRPr lang="tr-TR" sz="1900" kern="1200" dirty="0"/>
        </a:p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 dirty="0" err="1"/>
            <a:t>Fungal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900" kern="1200" dirty="0"/>
        </a:p>
      </dsp:txBody>
      <dsp:txXfrm>
        <a:off x="0" y="637029"/>
        <a:ext cx="6683374" cy="2235600"/>
      </dsp:txXfrm>
    </dsp:sp>
    <dsp:sp modelId="{CBD3FC88-9427-474F-ADB5-E69FB478F68C}">
      <dsp:nvSpPr>
        <dsp:cNvPr id="0" name=""/>
        <dsp:cNvSpPr/>
      </dsp:nvSpPr>
      <dsp:spPr>
        <a:xfrm>
          <a:off x="0" y="2872629"/>
          <a:ext cx="6683374" cy="561599"/>
        </a:xfrm>
        <a:prstGeom prst="roundRect">
          <a:avLst/>
        </a:prstGeom>
        <a:gradFill rotWithShape="0">
          <a:gsLst>
            <a:gs pos="0">
              <a:schemeClr val="accent2">
                <a:hueOff val="-4374192"/>
                <a:satOff val="-8420"/>
                <a:lumOff val="588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-4374192"/>
                <a:satOff val="-8420"/>
                <a:lumOff val="588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-4374192"/>
                <a:satOff val="-8420"/>
                <a:lumOff val="588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Non-enfeksiyöz</a:t>
          </a:r>
          <a:endParaRPr lang="tr-TR" sz="2400" kern="1200" dirty="0"/>
        </a:p>
      </dsp:txBody>
      <dsp:txXfrm>
        <a:off x="27415" y="2900044"/>
        <a:ext cx="6628544" cy="506769"/>
      </dsp:txXfrm>
    </dsp:sp>
    <dsp:sp modelId="{8B111FF8-A703-8C4C-A868-1C5F32302924}">
      <dsp:nvSpPr>
        <dsp:cNvPr id="0" name=""/>
        <dsp:cNvSpPr/>
      </dsp:nvSpPr>
      <dsp:spPr>
        <a:xfrm>
          <a:off x="0" y="3434229"/>
          <a:ext cx="6683374" cy="1887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97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 dirty="0" err="1"/>
            <a:t>Toksik</a:t>
          </a:r>
          <a:endParaRPr lang="tr-TR" sz="1900" kern="1200" dirty="0"/>
        </a:p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 dirty="0"/>
            <a:t>İlaçlar</a:t>
          </a:r>
        </a:p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 dirty="0" err="1"/>
            <a:t>Otoimmün</a:t>
          </a:r>
          <a:endParaRPr lang="tr-TR" sz="1900" kern="1200" dirty="0"/>
        </a:p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 dirty="0" err="1"/>
            <a:t>İdiyopatik</a:t>
          </a:r>
          <a:endParaRPr lang="tr-TR" sz="1900" kern="1200" dirty="0"/>
        </a:p>
      </dsp:txBody>
      <dsp:txXfrm>
        <a:off x="0" y="3434229"/>
        <a:ext cx="6683374" cy="1887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D5E36-4350-BB42-8319-C788F8E63F51}">
      <dsp:nvSpPr>
        <dsp:cNvPr id="0" name=""/>
        <dsp:cNvSpPr/>
      </dsp:nvSpPr>
      <dsp:spPr>
        <a:xfrm rot="5400000">
          <a:off x="-275625" y="278085"/>
          <a:ext cx="1837502" cy="12862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1.Evre</a:t>
          </a:r>
        </a:p>
      </dsp:txBody>
      <dsp:txXfrm rot="-5400000">
        <a:off x="1" y="645586"/>
        <a:ext cx="1286251" cy="551251"/>
      </dsp:txXfrm>
    </dsp:sp>
    <dsp:sp modelId="{9A61E49C-1E2D-AC4C-BDE4-DE33F8DB5F5F}">
      <dsp:nvSpPr>
        <dsp:cNvPr id="0" name=""/>
        <dsp:cNvSpPr/>
      </dsp:nvSpPr>
      <dsp:spPr>
        <a:xfrm rot="5400000">
          <a:off x="4370287" y="-3081575"/>
          <a:ext cx="1194376" cy="73624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/>
            <a:t>Hücre hasarı ve nekroz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 err="1"/>
            <a:t>Viral</a:t>
          </a:r>
          <a:r>
            <a:rPr lang="tr-TR" sz="2300" kern="1200" dirty="0"/>
            <a:t> temizlenme</a:t>
          </a:r>
        </a:p>
      </dsp:txBody>
      <dsp:txXfrm rot="-5400000">
        <a:off x="1286252" y="60765"/>
        <a:ext cx="7304143" cy="1077766"/>
      </dsp:txXfrm>
    </dsp:sp>
    <dsp:sp modelId="{853A7571-CDE2-6142-9AC6-316D4C01AF52}">
      <dsp:nvSpPr>
        <dsp:cNvPr id="0" name=""/>
        <dsp:cNvSpPr/>
      </dsp:nvSpPr>
      <dsp:spPr>
        <a:xfrm rot="5400000">
          <a:off x="-275625" y="1923862"/>
          <a:ext cx="1837502" cy="12862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2. Evre</a:t>
          </a:r>
        </a:p>
      </dsp:txBody>
      <dsp:txXfrm rot="-5400000">
        <a:off x="1" y="2291363"/>
        <a:ext cx="1286251" cy="551251"/>
      </dsp:txXfrm>
    </dsp:sp>
    <dsp:sp modelId="{0D04AB9C-4479-164F-866A-9EB5DE33EDCA}">
      <dsp:nvSpPr>
        <dsp:cNvPr id="0" name=""/>
        <dsp:cNvSpPr/>
      </dsp:nvSpPr>
      <dsp:spPr>
        <a:xfrm rot="5400000">
          <a:off x="4370287" y="-1435799"/>
          <a:ext cx="1194376" cy="73624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/>
            <a:t>Direk T hücre aracılı hücre hasarı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 err="1"/>
            <a:t>Sitokin</a:t>
          </a:r>
          <a:r>
            <a:rPr lang="tr-TR" sz="2300" kern="1200" dirty="0"/>
            <a:t> aracılı hücre hasarı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/>
            <a:t>Çapraz reaktif </a:t>
          </a:r>
          <a:r>
            <a:rPr lang="tr-TR" sz="2300" kern="1200" dirty="0" err="1"/>
            <a:t>otoantikorlar</a:t>
          </a:r>
          <a:endParaRPr lang="tr-TR" sz="2300" kern="1200" dirty="0"/>
        </a:p>
      </dsp:txBody>
      <dsp:txXfrm rot="-5400000">
        <a:off x="1286252" y="1706541"/>
        <a:ext cx="7304143" cy="1077766"/>
      </dsp:txXfrm>
    </dsp:sp>
    <dsp:sp modelId="{9D6DE828-8DF4-DD4C-A47E-8753E705338D}">
      <dsp:nvSpPr>
        <dsp:cNvPr id="0" name=""/>
        <dsp:cNvSpPr/>
      </dsp:nvSpPr>
      <dsp:spPr>
        <a:xfrm rot="5400000">
          <a:off x="-275625" y="3569639"/>
          <a:ext cx="1837502" cy="12862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3.Evre</a:t>
          </a:r>
        </a:p>
      </dsp:txBody>
      <dsp:txXfrm rot="-5400000">
        <a:off x="1" y="3937140"/>
        <a:ext cx="1286251" cy="551251"/>
      </dsp:txXfrm>
    </dsp:sp>
    <dsp:sp modelId="{992D83B8-17D5-354F-966C-DAC0A1D41D59}">
      <dsp:nvSpPr>
        <dsp:cNvPr id="0" name=""/>
        <dsp:cNvSpPr/>
      </dsp:nvSpPr>
      <dsp:spPr>
        <a:xfrm rot="5400000">
          <a:off x="4370287" y="209977"/>
          <a:ext cx="1194376" cy="73624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 err="1"/>
            <a:t>Dilate</a:t>
          </a:r>
          <a:r>
            <a:rPr lang="tr-TR" sz="2300" kern="1200" dirty="0"/>
            <a:t> KMP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300" kern="1200" dirty="0"/>
            <a:t>İyileşme</a:t>
          </a:r>
        </a:p>
      </dsp:txBody>
      <dsp:txXfrm rot="-5400000">
        <a:off x="1286252" y="3352318"/>
        <a:ext cx="7304143" cy="10777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EFDEA-DB24-274A-A267-490D3E048740}">
      <dsp:nvSpPr>
        <dsp:cNvPr id="0" name=""/>
        <dsp:cNvSpPr/>
      </dsp:nvSpPr>
      <dsp:spPr>
        <a:xfrm>
          <a:off x="0" y="361926"/>
          <a:ext cx="10363200" cy="1085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4300" tIns="541528" rIns="804300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600" kern="1200" dirty="0"/>
            <a:t>Perikardın </a:t>
          </a:r>
          <a:r>
            <a:rPr lang="tr-TR" sz="2600" kern="1200" dirty="0" err="1"/>
            <a:t>inflamasyonu</a:t>
          </a:r>
          <a:endParaRPr lang="tr-TR" sz="2600" kern="1200" dirty="0"/>
        </a:p>
      </dsp:txBody>
      <dsp:txXfrm>
        <a:off x="0" y="361926"/>
        <a:ext cx="10363200" cy="1085175"/>
      </dsp:txXfrm>
    </dsp:sp>
    <dsp:sp modelId="{CCE29483-455E-8F4B-81CA-52CE8539C399}">
      <dsp:nvSpPr>
        <dsp:cNvPr id="0" name=""/>
        <dsp:cNvSpPr/>
      </dsp:nvSpPr>
      <dsp:spPr>
        <a:xfrm>
          <a:off x="518160" y="9834"/>
          <a:ext cx="7254240" cy="7717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 err="1"/>
            <a:t>Perikardit</a:t>
          </a:r>
          <a:endParaRPr lang="tr-TR" sz="2600" kern="1200" dirty="0"/>
        </a:p>
      </dsp:txBody>
      <dsp:txXfrm>
        <a:off x="555832" y="47506"/>
        <a:ext cx="7178896" cy="696366"/>
      </dsp:txXfrm>
    </dsp:sp>
    <dsp:sp modelId="{4E584316-6C59-0041-9453-ABA1F9CC6ED9}">
      <dsp:nvSpPr>
        <dsp:cNvPr id="0" name=""/>
        <dsp:cNvSpPr/>
      </dsp:nvSpPr>
      <dsp:spPr>
        <a:xfrm>
          <a:off x="0" y="2007119"/>
          <a:ext cx="10363200" cy="1085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4300" tIns="541528" rIns="804300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600" kern="1200" dirty="0" err="1"/>
            <a:t>İnflamasyon</a:t>
          </a:r>
          <a:r>
            <a:rPr lang="tr-TR" sz="2600" kern="1200" dirty="0"/>
            <a:t> olmaksızın sıvı birikmesi</a:t>
          </a:r>
        </a:p>
      </dsp:txBody>
      <dsp:txXfrm>
        <a:off x="0" y="2007119"/>
        <a:ext cx="10363200" cy="1085175"/>
      </dsp:txXfrm>
    </dsp:sp>
    <dsp:sp modelId="{0F81947D-0204-A64F-8B5B-B943C1557D29}">
      <dsp:nvSpPr>
        <dsp:cNvPr id="0" name=""/>
        <dsp:cNvSpPr/>
      </dsp:nvSpPr>
      <dsp:spPr>
        <a:xfrm>
          <a:off x="518160" y="1623359"/>
          <a:ext cx="725424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 err="1"/>
            <a:t>Perikardiyal</a:t>
          </a:r>
          <a:r>
            <a:rPr lang="tr-TR" sz="2600" kern="1200" dirty="0"/>
            <a:t> </a:t>
          </a:r>
          <a:r>
            <a:rPr lang="tr-TR" sz="2600" kern="1200" dirty="0" err="1"/>
            <a:t>Efüzyon</a:t>
          </a:r>
          <a:endParaRPr lang="tr-TR" sz="2600" kern="1200" dirty="0"/>
        </a:p>
      </dsp:txBody>
      <dsp:txXfrm>
        <a:off x="555627" y="1660826"/>
        <a:ext cx="7179306" cy="692586"/>
      </dsp:txXfrm>
    </dsp:sp>
    <dsp:sp modelId="{3BA821CC-51D4-6740-8EAB-3B7688DB93F1}">
      <dsp:nvSpPr>
        <dsp:cNvPr id="0" name=""/>
        <dsp:cNvSpPr/>
      </dsp:nvSpPr>
      <dsp:spPr>
        <a:xfrm>
          <a:off x="0" y="3616454"/>
          <a:ext cx="10363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9AA276-BA9E-0846-BB6E-9007C18B921C}">
      <dsp:nvSpPr>
        <dsp:cNvPr id="0" name=""/>
        <dsp:cNvSpPr/>
      </dsp:nvSpPr>
      <dsp:spPr>
        <a:xfrm>
          <a:off x="518160" y="3232694"/>
          <a:ext cx="725424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 err="1"/>
            <a:t>Konstriktif</a:t>
          </a:r>
          <a:r>
            <a:rPr lang="tr-TR" sz="2600" kern="1200" dirty="0"/>
            <a:t> </a:t>
          </a:r>
          <a:r>
            <a:rPr lang="tr-TR" sz="2600" kern="1200" dirty="0" err="1"/>
            <a:t>Perikardit</a:t>
          </a:r>
          <a:endParaRPr lang="tr-TR" sz="2600" kern="1200" dirty="0"/>
        </a:p>
      </dsp:txBody>
      <dsp:txXfrm>
        <a:off x="555627" y="3270161"/>
        <a:ext cx="717930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F8E4F-6C0E-354C-856F-FFA76B493949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300BD-F8DB-6241-B1E1-CB4CDD62DF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9096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En sık </a:t>
            </a:r>
            <a:r>
              <a:rPr lang="tr-TR" dirty="0" err="1"/>
              <a:t>enfeksiyöz</a:t>
            </a:r>
            <a:r>
              <a:rPr lang="tr-TR" dirty="0"/>
              <a:t> ve en sık </a:t>
            </a:r>
            <a:r>
              <a:rPr lang="tr-TR" dirty="0" err="1"/>
              <a:t>viral</a:t>
            </a:r>
            <a:r>
              <a:rPr lang="tr-TR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1300BD-F8DB-6241-B1E1-CB4CDD62DF0E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50423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Visceeal</a:t>
            </a:r>
            <a:r>
              <a:rPr lang="tr-TR" dirty="0"/>
              <a:t> ve </a:t>
            </a:r>
            <a:r>
              <a:rPr lang="tr-TR" dirty="0" err="1"/>
              <a:t>pariyetal</a:t>
            </a:r>
            <a:r>
              <a:rPr lang="tr-TR" dirty="0"/>
              <a:t> olmak üzere 2 ayrı yapraklı bir oluşum</a:t>
            </a:r>
          </a:p>
          <a:p>
            <a:r>
              <a:rPr lang="tr-TR" dirty="0"/>
              <a:t>Erişkinde &lt; 30 ml sıvı – sürtünmeyi azaltır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1300BD-F8DB-6241-B1E1-CB4CDD62DF0E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41507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Eğer çok hızlı </a:t>
            </a:r>
            <a:r>
              <a:rPr lang="tr-TR" dirty="0" err="1"/>
              <a:t>tamponad</a:t>
            </a:r>
            <a:r>
              <a:rPr lang="tr-TR" dirty="0"/>
              <a:t> gelişirse </a:t>
            </a:r>
            <a:r>
              <a:rPr lang="tr-TR" dirty="0" err="1"/>
              <a:t>kardiyomegali</a:t>
            </a:r>
            <a:r>
              <a:rPr lang="tr-TR" dirty="0"/>
              <a:t> izlenmeyebilir. </a:t>
            </a:r>
            <a:r>
              <a:rPr lang="tr-TR" dirty="0" err="1"/>
              <a:t>Tamponad</a:t>
            </a:r>
            <a:r>
              <a:rPr lang="tr-TR" dirty="0"/>
              <a:t> gelişirse </a:t>
            </a:r>
            <a:r>
              <a:rPr lang="tr-TR" dirty="0" err="1"/>
              <a:t>pulmınar</a:t>
            </a:r>
            <a:r>
              <a:rPr lang="tr-TR" dirty="0"/>
              <a:t> </a:t>
            </a:r>
            <a:r>
              <a:rPr lang="tr-TR" dirty="0" err="1"/>
              <a:t>konjesyon</a:t>
            </a:r>
            <a:r>
              <a:rPr lang="tr-TR" dirty="0"/>
              <a:t> bulguları olabilir.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1300BD-F8DB-6241-B1E1-CB4CDD62DF0E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8418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1300BD-F8DB-6241-B1E1-CB4CDD62DF0E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0761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Eğer çok hızlı </a:t>
            </a:r>
            <a:r>
              <a:rPr lang="tr-TR" dirty="0" err="1"/>
              <a:t>tamponad</a:t>
            </a:r>
            <a:r>
              <a:rPr lang="tr-TR" dirty="0"/>
              <a:t> gelişirse </a:t>
            </a:r>
            <a:r>
              <a:rPr lang="tr-TR" dirty="0" err="1"/>
              <a:t>kardiyomegali</a:t>
            </a:r>
            <a:r>
              <a:rPr lang="tr-TR" dirty="0"/>
              <a:t> izlenmeyebilir. </a:t>
            </a:r>
            <a:r>
              <a:rPr lang="tr-TR" dirty="0" err="1"/>
              <a:t>Tamponad</a:t>
            </a:r>
            <a:r>
              <a:rPr lang="tr-TR" dirty="0"/>
              <a:t> gelişirse </a:t>
            </a:r>
            <a:r>
              <a:rPr lang="tr-TR" dirty="0" err="1"/>
              <a:t>pulmınar</a:t>
            </a:r>
            <a:r>
              <a:rPr lang="tr-TR" dirty="0"/>
              <a:t> </a:t>
            </a:r>
            <a:r>
              <a:rPr lang="tr-TR" dirty="0" err="1"/>
              <a:t>konjesyon</a:t>
            </a:r>
            <a:r>
              <a:rPr lang="tr-TR" dirty="0"/>
              <a:t> bulguları olabilir.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1300BD-F8DB-6241-B1E1-CB4CDD62DF0E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10921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1300BD-F8DB-6241-B1E1-CB4CDD62DF0E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62855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88455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71265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872044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219719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589422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1270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75021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395186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042586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43EA36C-8BCF-8E4D-83E2-07C009FA2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46C90A5-38D4-DE48-A0EA-B24F1AE1C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4CCA974-451C-1D4D-93FF-00152756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95D26AD-9061-1C43-851B-B69FEE06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D917F12D-B773-C145-B218-B70EF05F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705883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6370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846301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020301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1560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51447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541310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65352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86116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FA2B21-3FCD-4721-B95C-427943F61125}" type="datetime1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057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  <p:sldLayoutId id="2147483833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ACA927B-A5DF-4A40-96DA-2892B549F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707" y="1182029"/>
            <a:ext cx="9099395" cy="186391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spc="0" dirty="0" err="1">
                <a:latin typeface="Arial" panose="020B0604020202020204" pitchFamily="34" charset="0"/>
                <a:cs typeface="Arial" panose="020B0604020202020204" pitchFamily="34" charset="0"/>
              </a:rPr>
              <a:t>Çocukluk</a:t>
            </a:r>
            <a:r>
              <a:rPr lang="en-US" sz="2800" b="1" spc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Çağ</a:t>
            </a:r>
            <a:r>
              <a:rPr lang="tr-TR" sz="2800" b="1" spc="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nda</a:t>
            </a:r>
            <a:r>
              <a:rPr lang="en-US" sz="2800" b="1" spc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2800" b="1" spc="0" dirty="0" err="1">
                <a:latin typeface="Arial" panose="020B0604020202020204" pitchFamily="34" charset="0"/>
                <a:cs typeface="Arial" panose="020B0604020202020204" pitchFamily="34" charset="0"/>
              </a:rPr>
              <a:t>yokard</a:t>
            </a:r>
            <a:r>
              <a:rPr lang="en-US" sz="2800" b="1" spc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800" b="1" spc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0" dirty="0" err="1">
                <a:latin typeface="Arial" panose="020B0604020202020204" pitchFamily="34" charset="0"/>
                <a:cs typeface="Arial" panose="020B0604020202020204" pitchFamily="34" charset="0"/>
              </a:rPr>
              <a:t>PeRİkard</a:t>
            </a:r>
            <a:r>
              <a:rPr lang="en-US" sz="2800" b="1" spc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Hastal</a:t>
            </a:r>
            <a:r>
              <a:rPr lang="tr-TR" sz="2800" b="1" spc="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klar</a:t>
            </a:r>
            <a:r>
              <a:rPr lang="tr-TR" sz="2800" b="1" spc="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8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F9287E5E-CDC8-204F-A564-B69737891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9317" y="3757612"/>
            <a:ext cx="7761249" cy="157386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Ankara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Ünİversİtesİ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Fakültesİ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Uzm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Dr.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Mehmet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Ramoğlu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tx1"/>
              </a:solidFill>
            </a:endParaRPr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121E1C3C-772C-314D-9BF6-48F4E14B8868}"/>
              </a:ext>
            </a:extLst>
          </p:cNvPr>
          <p:cNvSpPr txBox="1"/>
          <p:nvPr/>
        </p:nvSpPr>
        <p:spPr>
          <a:xfrm>
            <a:off x="7415213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BA01CCF9-88BA-2D4F-9780-61798C3F0059}"/>
              </a:ext>
            </a:extLst>
          </p:cNvPr>
          <p:cNvSpPr txBox="1"/>
          <p:nvPr/>
        </p:nvSpPr>
        <p:spPr>
          <a:xfrm>
            <a:off x="8129588" y="3714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86260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400299"/>
            <a:ext cx="10364451" cy="427196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Bebeklere benzer ya da daha sinsi bulgular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Çabuk yorulma, halsizlik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Efor </a:t>
            </a:r>
            <a:r>
              <a:rPr lang="tr-TR" sz="1800" cap="none" dirty="0" err="1"/>
              <a:t>dispnesi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Çarpıntı, </a:t>
            </a:r>
            <a:r>
              <a:rPr lang="tr-TR" sz="1800" cap="none" dirty="0" err="1"/>
              <a:t>disritmi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Senkop</a:t>
            </a:r>
            <a:r>
              <a:rPr lang="tr-TR" sz="1800" cap="none" dirty="0"/>
              <a:t>, </a:t>
            </a:r>
            <a:r>
              <a:rPr lang="tr-TR" sz="1800" cap="none" dirty="0" err="1"/>
              <a:t>presenkop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Klinik Bulgular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743074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Büyük Çocuklar</a:t>
            </a:r>
          </a:p>
        </p:txBody>
      </p:sp>
    </p:spTree>
    <p:extLst>
      <p:ext uri="{BB962C8B-B14F-4D97-AF65-F5344CB8AC3E}">
        <p14:creationId xmlns:p14="http://schemas.microsoft.com/office/powerpoint/2010/main" xmlns="" val="60016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828800"/>
            <a:ext cx="10364451" cy="425767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Taşikardi ( Özellikle </a:t>
            </a:r>
            <a:r>
              <a:rPr lang="tr-TR" sz="1800" u="sng" cap="none" dirty="0">
                <a:solidFill>
                  <a:srgbClr val="C00000"/>
                </a:solidFill>
              </a:rPr>
              <a:t>uykuda</a:t>
            </a:r>
            <a:r>
              <a:rPr lang="tr-TR" sz="1800" cap="none" dirty="0"/>
              <a:t> ve </a:t>
            </a:r>
            <a:r>
              <a:rPr lang="tr-TR" sz="1800" u="sng" cap="none" dirty="0">
                <a:solidFill>
                  <a:srgbClr val="C00000"/>
                </a:solidFill>
              </a:rPr>
              <a:t>ateşle uyumsuz</a:t>
            </a:r>
            <a:r>
              <a:rPr lang="tr-TR" sz="1800" cap="none" dirty="0"/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S3 </a:t>
            </a:r>
            <a:r>
              <a:rPr lang="tr-TR" sz="1800" cap="none" dirty="0" err="1"/>
              <a:t>gallop</a:t>
            </a:r>
            <a:r>
              <a:rPr lang="tr-TR" sz="1800" cap="none" dirty="0"/>
              <a:t> ritmi, mitral yetmezlik üfürümü, </a:t>
            </a:r>
            <a:r>
              <a:rPr lang="tr-TR" sz="1800" cap="none" dirty="0" err="1"/>
              <a:t>hiperaktif</a:t>
            </a:r>
            <a:r>
              <a:rPr lang="tr-TR" sz="1800" cap="none" dirty="0"/>
              <a:t> </a:t>
            </a:r>
            <a:r>
              <a:rPr lang="tr-TR" sz="1800" cap="none" dirty="0" err="1"/>
              <a:t>prekordiyum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Aritmi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BVD, zayıf nabızlar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 err="1"/>
              <a:t>Takipne</a:t>
            </a:r>
            <a:r>
              <a:rPr lang="tr-TR" sz="1800" cap="none" dirty="0"/>
              <a:t>, </a:t>
            </a:r>
            <a:r>
              <a:rPr lang="tr-TR" sz="1800" cap="none" dirty="0" err="1"/>
              <a:t>dispne</a:t>
            </a:r>
            <a:r>
              <a:rPr lang="tr-TR" sz="1800" cap="none" dirty="0"/>
              <a:t>, </a:t>
            </a:r>
            <a:r>
              <a:rPr lang="tr-TR" sz="1800" cap="none" dirty="0" err="1"/>
              <a:t>ral</a:t>
            </a:r>
            <a:r>
              <a:rPr lang="tr-TR" sz="1800" cap="none" dirty="0"/>
              <a:t>, </a:t>
            </a:r>
            <a:r>
              <a:rPr lang="tr-TR" sz="1800" cap="none" dirty="0" err="1"/>
              <a:t>ronküs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 err="1"/>
              <a:t>Hepatomegali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Ödem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Soğuk, soluk </a:t>
            </a:r>
            <a:r>
              <a:rPr lang="tr-TR" sz="1800" cap="none" dirty="0" err="1"/>
              <a:t>ekstremiteler</a:t>
            </a: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Fizik Muayene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3DC9A0B7-9C3F-C74D-8215-93E261D9417B}"/>
              </a:ext>
            </a:extLst>
          </p:cNvPr>
          <p:cNvSpPr txBox="1"/>
          <p:nvPr/>
        </p:nvSpPr>
        <p:spPr>
          <a:xfrm>
            <a:off x="5400675" y="2792622"/>
            <a:ext cx="6472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/>
              <a:t>YAPISAL YA DA FONKSİYONEL BİR BOZUKLUK YOKKEN KONJESTİF KALP YETMELİĞİ BULGULARI İLE GELEN BİR ÇOCUKTA</a:t>
            </a:r>
          </a:p>
        </p:txBody>
      </p:sp>
      <p:sp>
        <p:nvSpPr>
          <p:cNvPr id="3" name="Aşağı Ok 2">
            <a:extLst>
              <a:ext uri="{FF2B5EF4-FFF2-40B4-BE49-F238E27FC236}">
                <a16:creationId xmlns:a16="http://schemas.microsoft.com/office/drawing/2014/main" xmlns="" id="{0D4F70F8-82D4-BB40-B550-EDEFEC6A2A53}"/>
              </a:ext>
            </a:extLst>
          </p:cNvPr>
          <p:cNvSpPr/>
          <p:nvPr/>
        </p:nvSpPr>
        <p:spPr>
          <a:xfrm>
            <a:off x="8636794" y="3715952"/>
            <a:ext cx="335756" cy="6572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3ED6731A-7FCC-C541-B113-A9A247847767}"/>
              </a:ext>
            </a:extLst>
          </p:cNvPr>
          <p:cNvSpPr txBox="1"/>
          <p:nvPr/>
        </p:nvSpPr>
        <p:spPr>
          <a:xfrm>
            <a:off x="7304484" y="4470958"/>
            <a:ext cx="3000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MİYOKARDİT</a:t>
            </a:r>
          </a:p>
        </p:txBody>
      </p:sp>
    </p:spTree>
    <p:extLst>
      <p:ext uri="{BB962C8B-B14F-4D97-AF65-F5344CB8AC3E}">
        <p14:creationId xmlns:p14="http://schemas.microsoft.com/office/powerpoint/2010/main" xmlns="" val="198340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pic>
        <p:nvPicPr>
          <p:cNvPr id="6" name="İçerik Yer Tutucusu 5" descr="bakarken, beyaz, dik, adam içeren bir resim&#10;&#10;Açıklama otomatik olarak oluşturuldu">
            <a:extLst>
              <a:ext uri="{FF2B5EF4-FFF2-40B4-BE49-F238E27FC236}">
                <a16:creationId xmlns:a16="http://schemas.microsoft.com/office/drawing/2014/main" xmlns="" id="{87D2C238-8644-1C4E-8A5E-BFE57EE0357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3776" y="1638301"/>
            <a:ext cx="4250687" cy="4135284"/>
          </a:xfr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F01791A0-726B-5D49-9430-E6665E37E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7537" y="1638302"/>
            <a:ext cx="4250687" cy="4135283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8D415BE-09D4-D74E-BF10-8AF388504719}"/>
              </a:ext>
            </a:extLst>
          </p:cNvPr>
          <p:cNvSpPr txBox="1"/>
          <p:nvPr/>
        </p:nvSpPr>
        <p:spPr>
          <a:xfrm>
            <a:off x="3598537" y="5945631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/>
              <a:t>Kardiyomegali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Akciğer </a:t>
            </a:r>
            <a:r>
              <a:rPr lang="tr-TR" b="1" dirty="0" err="1"/>
              <a:t>konjesyonu</a:t>
            </a:r>
            <a:endParaRPr lang="tr-TR" b="1" dirty="0"/>
          </a:p>
          <a:p>
            <a:r>
              <a:rPr lang="tr-TR" b="1" dirty="0" err="1"/>
              <a:t>Plevral-perikardiyal</a:t>
            </a:r>
            <a:r>
              <a:rPr lang="tr-TR" b="1" dirty="0"/>
              <a:t> </a:t>
            </a:r>
            <a:r>
              <a:rPr lang="tr-TR" b="1" dirty="0" err="1"/>
              <a:t>efüzyon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125356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16750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xmlns="" id="{20ED67DF-EC74-7E40-9A75-A681155CE5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57376"/>
            <a:ext cx="4801226" cy="3933824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 err="1">
                <a:solidFill>
                  <a:srgbClr val="0070C0"/>
                </a:solidFill>
              </a:rPr>
              <a:t>ElekTrOKARDİYOGRAFİ</a:t>
            </a:r>
            <a:endParaRPr lang="tr-TR" b="1" dirty="0">
              <a:solidFill>
                <a:srgbClr val="0070C0"/>
              </a:solidFill>
            </a:endParaRPr>
          </a:p>
          <a:p>
            <a:pPr>
              <a:buClr>
                <a:schemeClr val="accent1"/>
              </a:buClr>
              <a:buSzPct val="140000"/>
              <a:buFont typeface="Wingdings" pitchFamily="2" charset="2"/>
              <a:buChar char="§"/>
            </a:pPr>
            <a:r>
              <a:rPr lang="tr-TR" dirty="0"/>
              <a:t>S</a:t>
            </a:r>
            <a:r>
              <a:rPr lang="tr-TR" cap="none" dirty="0"/>
              <a:t>inüs taşikardisi</a:t>
            </a:r>
          </a:p>
          <a:p>
            <a:pPr>
              <a:buClr>
                <a:schemeClr val="accent1"/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Voltaj düşüklüğü</a:t>
            </a:r>
          </a:p>
          <a:p>
            <a:pPr>
              <a:buClr>
                <a:schemeClr val="accent1"/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Negatif T dalgaları</a:t>
            </a:r>
          </a:p>
          <a:p>
            <a:pPr>
              <a:buClr>
                <a:schemeClr val="accent1"/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VT, SVT, </a:t>
            </a:r>
            <a:r>
              <a:rPr lang="tr-TR" cap="none" dirty="0" err="1"/>
              <a:t>Atriyal</a:t>
            </a:r>
            <a:r>
              <a:rPr lang="tr-TR" cap="none" dirty="0"/>
              <a:t> </a:t>
            </a:r>
            <a:r>
              <a:rPr lang="tr-TR" cap="none" dirty="0" err="1"/>
              <a:t>fibrilasyon</a:t>
            </a:r>
            <a:r>
              <a:rPr lang="tr-TR" cap="none" dirty="0"/>
              <a:t>, AV blok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77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xmlns="" id="{93F93179-2AEE-284B-A4AE-44ED677B4E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Kasılması azalmış sol </a:t>
            </a:r>
            <a:r>
              <a:rPr lang="tr-TR" cap="none" dirty="0" err="1"/>
              <a:t>ventrikül</a:t>
            </a:r>
            <a:endParaRPr lang="tr-TR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Sol </a:t>
            </a:r>
            <a:r>
              <a:rPr lang="tr-TR" cap="none" dirty="0" err="1"/>
              <a:t>ventrikülde</a:t>
            </a:r>
            <a:r>
              <a:rPr lang="tr-TR" cap="none" dirty="0"/>
              <a:t> genişleme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Sol </a:t>
            </a:r>
            <a:r>
              <a:rPr lang="tr-TR" cap="none" dirty="0" err="1"/>
              <a:t>atriyumda</a:t>
            </a:r>
            <a:r>
              <a:rPr lang="tr-TR" cap="none" dirty="0"/>
              <a:t> genişleme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Mitral yetmezlik +/-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 err="1"/>
              <a:t>Perikardiyal</a:t>
            </a:r>
            <a:r>
              <a:rPr lang="tr-TR" cap="none" dirty="0"/>
              <a:t> sıvı +/-</a:t>
            </a:r>
          </a:p>
        </p:txBody>
      </p:sp>
    </p:spTree>
    <p:extLst>
      <p:ext uri="{BB962C8B-B14F-4D97-AF65-F5344CB8AC3E}">
        <p14:creationId xmlns:p14="http://schemas.microsoft.com/office/powerpoint/2010/main" xmlns="" val="269144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400299"/>
            <a:ext cx="10364451" cy="427196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Ödem varlığı ve derecesi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Gadolinum</a:t>
            </a:r>
            <a:r>
              <a:rPr lang="tr-TR" sz="2400" cap="none" dirty="0"/>
              <a:t> güçlendirilmiş </a:t>
            </a:r>
            <a:r>
              <a:rPr lang="tr-TR" sz="2400" cap="none" dirty="0" err="1"/>
              <a:t>kapiller</a:t>
            </a:r>
            <a:r>
              <a:rPr lang="tr-TR" sz="2400" cap="none" dirty="0"/>
              <a:t> </a:t>
            </a:r>
            <a:r>
              <a:rPr lang="tr-TR" sz="2400" cap="none" dirty="0" err="1"/>
              <a:t>leak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Miyosit</a:t>
            </a:r>
            <a:r>
              <a:rPr lang="tr-TR" sz="2400" cap="none" dirty="0"/>
              <a:t> nekrozu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Sol </a:t>
            </a:r>
            <a:r>
              <a:rPr lang="tr-TR" sz="2400" cap="none" dirty="0" err="1"/>
              <a:t>ventrikül</a:t>
            </a:r>
            <a:r>
              <a:rPr lang="tr-TR" sz="2400" cap="none" dirty="0"/>
              <a:t> </a:t>
            </a:r>
            <a:r>
              <a:rPr lang="tr-TR" sz="2400" cap="none" dirty="0" err="1"/>
              <a:t>disfonksiyonu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Perikardiyal</a:t>
            </a:r>
            <a:r>
              <a:rPr lang="tr-TR" sz="2400" cap="none" dirty="0"/>
              <a:t> </a:t>
            </a:r>
            <a:r>
              <a:rPr lang="tr-TR" sz="2400" cap="none" dirty="0" err="1"/>
              <a:t>efüzyon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743074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Kardiyak MR</a:t>
            </a:r>
          </a:p>
        </p:txBody>
      </p:sp>
    </p:spTree>
    <p:extLst>
      <p:ext uri="{BB962C8B-B14F-4D97-AF65-F5344CB8AC3E}">
        <p14:creationId xmlns:p14="http://schemas.microsoft.com/office/powerpoint/2010/main" xmlns="" val="166757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510444"/>
            <a:ext cx="10364451" cy="503335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İnflamatuar</a:t>
            </a:r>
            <a:r>
              <a:rPr lang="tr-TR" sz="2400" cap="none" dirty="0"/>
              <a:t> hücre varlığı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Miyosit</a:t>
            </a:r>
            <a:r>
              <a:rPr lang="tr-TR" sz="2400" cap="none" dirty="0"/>
              <a:t> hasarı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PCR ile moleküler </a:t>
            </a:r>
            <a:r>
              <a:rPr lang="tr-TR" sz="2400" cap="none" dirty="0" err="1"/>
              <a:t>viral</a:t>
            </a:r>
            <a:r>
              <a:rPr lang="tr-TR" sz="2400" cap="none" dirty="0"/>
              <a:t> analiz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Tecrübeli merkezlerde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Mitokondriyal</a:t>
            </a:r>
            <a:r>
              <a:rPr lang="tr-TR" sz="2400" cap="none" dirty="0"/>
              <a:t> ve depo hastalıkları gibi seçilmiş vakalarda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743074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err="1"/>
              <a:t>Endomiyokardiyal</a:t>
            </a:r>
            <a:r>
              <a:rPr lang="tr-TR" dirty="0"/>
              <a:t> Biyopsi</a:t>
            </a:r>
          </a:p>
        </p:txBody>
      </p:sp>
    </p:spTree>
    <p:extLst>
      <p:ext uri="{BB962C8B-B14F-4D97-AF65-F5344CB8AC3E}">
        <p14:creationId xmlns:p14="http://schemas.microsoft.com/office/powerpoint/2010/main" xmlns="" val="235299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824644"/>
            <a:ext cx="10364451" cy="423325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Anemi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CK-MB, </a:t>
            </a:r>
            <a:r>
              <a:rPr lang="tr-TR" sz="2400" cap="none" dirty="0" err="1"/>
              <a:t>Troponin</a:t>
            </a:r>
            <a:r>
              <a:rPr lang="tr-TR" sz="2400" cap="none" dirty="0"/>
              <a:t> I-T, BNP N veya ⬆️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Karaciğer enzimleri, Üre, </a:t>
            </a:r>
            <a:r>
              <a:rPr lang="tr-TR" sz="2400" cap="none" dirty="0" err="1"/>
              <a:t>Kreatinin</a:t>
            </a:r>
            <a:r>
              <a:rPr lang="tr-TR" sz="2400" cap="none" dirty="0"/>
              <a:t> ⬆️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ESH: N veya ⬆️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Asidoz</a:t>
            </a:r>
            <a:r>
              <a:rPr lang="tr-TR" sz="2400" cap="none" dirty="0"/>
              <a:t>, </a:t>
            </a:r>
            <a:r>
              <a:rPr lang="tr-TR" sz="2400" cap="none" dirty="0" err="1"/>
              <a:t>hipoksemi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İdrar </a:t>
            </a:r>
            <a:r>
              <a:rPr lang="tr-TR" sz="2400" cap="none" dirty="0" err="1"/>
              <a:t>dansitesi</a:t>
            </a:r>
            <a:r>
              <a:rPr lang="tr-TR" sz="2400" cap="none" dirty="0"/>
              <a:t> ⬆️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Viral</a:t>
            </a:r>
            <a:r>
              <a:rPr lang="tr-TR" sz="2400" cap="none" dirty="0"/>
              <a:t> tetkikler, </a:t>
            </a:r>
            <a:r>
              <a:rPr lang="tr-TR" sz="2400" cap="none" dirty="0" err="1"/>
              <a:t>seroloji</a:t>
            </a:r>
            <a:r>
              <a:rPr lang="tr-TR" sz="2400" cap="none" dirty="0"/>
              <a:t>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Diğer Tanısal Testler</a:t>
            </a:r>
          </a:p>
        </p:txBody>
      </p:sp>
    </p:spTree>
    <p:extLst>
      <p:ext uri="{BB962C8B-B14F-4D97-AF65-F5344CB8AC3E}">
        <p14:creationId xmlns:p14="http://schemas.microsoft.com/office/powerpoint/2010/main" xmlns="" val="35386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796194"/>
            <a:ext cx="10364451" cy="503335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Yatak istirahati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O2 desteği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Anemi ve elektrolit bozukluklarının düzeltilmesi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Ateş kontrolünün sağlanması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Tedavi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743074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Genel Önlemler</a:t>
            </a:r>
          </a:p>
        </p:txBody>
      </p:sp>
    </p:spTree>
    <p:extLst>
      <p:ext uri="{BB962C8B-B14F-4D97-AF65-F5344CB8AC3E}">
        <p14:creationId xmlns:p14="http://schemas.microsoft.com/office/powerpoint/2010/main" xmlns="" val="344530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539716"/>
            <a:ext cx="10364451" cy="503335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Diüretikler</a:t>
            </a:r>
            <a:r>
              <a:rPr lang="tr-TR" sz="2400" cap="none" dirty="0"/>
              <a:t> (</a:t>
            </a:r>
            <a:r>
              <a:rPr lang="tr-TR" sz="2400" cap="none" dirty="0" err="1"/>
              <a:t>preload</a:t>
            </a:r>
            <a:r>
              <a:rPr lang="tr-TR" sz="2400" cap="none" dirty="0"/>
              <a:t> ⬇️, </a:t>
            </a:r>
            <a:r>
              <a:rPr lang="tr-TR" sz="2400" cap="none" dirty="0" err="1"/>
              <a:t>konjesyonu</a:t>
            </a:r>
            <a:r>
              <a:rPr lang="tr-TR" sz="2400" cap="none" dirty="0"/>
              <a:t> azaltır, kardiyak </a:t>
            </a:r>
            <a:r>
              <a:rPr lang="tr-TR" sz="2400" cap="none" dirty="0" err="1"/>
              <a:t>output</a:t>
            </a:r>
            <a:r>
              <a:rPr lang="tr-TR" sz="2400" cap="none" dirty="0"/>
              <a:t> ve </a:t>
            </a:r>
            <a:r>
              <a:rPr lang="tr-TR" sz="2400" cap="none" dirty="0" err="1"/>
              <a:t>miyokard</a:t>
            </a:r>
            <a:r>
              <a:rPr lang="tr-TR" sz="2400" cap="none" dirty="0"/>
              <a:t> </a:t>
            </a:r>
            <a:r>
              <a:rPr lang="tr-TR" sz="2400" cap="none" dirty="0" err="1"/>
              <a:t>kontraktilitesini</a:t>
            </a:r>
            <a:r>
              <a:rPr lang="tr-TR" sz="2400" cap="none" dirty="0"/>
              <a:t> değiştirmez)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İnotropik</a:t>
            </a:r>
            <a:r>
              <a:rPr lang="tr-TR" sz="2400" cap="none" dirty="0"/>
              <a:t> ajanlar (</a:t>
            </a:r>
            <a:r>
              <a:rPr lang="tr-TR" sz="2400" cap="none" dirty="0" err="1"/>
              <a:t>dopamin</a:t>
            </a:r>
            <a:r>
              <a:rPr lang="tr-TR" sz="2400" cap="none" dirty="0"/>
              <a:t>, </a:t>
            </a:r>
            <a:r>
              <a:rPr lang="tr-TR" sz="2400" cap="none" dirty="0" err="1"/>
              <a:t>dobutamin</a:t>
            </a:r>
            <a:r>
              <a:rPr lang="tr-TR" sz="2400" cap="none" dirty="0"/>
              <a:t>, adrenalin, </a:t>
            </a:r>
            <a:r>
              <a:rPr lang="tr-TR" sz="2400" cap="none" dirty="0" err="1"/>
              <a:t>noradrenalin</a:t>
            </a:r>
            <a:r>
              <a:rPr lang="tr-TR" sz="2400" cap="none" dirty="0"/>
              <a:t>, </a:t>
            </a:r>
            <a:r>
              <a:rPr lang="tr-TR" sz="2400" cap="none" dirty="0" err="1"/>
              <a:t>milrinon</a:t>
            </a:r>
            <a:r>
              <a:rPr lang="tr-TR" sz="2400" cap="none" dirty="0"/>
              <a:t>, </a:t>
            </a:r>
            <a:r>
              <a:rPr lang="tr-TR" sz="2400" cap="none" dirty="0" err="1"/>
              <a:t>digoksin</a:t>
            </a:r>
            <a:r>
              <a:rPr lang="tr-TR" sz="2400" cap="none" dirty="0"/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Art yükü azaltan ajanlar ( </a:t>
            </a:r>
            <a:r>
              <a:rPr lang="tr-TR" sz="2400" cap="none" dirty="0" err="1"/>
              <a:t>Kaptopril</a:t>
            </a:r>
            <a:r>
              <a:rPr lang="tr-TR" sz="2400" cap="none" dirty="0"/>
              <a:t>, </a:t>
            </a:r>
            <a:r>
              <a:rPr lang="tr-TR" sz="2400" cap="none" dirty="0" err="1"/>
              <a:t>miyokard</a:t>
            </a:r>
            <a:r>
              <a:rPr lang="tr-TR" sz="2400" cap="none" dirty="0"/>
              <a:t> hasarını ⬇️ 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B-</a:t>
            </a:r>
            <a:r>
              <a:rPr lang="tr-TR" sz="2400" cap="none" dirty="0" err="1"/>
              <a:t>adrenerjik</a:t>
            </a:r>
            <a:r>
              <a:rPr lang="tr-TR" sz="2400" cap="none" dirty="0"/>
              <a:t> </a:t>
            </a:r>
            <a:r>
              <a:rPr lang="tr-TR" sz="2400" cap="none" dirty="0" err="1"/>
              <a:t>blokörler</a:t>
            </a:r>
            <a:r>
              <a:rPr lang="tr-TR" sz="2400" cap="none" dirty="0"/>
              <a:t> (</a:t>
            </a:r>
            <a:r>
              <a:rPr lang="tr-TR" sz="2400" cap="none" dirty="0" err="1"/>
              <a:t>karvedilol</a:t>
            </a:r>
            <a:r>
              <a:rPr lang="tr-TR" sz="2400" cap="none" dirty="0">
                <a:sym typeface="Wingdings" pitchFamily="2" charset="2"/>
              </a:rPr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>
                <a:sym typeface="Wingdings" pitchFamily="2" charset="2"/>
              </a:rPr>
              <a:t> </a:t>
            </a:r>
            <a:r>
              <a:rPr lang="tr-TR" sz="2400" cap="none" dirty="0" err="1">
                <a:sym typeface="Wingdings" pitchFamily="2" charset="2"/>
              </a:rPr>
              <a:t>Levosimendan</a:t>
            </a:r>
            <a:r>
              <a:rPr lang="tr-TR" sz="2400" cap="none" dirty="0">
                <a:sym typeface="Wingdings" pitchFamily="2" charset="2"/>
              </a:rPr>
              <a:t> ( </a:t>
            </a:r>
            <a:r>
              <a:rPr lang="tr-TR" sz="2400" cap="none" dirty="0" err="1">
                <a:sym typeface="Wingdings" pitchFamily="2" charset="2"/>
              </a:rPr>
              <a:t>Vazodilatör</a:t>
            </a:r>
            <a:r>
              <a:rPr lang="tr-TR" sz="2400" cap="none" dirty="0">
                <a:sym typeface="Wingdings" pitchFamily="2" charset="2"/>
              </a:rPr>
              <a:t> ve </a:t>
            </a:r>
            <a:r>
              <a:rPr lang="tr-TR" sz="2400" cap="none" dirty="0" err="1">
                <a:sym typeface="Wingdings" pitchFamily="2" charset="2"/>
              </a:rPr>
              <a:t>inotropik</a:t>
            </a:r>
            <a:r>
              <a:rPr lang="tr-TR" sz="2400" cap="none" dirty="0">
                <a:sym typeface="Wingdings" pitchFamily="2" charset="2"/>
              </a:rPr>
              <a:t> etkili kalsiyum </a:t>
            </a:r>
            <a:r>
              <a:rPr lang="tr-TR" sz="2400" cap="none" dirty="0" err="1">
                <a:sym typeface="Wingdings" pitchFamily="2" charset="2"/>
              </a:rPr>
              <a:t>duyarlaştırıcı</a:t>
            </a:r>
            <a:r>
              <a:rPr lang="tr-TR" sz="2400" cap="none" dirty="0">
                <a:sym typeface="Wingdings" pitchFamily="2" charset="2"/>
              </a:rPr>
              <a:t>)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Tedavi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743074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Kalp </a:t>
            </a:r>
            <a:r>
              <a:rPr lang="tr-TR"/>
              <a:t>Yetmezliği Tedavisi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1209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44F95DE6-BC61-4DB8-97B8-E32959EA0E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534956"/>
            <a:ext cx="10580748" cy="1596177"/>
          </a:xfr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Miyokardit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8D9C176-456B-4F71-AB87-9D14B8B3D1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6466" t="75007" r="30510"/>
          <a:stretch/>
        </p:blipFill>
        <p:spPr>
          <a:xfrm>
            <a:off x="0" y="138157"/>
            <a:ext cx="1712063" cy="1045389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CFF97C55-868F-4FDD-BD3C-D2F191796F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183" t="89413" r="18746"/>
          <a:stretch/>
        </p:blipFill>
        <p:spPr>
          <a:xfrm>
            <a:off x="8404564" y="0"/>
            <a:ext cx="2589690" cy="59154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69722FB9-EA01-42A6-96B2-185F5CC120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623" t="43915" r="1" b="10213"/>
          <a:stretch/>
        </p:blipFill>
        <p:spPr>
          <a:xfrm>
            <a:off x="10471066" y="183232"/>
            <a:ext cx="1720934" cy="1683522"/>
          </a:xfrm>
          <a:prstGeom prst="rect">
            <a:avLst/>
          </a:prstGeom>
        </p:spPr>
      </p:pic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3" y="2765778"/>
            <a:ext cx="10730540" cy="29518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dirty="0" err="1"/>
              <a:t>İ</a:t>
            </a:r>
            <a:r>
              <a:rPr lang="tr-TR" sz="3200" cap="none" dirty="0" err="1"/>
              <a:t>nflamatuar</a:t>
            </a:r>
            <a:r>
              <a:rPr lang="tr-TR" sz="3200" cap="none" dirty="0"/>
              <a:t> hücre </a:t>
            </a:r>
            <a:r>
              <a:rPr lang="tr-TR" sz="3200" cap="none" dirty="0" err="1"/>
              <a:t>infiltrasyonu</a:t>
            </a:r>
            <a:r>
              <a:rPr lang="tr-TR" sz="3200" cap="none" dirty="0"/>
              <a:t> </a:t>
            </a:r>
          </a:p>
          <a:p>
            <a:pPr marL="0" indent="0" algn="ctr">
              <a:buNone/>
            </a:pPr>
            <a:r>
              <a:rPr lang="tr-TR" sz="3200" cap="none" dirty="0"/>
              <a:t>+</a:t>
            </a:r>
          </a:p>
          <a:p>
            <a:pPr marL="0" indent="0" algn="ctr">
              <a:buNone/>
            </a:pPr>
            <a:r>
              <a:rPr lang="tr-TR" sz="3200" cap="none" dirty="0"/>
              <a:t>Komşu kas hücrelerinde nekroz ve/veya dejenerasyon</a:t>
            </a:r>
            <a:endParaRPr lang="tr-TR" sz="32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D2B4E49C-E7B4-4F6A-8B93-646A0E2411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1927" t="72411" b="10341"/>
          <a:stretch/>
        </p:blipFill>
        <p:spPr>
          <a:xfrm>
            <a:off x="11494523" y="2664767"/>
            <a:ext cx="635958" cy="764233"/>
          </a:xfrm>
          <a:custGeom>
            <a:avLst/>
            <a:gdLst>
              <a:gd name="connsiteX0" fmla="*/ 0 w 984308"/>
              <a:gd name="connsiteY0" fmla="*/ 0 h 1182847"/>
              <a:gd name="connsiteX1" fmla="*/ 984308 w 984308"/>
              <a:gd name="connsiteY1" fmla="*/ 0 h 1182847"/>
              <a:gd name="connsiteX2" fmla="*/ 984308 w 984308"/>
              <a:gd name="connsiteY2" fmla="*/ 1161661 h 1182847"/>
              <a:gd name="connsiteX3" fmla="*/ 966627 w 984308"/>
              <a:gd name="connsiteY3" fmla="*/ 1165915 h 1182847"/>
              <a:gd name="connsiteX4" fmla="*/ 787132 w 984308"/>
              <a:gd name="connsiteY4" fmla="*/ 1182847 h 1182847"/>
              <a:gd name="connsiteX5" fmla="*/ 48601 w 984308"/>
              <a:gd name="connsiteY5" fmla="*/ 815395 h 1182847"/>
              <a:gd name="connsiteX6" fmla="*/ 0 w 984308"/>
              <a:gd name="connsiteY6" fmla="*/ 731606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84308" h="1182847">
                <a:moveTo>
                  <a:pt x="0" y="0"/>
                </a:moveTo>
                <a:lnTo>
                  <a:pt x="984308" y="0"/>
                </a:lnTo>
                <a:lnTo>
                  <a:pt x="984308" y="1161661"/>
                </a:lnTo>
                <a:lnTo>
                  <a:pt x="966627" y="1165915"/>
                </a:lnTo>
                <a:cubicBezTo>
                  <a:pt x="908648" y="1177017"/>
                  <a:pt x="848618" y="1182847"/>
                  <a:pt x="787132" y="1182847"/>
                </a:cubicBezTo>
                <a:cubicBezTo>
                  <a:pt x="479703" y="1182847"/>
                  <a:pt x="208655" y="1037089"/>
                  <a:pt x="48601" y="815395"/>
                </a:cubicBezTo>
                <a:lnTo>
                  <a:pt x="0" y="731606"/>
                </a:ln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46528FBF-1727-4546-8131-BA22ED8B54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973" t="81531" r="19879"/>
          <a:stretch/>
        </p:blipFill>
        <p:spPr>
          <a:xfrm>
            <a:off x="8887626" y="5982056"/>
            <a:ext cx="1192806" cy="875944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74234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772798"/>
            <a:ext cx="10364451" cy="503335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Antirombotik-antiagregan</a:t>
            </a:r>
            <a:r>
              <a:rPr lang="tr-TR" sz="2400" cap="none" dirty="0"/>
              <a:t> tedavi (Aspirin, </a:t>
            </a:r>
            <a:r>
              <a:rPr lang="tr-TR" sz="2400" cap="none" dirty="0" err="1"/>
              <a:t>heparin</a:t>
            </a:r>
            <a:r>
              <a:rPr lang="tr-TR" sz="2400" cap="none" dirty="0"/>
              <a:t>, </a:t>
            </a:r>
            <a:r>
              <a:rPr lang="tr-TR" sz="2400" cap="none" dirty="0" err="1"/>
              <a:t>warfarin</a:t>
            </a:r>
            <a:r>
              <a:rPr lang="tr-TR" sz="2400" cap="none" dirty="0"/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Antiaritmik</a:t>
            </a:r>
            <a:r>
              <a:rPr lang="tr-TR" sz="2400" cap="none" dirty="0"/>
              <a:t> ilaçlar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Pacemaker</a:t>
            </a:r>
            <a:endParaRPr lang="tr-TR" sz="2400" cap="none" dirty="0">
              <a:sym typeface="Wingdings" pitchFamily="2" charset="2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Tedavi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915036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Kalp </a:t>
            </a:r>
            <a:r>
              <a:rPr lang="tr-TR"/>
              <a:t>Yetmezliği Tedavisi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8890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772798"/>
            <a:ext cx="10364451" cy="503335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Ribavirin</a:t>
            </a:r>
            <a:endParaRPr lang="tr-TR" sz="24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Kortikosteroidler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400" cap="none" dirty="0" err="1"/>
              <a:t>Azathiopürin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>
                <a:sym typeface="Wingdings" pitchFamily="2" charset="2"/>
              </a:rPr>
              <a:t> </a:t>
            </a:r>
            <a:r>
              <a:rPr lang="tr-TR" sz="2400" cap="none" dirty="0" err="1">
                <a:sym typeface="Wingdings" pitchFamily="2" charset="2"/>
              </a:rPr>
              <a:t>Siklosporin</a:t>
            </a:r>
            <a:endParaRPr lang="tr-TR" sz="2400" cap="none" dirty="0">
              <a:sym typeface="Wingdings" pitchFamily="2" charset="2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Tedavi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915036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err="1"/>
              <a:t>Antiviral</a:t>
            </a:r>
            <a:r>
              <a:rPr lang="tr-TR" dirty="0"/>
              <a:t> tedavi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303AE151-090C-474E-9F65-467CDB60AEC0}"/>
              </a:ext>
            </a:extLst>
          </p:cNvPr>
          <p:cNvSpPr/>
          <p:nvPr/>
        </p:nvSpPr>
        <p:spPr>
          <a:xfrm>
            <a:off x="913773" y="3409103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err="1"/>
              <a:t>İmmünosupresif</a:t>
            </a:r>
            <a:r>
              <a:rPr lang="tr-TR" dirty="0"/>
              <a:t> tedavi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98CE5F8E-B4A1-0B45-99FD-D34339C4FBF1}"/>
              </a:ext>
            </a:extLst>
          </p:cNvPr>
          <p:cNvSpPr txBox="1"/>
          <p:nvPr/>
        </p:nvSpPr>
        <p:spPr>
          <a:xfrm>
            <a:off x="6095998" y="1995318"/>
            <a:ext cx="5215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SzPct val="140000"/>
              <a:buFont typeface="Wingdings" pitchFamily="2" charset="2"/>
              <a:buChar char="§"/>
            </a:pPr>
            <a:r>
              <a:rPr lang="tr-TR" sz="2400" dirty="0"/>
              <a:t>IVIG</a:t>
            </a:r>
          </a:p>
          <a:p>
            <a:pPr marL="342900" indent="-342900">
              <a:buClr>
                <a:srgbClr val="0070C0"/>
              </a:buClr>
              <a:buSzPct val="140000"/>
              <a:buFont typeface="Wingdings" pitchFamily="2" charset="2"/>
              <a:buChar char="§"/>
            </a:pPr>
            <a:r>
              <a:rPr lang="tr-TR" sz="2400" dirty="0"/>
              <a:t>Deneysel tedavi yöntemleri</a:t>
            </a:r>
          </a:p>
          <a:p>
            <a:pPr marL="342900" indent="-342900">
              <a:buClr>
                <a:srgbClr val="0070C0"/>
              </a:buClr>
              <a:buSzPct val="140000"/>
              <a:buFont typeface="Wingdings" pitchFamily="2" charset="2"/>
              <a:buChar char="§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80579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Klinik Gidiş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303AE151-090C-474E-9F65-467CDB60AEC0}"/>
              </a:ext>
            </a:extLst>
          </p:cNvPr>
          <p:cNvSpPr/>
          <p:nvPr/>
        </p:nvSpPr>
        <p:spPr>
          <a:xfrm>
            <a:off x="913773" y="1898309"/>
            <a:ext cx="1862881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Asemptomatik</a:t>
            </a:r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2C8D0840-832F-6145-91A8-7324741520FE}"/>
              </a:ext>
            </a:extLst>
          </p:cNvPr>
          <p:cNvSpPr/>
          <p:nvPr/>
        </p:nvSpPr>
        <p:spPr>
          <a:xfrm>
            <a:off x="3106846" y="1898308"/>
            <a:ext cx="1862881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Göğüs Ağrısı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xmlns="" id="{BCDE2D70-E007-1045-8EBB-02A67A05C897}"/>
              </a:ext>
            </a:extLst>
          </p:cNvPr>
          <p:cNvSpPr/>
          <p:nvPr/>
        </p:nvSpPr>
        <p:spPr>
          <a:xfrm>
            <a:off x="5299920" y="1898308"/>
            <a:ext cx="1714198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Disritmi</a:t>
            </a:r>
            <a:endParaRPr lang="tr-TR" dirty="0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DDCF1538-D6CF-DB4D-8AFD-13FE66BEF968}"/>
              </a:ext>
            </a:extLst>
          </p:cNvPr>
          <p:cNvSpPr/>
          <p:nvPr/>
        </p:nvSpPr>
        <p:spPr>
          <a:xfrm>
            <a:off x="7344311" y="1898307"/>
            <a:ext cx="1799689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Kalp Yetersizliği</a:t>
            </a:r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xmlns="" id="{E40D55C8-7F2E-AE40-B85E-D5B96E77AA17}"/>
              </a:ext>
            </a:extLst>
          </p:cNvPr>
          <p:cNvSpPr/>
          <p:nvPr/>
        </p:nvSpPr>
        <p:spPr>
          <a:xfrm>
            <a:off x="9388702" y="1898306"/>
            <a:ext cx="1862881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Ciddi KY/Şok</a:t>
            </a:r>
          </a:p>
        </p:txBody>
      </p:sp>
      <p:sp>
        <p:nvSpPr>
          <p:cNvPr id="15" name="Şeritli Sağ Ok 14">
            <a:extLst>
              <a:ext uri="{FF2B5EF4-FFF2-40B4-BE49-F238E27FC236}">
                <a16:creationId xmlns:a16="http://schemas.microsoft.com/office/drawing/2014/main" xmlns="" id="{A472A8FE-4F5B-D044-8365-0662898C099B}"/>
              </a:ext>
            </a:extLst>
          </p:cNvPr>
          <p:cNvSpPr/>
          <p:nvPr/>
        </p:nvSpPr>
        <p:spPr>
          <a:xfrm rot="5400000">
            <a:off x="5490856" y="3083822"/>
            <a:ext cx="1210285" cy="79248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xmlns="" id="{E3B29125-69EC-5E46-87FE-59392889A19B}"/>
              </a:ext>
            </a:extLst>
          </p:cNvPr>
          <p:cNvSpPr/>
          <p:nvPr/>
        </p:nvSpPr>
        <p:spPr>
          <a:xfrm>
            <a:off x="3707049" y="4187327"/>
            <a:ext cx="4777897" cy="23945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Tam Düzelme % 50</a:t>
            </a:r>
            <a:br>
              <a:rPr lang="tr-TR" dirty="0"/>
            </a:br>
            <a:r>
              <a:rPr lang="tr-TR" dirty="0"/>
              <a:t>Kısmi Düzelme %10-20</a:t>
            </a:r>
            <a:br>
              <a:rPr lang="tr-TR" dirty="0"/>
            </a:br>
            <a:r>
              <a:rPr lang="tr-TR" dirty="0" err="1"/>
              <a:t>Dilate</a:t>
            </a:r>
            <a:r>
              <a:rPr lang="tr-TR" dirty="0"/>
              <a:t> KMP %10-20</a:t>
            </a:r>
            <a:br>
              <a:rPr lang="tr-TR" dirty="0"/>
            </a:br>
            <a:r>
              <a:rPr lang="tr-TR" dirty="0"/>
              <a:t>Ani Ölüm %5-10</a:t>
            </a:r>
            <a:br>
              <a:rPr lang="tr-TR" dirty="0"/>
            </a:br>
            <a:r>
              <a:rPr lang="tr-TR" dirty="0"/>
              <a:t>Ölüm / transplantasyon %10</a:t>
            </a:r>
          </a:p>
        </p:txBody>
      </p:sp>
    </p:spTree>
    <p:extLst>
      <p:ext uri="{BB962C8B-B14F-4D97-AF65-F5344CB8AC3E}">
        <p14:creationId xmlns:p14="http://schemas.microsoft.com/office/powerpoint/2010/main" xmlns="" val="282790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  <p:bldP spid="13" grpId="0" animBg="1"/>
      <p:bldP spid="15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Kardiyomiyopatiler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303AE151-090C-474E-9F65-467CDB60AEC0}"/>
              </a:ext>
            </a:extLst>
          </p:cNvPr>
          <p:cNvSpPr/>
          <p:nvPr/>
        </p:nvSpPr>
        <p:spPr>
          <a:xfrm>
            <a:off x="913774" y="2245970"/>
            <a:ext cx="1862881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Hipertrofik</a:t>
            </a:r>
            <a:r>
              <a:rPr lang="tr-TR" dirty="0"/>
              <a:t> KMP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2C8D0840-832F-6145-91A8-7324741520FE}"/>
              </a:ext>
            </a:extLst>
          </p:cNvPr>
          <p:cNvSpPr/>
          <p:nvPr/>
        </p:nvSpPr>
        <p:spPr>
          <a:xfrm>
            <a:off x="3276647" y="2760100"/>
            <a:ext cx="1862881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Dilate</a:t>
            </a:r>
            <a:r>
              <a:rPr lang="tr-TR" dirty="0"/>
              <a:t> KMP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xmlns="" id="{BCDE2D70-E007-1045-8EBB-02A67A05C897}"/>
              </a:ext>
            </a:extLst>
          </p:cNvPr>
          <p:cNvSpPr/>
          <p:nvPr/>
        </p:nvSpPr>
        <p:spPr>
          <a:xfrm>
            <a:off x="7559154" y="2760100"/>
            <a:ext cx="1862881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Noncompaction</a:t>
            </a:r>
            <a:endParaRPr lang="tr-TR" dirty="0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DDCF1538-D6CF-DB4D-8AFD-13FE66BEF968}"/>
              </a:ext>
            </a:extLst>
          </p:cNvPr>
          <p:cNvSpPr/>
          <p:nvPr/>
        </p:nvSpPr>
        <p:spPr>
          <a:xfrm>
            <a:off x="5405386" y="2760100"/>
            <a:ext cx="1799689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Restriktif</a:t>
            </a:r>
            <a:r>
              <a:rPr lang="tr-TR" dirty="0"/>
              <a:t> KMP</a:t>
            </a:r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xmlns="" id="{E40D55C8-7F2E-AE40-B85E-D5B96E77AA17}"/>
              </a:ext>
            </a:extLst>
          </p:cNvPr>
          <p:cNvSpPr/>
          <p:nvPr/>
        </p:nvSpPr>
        <p:spPr>
          <a:xfrm>
            <a:off x="9776114" y="2760099"/>
            <a:ext cx="1862881" cy="8744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Aritmojenik</a:t>
            </a:r>
            <a:r>
              <a:rPr lang="tr-TR" dirty="0"/>
              <a:t> sağ </a:t>
            </a:r>
            <a:r>
              <a:rPr lang="tr-TR" dirty="0" err="1"/>
              <a:t>ventrikül</a:t>
            </a:r>
            <a:r>
              <a:rPr lang="tr-TR" dirty="0"/>
              <a:t> KMP</a:t>
            </a:r>
          </a:p>
        </p:txBody>
      </p:sp>
      <p:cxnSp>
        <p:nvCxnSpPr>
          <p:cNvPr id="3" name="Düz Ok Bağlayıcısı 2">
            <a:extLst>
              <a:ext uri="{FF2B5EF4-FFF2-40B4-BE49-F238E27FC236}">
                <a16:creationId xmlns:a16="http://schemas.microsoft.com/office/drawing/2014/main" xmlns="" id="{5923C397-6350-8E45-AC34-9AF585DF819B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2861733" y="1500187"/>
            <a:ext cx="3234267" cy="1005946"/>
          </a:xfrm>
          <a:prstGeom prst="straightConnector1">
            <a:avLst/>
          </a:prstGeom>
          <a:ln w="508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xmlns="" id="{1FD07054-A28E-324B-B9BD-5DE27B5B92F7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4478866" y="1500187"/>
            <a:ext cx="1617134" cy="118302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xmlns="" id="{261BB6CC-CA15-9945-B8EE-0E480C707474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1500187"/>
            <a:ext cx="146331" cy="118302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>
            <a:extLst>
              <a:ext uri="{FF2B5EF4-FFF2-40B4-BE49-F238E27FC236}">
                <a16:creationId xmlns:a16="http://schemas.microsoft.com/office/drawing/2014/main" xmlns="" id="{D01A0B46-CCC4-D740-BA33-2DDB15F767F1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1500187"/>
            <a:ext cx="1947959" cy="118302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>
            <a:extLst>
              <a:ext uri="{FF2B5EF4-FFF2-40B4-BE49-F238E27FC236}">
                <a16:creationId xmlns:a16="http://schemas.microsoft.com/office/drawing/2014/main" xmlns="" id="{7EF468F1-AD80-A44B-B965-FD7F2EDD1C9A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1500187"/>
            <a:ext cx="4611554" cy="122146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003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719158"/>
            <a:ext cx="10364450" cy="443476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300" cap="none" dirty="0"/>
              <a:t>Asimetrik sol </a:t>
            </a:r>
            <a:r>
              <a:rPr lang="tr-TR" sz="2300" cap="none" dirty="0" err="1"/>
              <a:t>ventrikül</a:t>
            </a:r>
            <a:r>
              <a:rPr lang="tr-TR" sz="2300" cap="none" dirty="0"/>
              <a:t> </a:t>
            </a:r>
            <a:r>
              <a:rPr lang="tr-TR" sz="2300" cap="none" dirty="0" err="1"/>
              <a:t>hipertrofisi</a:t>
            </a:r>
            <a:r>
              <a:rPr lang="tr-TR" sz="2300" cap="none" dirty="0"/>
              <a:t> (</a:t>
            </a:r>
            <a:r>
              <a:rPr lang="tr-TR" sz="2300" cap="none" dirty="0" err="1"/>
              <a:t>afterload</a:t>
            </a:r>
            <a:r>
              <a:rPr lang="tr-TR" sz="2300" cap="none" dirty="0"/>
              <a:t> normal)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Sıklıkla </a:t>
            </a:r>
            <a:r>
              <a:rPr lang="tr-TR" sz="2300" cap="none" dirty="0" err="1"/>
              <a:t>otozomal</a:t>
            </a:r>
            <a:r>
              <a:rPr lang="tr-TR" sz="2300" cap="none" dirty="0"/>
              <a:t> dominant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En sık </a:t>
            </a:r>
            <a:r>
              <a:rPr lang="tr-TR" sz="2300" cap="none" dirty="0" err="1"/>
              <a:t>herediter</a:t>
            </a:r>
            <a:r>
              <a:rPr lang="tr-TR" sz="2300" cap="none" dirty="0"/>
              <a:t> </a:t>
            </a:r>
            <a:r>
              <a:rPr lang="tr-TR" sz="2300" cap="none" dirty="0" err="1"/>
              <a:t>kardiyovasküler</a:t>
            </a:r>
            <a:r>
              <a:rPr lang="tr-TR" sz="2300" cap="none" dirty="0"/>
              <a:t> hastalık (1/500</a:t>
            </a:r>
            <a:r>
              <a:rPr lang="tr-TR" sz="2300" cap="none" dirty="0" smtClean="0"/>
              <a:t>)</a:t>
            </a: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Tanıdaki en büyük sorun </a:t>
            </a:r>
            <a:r>
              <a:rPr lang="tr-TR" sz="2300" cap="none" dirty="0" err="1"/>
              <a:t>hipertrofinin</a:t>
            </a:r>
            <a:r>
              <a:rPr lang="tr-TR" sz="2300" cap="none" dirty="0"/>
              <a:t> başlama yaşı değişken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Ani kardiyak ölüm oranı  %</a:t>
            </a:r>
            <a:r>
              <a:rPr lang="tr-TR" sz="2300" cap="none" dirty="0" smtClean="0"/>
              <a:t>0.4-1</a:t>
            </a: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Tanımlanan genlerin &gt;%90’ı kardiyak </a:t>
            </a:r>
            <a:r>
              <a:rPr lang="tr-TR" sz="2300" cap="none" dirty="0" err="1"/>
              <a:t>sarkomer</a:t>
            </a:r>
            <a:r>
              <a:rPr lang="tr-TR" sz="2300" cap="none" dirty="0"/>
              <a:t> proteinlerini kodlamakta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Noonan</a:t>
            </a:r>
            <a:r>
              <a:rPr lang="tr-TR" sz="2300" cap="none" dirty="0"/>
              <a:t>, LEOPARD sendromu, </a:t>
            </a:r>
            <a:r>
              <a:rPr lang="tr-TR" sz="2300" cap="none" dirty="0" err="1"/>
              <a:t>Friedreich</a:t>
            </a:r>
            <a:r>
              <a:rPr lang="tr-TR" sz="2300" cap="none" dirty="0"/>
              <a:t> </a:t>
            </a:r>
            <a:r>
              <a:rPr lang="tr-TR" sz="2300" cap="none" dirty="0" err="1"/>
              <a:t>Ataksisi</a:t>
            </a:r>
            <a:r>
              <a:rPr lang="tr-TR" sz="2300" cap="none" dirty="0"/>
              <a:t> birlikteliği.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Hipertrofik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KMP</a:t>
            </a:r>
          </a:p>
        </p:txBody>
      </p:sp>
    </p:spTree>
    <p:extLst>
      <p:ext uri="{BB962C8B-B14F-4D97-AF65-F5344CB8AC3E}">
        <p14:creationId xmlns:p14="http://schemas.microsoft.com/office/powerpoint/2010/main" xmlns="" val="112543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0165" y="1792062"/>
            <a:ext cx="10687394" cy="4538134"/>
          </a:xfrm>
        </p:spPr>
        <p:txBody>
          <a:bodyPr>
            <a:normAutofit fontScale="925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600" cap="none" dirty="0" err="1"/>
              <a:t>Obstruktif</a:t>
            </a:r>
            <a:r>
              <a:rPr lang="tr-TR" sz="2600" cap="none" dirty="0"/>
              <a:t> / </a:t>
            </a:r>
            <a:r>
              <a:rPr lang="tr-TR" sz="2600" cap="none" dirty="0" err="1"/>
              <a:t>nonobstruktif</a:t>
            </a:r>
            <a:r>
              <a:rPr lang="tr-TR" sz="2600" cap="none" dirty="0"/>
              <a:t> olabilir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600" cap="none" dirty="0"/>
              <a:t>Göğüs ağrısı, efor kapasitesinde azalma, </a:t>
            </a:r>
            <a:r>
              <a:rPr lang="tr-TR" sz="2600" cap="none" dirty="0" err="1"/>
              <a:t>senkop</a:t>
            </a:r>
            <a:r>
              <a:rPr lang="tr-TR" sz="2600" cap="none" dirty="0"/>
              <a:t>, çarpıntı, ani ölüm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600" cap="none" dirty="0"/>
              <a:t>EKG’de: Sol </a:t>
            </a:r>
            <a:r>
              <a:rPr lang="tr-TR" sz="2600" cap="none" dirty="0" err="1"/>
              <a:t>ventrikül</a:t>
            </a:r>
            <a:r>
              <a:rPr lang="tr-TR" sz="2600" cap="none" dirty="0"/>
              <a:t> </a:t>
            </a:r>
            <a:r>
              <a:rPr lang="tr-TR" sz="2600" cap="none" dirty="0" err="1"/>
              <a:t>hipertrofisi</a:t>
            </a:r>
            <a:r>
              <a:rPr lang="tr-TR" sz="2600" cap="none" dirty="0"/>
              <a:t> bulguları, ST-T değişiklikleri, T dalgası </a:t>
            </a:r>
            <a:r>
              <a:rPr lang="tr-TR" sz="2600" cap="none" dirty="0" err="1"/>
              <a:t>inversiyonu</a:t>
            </a:r>
            <a:r>
              <a:rPr lang="tr-TR" sz="2600" cap="none" dirty="0"/>
              <a:t>, sol </a:t>
            </a:r>
            <a:r>
              <a:rPr lang="tr-TR" sz="2600" cap="none" dirty="0" err="1"/>
              <a:t>atriyal</a:t>
            </a:r>
            <a:r>
              <a:rPr lang="tr-TR" sz="2600" cap="none" dirty="0"/>
              <a:t> genişleme bulguları, dar ve derin </a:t>
            </a:r>
            <a:r>
              <a:rPr lang="tr-TR" sz="2600" cap="none" dirty="0" err="1"/>
              <a:t>Q</a:t>
            </a:r>
            <a:r>
              <a:rPr lang="tr-TR" sz="2600" cap="none" dirty="0"/>
              <a:t> dalgası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600" cap="none" dirty="0"/>
              <a:t>Fiziksel aktivite kısıtlaması, aile taraması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600" cap="none" dirty="0"/>
              <a:t>Tedavi seçenekleri :beta-</a:t>
            </a:r>
            <a:r>
              <a:rPr lang="tr-TR" sz="2600" cap="none" dirty="0" err="1"/>
              <a:t>bloker</a:t>
            </a:r>
            <a:r>
              <a:rPr lang="tr-TR" sz="2600" cap="none" dirty="0"/>
              <a:t>, kalsiyum kanal </a:t>
            </a:r>
            <a:r>
              <a:rPr lang="tr-TR" sz="2600" cap="none" dirty="0" err="1"/>
              <a:t>blokörleri</a:t>
            </a:r>
            <a:r>
              <a:rPr lang="tr-TR" sz="2600" cap="none" dirty="0"/>
              <a:t>, cerrahi, ICD.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600" cap="none" dirty="0"/>
              <a:t>Ani ölüm mekanizması: </a:t>
            </a:r>
            <a:r>
              <a:rPr lang="tr-TR" sz="2600" cap="none" dirty="0" err="1"/>
              <a:t>iskemi</a:t>
            </a:r>
            <a:r>
              <a:rPr lang="tr-TR" sz="2600" cap="none" dirty="0"/>
              <a:t> ve aritmi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Hipertrofik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KMP</a:t>
            </a:r>
          </a:p>
        </p:txBody>
      </p:sp>
    </p:spTree>
    <p:extLst>
      <p:ext uri="{BB962C8B-B14F-4D97-AF65-F5344CB8AC3E}">
        <p14:creationId xmlns:p14="http://schemas.microsoft.com/office/powerpoint/2010/main" xmlns="" val="301545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9158"/>
            <a:ext cx="9855826" cy="443476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 </a:t>
            </a:r>
            <a:r>
              <a:rPr lang="tr-TR" sz="2300" cap="none" dirty="0"/>
              <a:t>En sık görülen KMP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 En sık </a:t>
            </a:r>
            <a:r>
              <a:rPr lang="tr-TR" sz="2300" cap="none" dirty="0" err="1"/>
              <a:t>idiyopatik</a:t>
            </a:r>
            <a:r>
              <a:rPr lang="tr-TR" sz="2300" cap="none" dirty="0"/>
              <a:t> %50 (bir kısmında </a:t>
            </a:r>
            <a:r>
              <a:rPr lang="tr-TR" sz="2300" cap="none" dirty="0" err="1"/>
              <a:t>inherited</a:t>
            </a:r>
            <a:r>
              <a:rPr lang="tr-TR" sz="2300" cap="none" dirty="0"/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 Bilinen sebepler arasında en sık geçirilmiş </a:t>
            </a:r>
            <a:r>
              <a:rPr lang="tr-TR" sz="2300" cap="none" dirty="0" err="1"/>
              <a:t>miyokardit</a:t>
            </a:r>
            <a:r>
              <a:rPr lang="tr-TR" sz="2300" cap="none" dirty="0"/>
              <a:t> (%46) ve </a:t>
            </a:r>
            <a:r>
              <a:rPr lang="tr-TR" sz="2300" cap="none" dirty="0" err="1"/>
              <a:t>nöromuskuler</a:t>
            </a:r>
            <a:r>
              <a:rPr lang="tr-TR" sz="2300" cap="none" dirty="0"/>
              <a:t> hastalıklar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Taşikardi ilişkili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Sol </a:t>
            </a:r>
            <a:r>
              <a:rPr lang="tr-TR" sz="2300" cap="none" dirty="0" err="1"/>
              <a:t>ventrikül</a:t>
            </a:r>
            <a:r>
              <a:rPr lang="tr-TR" sz="2300" cap="none" dirty="0"/>
              <a:t> </a:t>
            </a:r>
            <a:r>
              <a:rPr lang="tr-TR" sz="2300" cap="none" dirty="0" err="1"/>
              <a:t>sistolik</a:t>
            </a:r>
            <a:r>
              <a:rPr lang="tr-TR" sz="2300" cap="none" dirty="0"/>
              <a:t> fonksiyonu bozulur, </a:t>
            </a:r>
            <a:r>
              <a:rPr lang="tr-TR" sz="2300" cap="none" dirty="0" err="1"/>
              <a:t>ventrikül</a:t>
            </a:r>
            <a:r>
              <a:rPr lang="tr-TR" sz="2300" cap="none" dirty="0"/>
              <a:t> ve </a:t>
            </a:r>
            <a:r>
              <a:rPr lang="tr-TR" sz="2300" cap="none" dirty="0" err="1"/>
              <a:t>atriyumlarda</a:t>
            </a:r>
            <a:r>
              <a:rPr lang="tr-TR" sz="2300" cap="none" dirty="0"/>
              <a:t> </a:t>
            </a:r>
            <a:r>
              <a:rPr lang="tr-TR" sz="2300" cap="none" dirty="0" err="1"/>
              <a:t>dilatasyon</a:t>
            </a:r>
            <a:r>
              <a:rPr lang="tr-TR" sz="2300" cap="none" dirty="0"/>
              <a:t> izlenir.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Dilate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KMP</a:t>
            </a:r>
          </a:p>
        </p:txBody>
      </p:sp>
    </p:spTree>
    <p:extLst>
      <p:ext uri="{BB962C8B-B14F-4D97-AF65-F5344CB8AC3E}">
        <p14:creationId xmlns:p14="http://schemas.microsoft.com/office/powerpoint/2010/main" xmlns="" val="231970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9158"/>
            <a:ext cx="9855826" cy="443476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Trombüs</a:t>
            </a:r>
            <a:r>
              <a:rPr lang="tr-TR" sz="2300" cap="none" dirty="0"/>
              <a:t> riski ⬆️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Çabuk yorulma, halsizlik, </a:t>
            </a:r>
            <a:r>
              <a:rPr lang="tr-TR" sz="2300" cap="none" dirty="0" err="1"/>
              <a:t>takipne</a:t>
            </a:r>
            <a:r>
              <a:rPr lang="tr-TR" sz="2300" cap="none" dirty="0"/>
              <a:t>, </a:t>
            </a:r>
            <a:r>
              <a:rPr lang="tr-TR" sz="2300" cap="none" dirty="0" err="1"/>
              <a:t>dispne</a:t>
            </a:r>
            <a:r>
              <a:rPr lang="tr-TR" sz="2300" cap="none" dirty="0"/>
              <a:t>, karın ağrısı, büyüme gelişme geriliği, </a:t>
            </a:r>
            <a:r>
              <a:rPr lang="tr-TR" sz="2300" cap="none" dirty="0" err="1"/>
              <a:t>konjestif</a:t>
            </a:r>
            <a:r>
              <a:rPr lang="tr-TR" sz="2300" cap="none" dirty="0"/>
              <a:t> kalp yetmezliği bulguları, çarpıntı, </a:t>
            </a:r>
            <a:r>
              <a:rPr lang="tr-TR" sz="2300" cap="none" dirty="0" err="1"/>
              <a:t>senkop</a:t>
            </a:r>
            <a:r>
              <a:rPr lang="tr-TR" sz="2300" cap="none" dirty="0"/>
              <a:t>, ani ölüm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Fizik muayenede kalp yetmezliği bulguları ( taşikardi, S3, </a:t>
            </a:r>
            <a:r>
              <a:rPr lang="tr-TR" sz="2300" cap="none" dirty="0" err="1"/>
              <a:t>gallo</a:t>
            </a:r>
            <a:r>
              <a:rPr lang="tr-TR" sz="2300" cap="none" dirty="0"/>
              <a:t> ritmi, </a:t>
            </a:r>
            <a:r>
              <a:rPr lang="tr-TR" sz="2300" cap="none" dirty="0" err="1"/>
              <a:t>periferik</a:t>
            </a:r>
            <a:r>
              <a:rPr lang="tr-TR" sz="2300" cap="none" dirty="0"/>
              <a:t> nabızlarda zayıflık, BVD, </a:t>
            </a:r>
            <a:r>
              <a:rPr lang="tr-TR" sz="2300" cap="none" dirty="0" err="1"/>
              <a:t>takipne</a:t>
            </a:r>
            <a:r>
              <a:rPr lang="tr-TR" sz="2300" cap="none" dirty="0"/>
              <a:t>, </a:t>
            </a:r>
            <a:r>
              <a:rPr lang="tr-TR" sz="2300" cap="none" dirty="0" err="1"/>
              <a:t>dispne</a:t>
            </a:r>
            <a:r>
              <a:rPr lang="tr-TR" sz="2300" cap="none" dirty="0"/>
              <a:t>, </a:t>
            </a:r>
            <a:r>
              <a:rPr lang="tr-TR" sz="2300" cap="none" dirty="0" err="1"/>
              <a:t>hepatomegali</a:t>
            </a:r>
            <a:r>
              <a:rPr lang="tr-TR" sz="2300" cap="none" dirty="0"/>
              <a:t>)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Apeks</a:t>
            </a:r>
            <a:r>
              <a:rPr lang="tr-TR" sz="2300" cap="none" dirty="0"/>
              <a:t> sola ve </a:t>
            </a:r>
            <a:r>
              <a:rPr lang="tr-TR" sz="2300" cap="none" dirty="0" err="1"/>
              <a:t>laterale</a:t>
            </a:r>
            <a:r>
              <a:rPr lang="tr-TR" sz="2300" cap="none" dirty="0"/>
              <a:t> yer değiştirmiştir.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Telekardiyografi</a:t>
            </a:r>
            <a:r>
              <a:rPr lang="tr-TR" sz="2300" cap="none" dirty="0"/>
              <a:t>: </a:t>
            </a:r>
            <a:r>
              <a:rPr lang="tr-TR" sz="2300" cap="none" dirty="0" err="1"/>
              <a:t>Kardiyomegali</a:t>
            </a:r>
            <a:r>
              <a:rPr lang="tr-TR" sz="2300" cap="none" dirty="0"/>
              <a:t>, </a:t>
            </a:r>
            <a:r>
              <a:rPr lang="tr-TR" sz="2300" cap="none" dirty="0" err="1"/>
              <a:t>pulmoner</a:t>
            </a:r>
            <a:r>
              <a:rPr lang="tr-TR" sz="2300" cap="none" dirty="0"/>
              <a:t> </a:t>
            </a:r>
            <a:r>
              <a:rPr lang="tr-TR" sz="2300" cap="none" dirty="0" err="1"/>
              <a:t>konjesyon</a:t>
            </a:r>
            <a:r>
              <a:rPr lang="tr-TR" sz="2300" cap="none" dirty="0"/>
              <a:t> bulguları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Dilate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KMP</a:t>
            </a:r>
          </a:p>
        </p:txBody>
      </p:sp>
    </p:spTree>
    <p:extLst>
      <p:ext uri="{BB962C8B-B14F-4D97-AF65-F5344CB8AC3E}">
        <p14:creationId xmlns:p14="http://schemas.microsoft.com/office/powerpoint/2010/main" xmlns="" val="113333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9158"/>
            <a:ext cx="9855826" cy="443476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Elektrokardiyografi: Voltaj </a:t>
            </a:r>
            <a:r>
              <a:rPr lang="tr-TR" sz="2300" cap="none" dirty="0" err="1"/>
              <a:t>supresyonu</a:t>
            </a:r>
            <a:r>
              <a:rPr lang="tr-TR" sz="2300" cap="none" dirty="0"/>
              <a:t>, ST-T değişikliği, sol ve sağ </a:t>
            </a:r>
            <a:r>
              <a:rPr lang="tr-TR" sz="2300" cap="none" dirty="0" err="1"/>
              <a:t>atriyum</a:t>
            </a:r>
            <a:r>
              <a:rPr lang="tr-TR" sz="2300" cap="none" dirty="0"/>
              <a:t> </a:t>
            </a:r>
            <a:r>
              <a:rPr lang="tr-TR" sz="2300" cap="none" dirty="0" err="1"/>
              <a:t>dilatasyon</a:t>
            </a:r>
            <a:r>
              <a:rPr lang="tr-TR" sz="2300" cap="none" dirty="0"/>
              <a:t> bulguları, aritmi.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Ekokardiyografi, </a:t>
            </a:r>
            <a:r>
              <a:rPr lang="tr-TR" sz="2300" cap="none" dirty="0" err="1"/>
              <a:t>kateter</a:t>
            </a:r>
            <a:r>
              <a:rPr lang="tr-TR" sz="2300" cap="none" dirty="0"/>
              <a:t> anjiyografi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Tedavi: Kalp yetmezliği tedavisi, aspirin, </a:t>
            </a:r>
            <a:r>
              <a:rPr lang="tr-TR" sz="2300" cap="none" dirty="0" err="1"/>
              <a:t>disritmi</a:t>
            </a:r>
            <a:r>
              <a:rPr lang="tr-TR" sz="2300" cap="none" dirty="0"/>
              <a:t> tedavisi, </a:t>
            </a:r>
            <a:r>
              <a:rPr lang="tr-TR" sz="2300" cap="none" dirty="0" err="1"/>
              <a:t>pacemaker</a:t>
            </a:r>
            <a:r>
              <a:rPr lang="tr-TR" sz="2300" cap="none" dirty="0"/>
              <a:t>, kardiyak </a:t>
            </a:r>
            <a:r>
              <a:rPr lang="tr-TR" sz="2300" cap="none" dirty="0" err="1"/>
              <a:t>resenkronizasyon</a:t>
            </a:r>
            <a:r>
              <a:rPr lang="tr-TR" sz="2300" cap="none" dirty="0"/>
              <a:t> tedavisi, sol </a:t>
            </a:r>
            <a:r>
              <a:rPr lang="tr-TR" sz="2300" cap="none" dirty="0" err="1"/>
              <a:t>ventrikül</a:t>
            </a:r>
            <a:r>
              <a:rPr lang="tr-TR" sz="2300" cap="none" dirty="0"/>
              <a:t> destek cihazı, kalp nakli.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Hastaların 2/3 ü kontrol edilemeyen kalp yetmezliği nedeniyle ilk 4 yıl içinde kaybedilir.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Dilate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KMP</a:t>
            </a:r>
          </a:p>
        </p:txBody>
      </p:sp>
    </p:spTree>
    <p:extLst>
      <p:ext uri="{BB962C8B-B14F-4D97-AF65-F5344CB8AC3E}">
        <p14:creationId xmlns:p14="http://schemas.microsoft.com/office/powerpoint/2010/main" xmlns="" val="341881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9158"/>
            <a:ext cx="9855826" cy="443476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Çocuklarda son derece nadir, tüm KMP olgularının %5’i.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İdiyopatik</a:t>
            </a:r>
            <a:r>
              <a:rPr lang="tr-TR" sz="2300" cap="none" dirty="0"/>
              <a:t>, </a:t>
            </a:r>
            <a:r>
              <a:rPr lang="tr-TR" sz="2300" cap="none" dirty="0" err="1"/>
              <a:t>infiltratif</a:t>
            </a:r>
            <a:r>
              <a:rPr lang="tr-TR" sz="2300" cap="none" dirty="0"/>
              <a:t> hastalıklar (</a:t>
            </a:r>
            <a:r>
              <a:rPr lang="tr-TR" sz="2300" cap="none" dirty="0" err="1"/>
              <a:t>skleroderma</a:t>
            </a:r>
            <a:r>
              <a:rPr lang="tr-TR" sz="2300" cap="none" dirty="0"/>
              <a:t>, </a:t>
            </a:r>
            <a:r>
              <a:rPr lang="tr-TR" sz="2300" cap="none" dirty="0" err="1"/>
              <a:t>amiloidoz,sarkoidoz</a:t>
            </a:r>
            <a:r>
              <a:rPr lang="tr-TR" sz="2300" cap="none" dirty="0"/>
              <a:t>), </a:t>
            </a:r>
            <a:r>
              <a:rPr lang="tr-TR" sz="2300" cap="none" dirty="0" err="1"/>
              <a:t>mukopolisakkaridoz</a:t>
            </a:r>
            <a:r>
              <a:rPr lang="tr-TR" sz="2300" cap="none" dirty="0"/>
              <a:t>, </a:t>
            </a:r>
            <a:r>
              <a:rPr lang="tr-TR" sz="2300" cap="none" dirty="0" err="1"/>
              <a:t>malignite</a:t>
            </a:r>
            <a:r>
              <a:rPr lang="tr-TR" sz="2300" cap="none" dirty="0"/>
              <a:t>, radyasyon tedavisi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Ventrikül</a:t>
            </a:r>
            <a:r>
              <a:rPr lang="tr-TR" sz="2300" cap="none" dirty="0"/>
              <a:t> de gevşeme bozukluğu, </a:t>
            </a:r>
            <a:r>
              <a:rPr lang="tr-TR" sz="2300" cap="none" dirty="0" err="1"/>
              <a:t>diyastolik</a:t>
            </a:r>
            <a:r>
              <a:rPr lang="tr-TR" sz="2300" cap="none" dirty="0"/>
              <a:t> </a:t>
            </a:r>
            <a:r>
              <a:rPr lang="tr-TR" sz="2300" cap="none" dirty="0" err="1"/>
              <a:t>disfonksiyon</a:t>
            </a:r>
            <a:r>
              <a:rPr lang="tr-TR" sz="2300" cap="none" dirty="0"/>
              <a:t>, </a:t>
            </a:r>
            <a:r>
              <a:rPr lang="tr-TR" sz="2300" cap="none" dirty="0" err="1"/>
              <a:t>atriyumlarda</a:t>
            </a:r>
            <a:r>
              <a:rPr lang="tr-TR" sz="2300" cap="none" dirty="0"/>
              <a:t> genişleme ve normal </a:t>
            </a:r>
            <a:r>
              <a:rPr lang="tr-TR" sz="2300" cap="none" dirty="0" err="1"/>
              <a:t>sistolik</a:t>
            </a:r>
            <a:r>
              <a:rPr lang="tr-TR" sz="2300" cap="none" dirty="0"/>
              <a:t> fonksiyonlar.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Çabuk yorulma, halsizlik, </a:t>
            </a:r>
            <a:r>
              <a:rPr lang="tr-TR" sz="2300" cap="none" dirty="0" err="1"/>
              <a:t>takipne</a:t>
            </a:r>
            <a:r>
              <a:rPr lang="tr-TR" sz="2300" cap="none" dirty="0"/>
              <a:t>, </a:t>
            </a:r>
            <a:r>
              <a:rPr lang="tr-TR" sz="2300" cap="none" dirty="0" err="1"/>
              <a:t>dispne</a:t>
            </a:r>
            <a:r>
              <a:rPr lang="tr-TR" sz="2300" cap="none" dirty="0"/>
              <a:t>, çarpıntı, </a:t>
            </a:r>
            <a:r>
              <a:rPr lang="tr-TR" sz="2300" cap="none" dirty="0" err="1"/>
              <a:t>senkop</a:t>
            </a:r>
            <a:r>
              <a:rPr lang="tr-TR" sz="2300" cap="none" dirty="0"/>
              <a:t>, ani ölüm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Fizik muayenede: BVD, </a:t>
            </a:r>
            <a:r>
              <a:rPr lang="tr-TR" sz="2300" cap="none" dirty="0" err="1"/>
              <a:t>takipne</a:t>
            </a:r>
            <a:r>
              <a:rPr lang="tr-TR" sz="2300" cap="none" dirty="0"/>
              <a:t>, </a:t>
            </a:r>
            <a:r>
              <a:rPr lang="tr-TR" sz="2300" cap="none" dirty="0" err="1"/>
              <a:t>dispne</a:t>
            </a:r>
            <a:r>
              <a:rPr lang="tr-TR" sz="2300" cap="none" dirty="0"/>
              <a:t>, </a:t>
            </a:r>
            <a:r>
              <a:rPr lang="tr-TR" sz="2300" cap="none" dirty="0" err="1"/>
              <a:t>hepatomegali</a:t>
            </a:r>
            <a:r>
              <a:rPr lang="tr-TR" sz="2300" cap="none" dirty="0"/>
              <a:t>, S2’ de sertleşme 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Restriktif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KMP</a:t>
            </a:r>
          </a:p>
        </p:txBody>
      </p:sp>
    </p:spTree>
    <p:extLst>
      <p:ext uri="{BB962C8B-B14F-4D97-AF65-F5344CB8AC3E}">
        <p14:creationId xmlns:p14="http://schemas.microsoft.com/office/powerpoint/2010/main" xmlns="" val="203321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200275"/>
            <a:ext cx="10364451" cy="426780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İnsidans</a:t>
            </a:r>
            <a:r>
              <a:rPr lang="tr-TR" sz="2400" cap="none" dirty="0"/>
              <a:t> 1-10/100000 (net olarak bilinmiyor</a:t>
            </a:r>
            <a:r>
              <a:rPr lang="tr-TR" sz="2400" cap="none" dirty="0" smtClean="0"/>
              <a:t>)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smtClean="0"/>
              <a:t>Ani </a:t>
            </a:r>
            <a:r>
              <a:rPr lang="tr-TR" sz="2400" cap="none" dirty="0"/>
              <a:t>kardiyak ölüm olan çocuk hasta grubunda yapılan </a:t>
            </a:r>
            <a:r>
              <a:rPr lang="tr-TR" sz="2400" cap="none" dirty="0" err="1"/>
              <a:t>postmortem</a:t>
            </a:r>
            <a:r>
              <a:rPr lang="tr-TR" sz="2400" cap="none" dirty="0"/>
              <a:t> çalışmalarda %12.5’inde </a:t>
            </a:r>
            <a:r>
              <a:rPr lang="tr-TR" sz="2400" cap="none" dirty="0" err="1"/>
              <a:t>viral</a:t>
            </a:r>
            <a:r>
              <a:rPr lang="tr-TR" sz="2400" cap="none" dirty="0"/>
              <a:t> ajan saptanmış.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Akut </a:t>
            </a:r>
            <a:r>
              <a:rPr lang="tr-TR" sz="2400" cap="none" dirty="0" err="1"/>
              <a:t>miyokarditte</a:t>
            </a:r>
            <a:r>
              <a:rPr lang="tr-TR" sz="2400" cap="none" dirty="0"/>
              <a:t> ani ölüm sebebi aritmidir.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2" y="389917"/>
            <a:ext cx="10364451" cy="1596177"/>
          </a:xfrm>
          <a:gradFill>
            <a:gsLst>
              <a:gs pos="0">
                <a:schemeClr val="accent1">
                  <a:tint val="94000"/>
                  <a:satMod val="100000"/>
                  <a:lumMod val="108000"/>
                </a:schemeClr>
              </a:gs>
              <a:gs pos="50000">
                <a:schemeClr val="accent1">
                  <a:tint val="98000"/>
                  <a:shade val="100000"/>
                  <a:satMod val="100000"/>
                  <a:lumMod val="100000"/>
                </a:schemeClr>
              </a:gs>
              <a:gs pos="100000">
                <a:schemeClr val="accent1">
                  <a:shade val="72000"/>
                  <a:satMod val="120000"/>
                  <a:lumMod val="100000"/>
                </a:schemeClr>
              </a:gs>
            </a:gsLst>
            <a:lin ang="54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Miyokardit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599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9158"/>
            <a:ext cx="9855826" cy="443476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Erken dönem </a:t>
            </a:r>
            <a:r>
              <a:rPr lang="tr-TR" sz="2300" cap="none" dirty="0" err="1"/>
              <a:t>pulmoner</a:t>
            </a:r>
            <a:r>
              <a:rPr lang="tr-TR" sz="2300" cap="none" dirty="0"/>
              <a:t> hipertansiyon riski ⬆️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Telekardiyografi</a:t>
            </a:r>
            <a:r>
              <a:rPr lang="tr-TR" sz="2300" cap="none" dirty="0"/>
              <a:t>: </a:t>
            </a:r>
            <a:r>
              <a:rPr lang="tr-TR" sz="2300" cap="none" dirty="0" err="1"/>
              <a:t>Kardiyomegali</a:t>
            </a:r>
            <a:r>
              <a:rPr lang="tr-TR" sz="2300" cap="none" dirty="0"/>
              <a:t>, </a:t>
            </a:r>
            <a:r>
              <a:rPr lang="tr-TR" sz="2300" cap="none" dirty="0" err="1"/>
              <a:t>pulmoner</a:t>
            </a:r>
            <a:r>
              <a:rPr lang="tr-TR" sz="2300" cap="none" dirty="0"/>
              <a:t> </a:t>
            </a:r>
            <a:r>
              <a:rPr lang="tr-TR" sz="2300" cap="none" dirty="0" err="1"/>
              <a:t>konjesyon</a:t>
            </a:r>
            <a:r>
              <a:rPr lang="tr-TR" sz="2300" cap="none" dirty="0"/>
              <a:t> bulguları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Elektrokardiyografi: Sol ve sağ </a:t>
            </a:r>
            <a:r>
              <a:rPr lang="tr-TR" sz="2300" cap="none" dirty="0" err="1"/>
              <a:t>atriyum</a:t>
            </a:r>
            <a:r>
              <a:rPr lang="tr-TR" sz="2300" cap="none" dirty="0"/>
              <a:t> </a:t>
            </a:r>
            <a:r>
              <a:rPr lang="tr-TR" sz="2300" cap="none" dirty="0" err="1"/>
              <a:t>dilatasyon</a:t>
            </a:r>
            <a:r>
              <a:rPr lang="tr-TR" sz="2300" cap="none" dirty="0"/>
              <a:t> bulguları, aritmi, ST-T değişikliği,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Ekokardiyografi, </a:t>
            </a:r>
            <a:r>
              <a:rPr lang="tr-TR" sz="2300" cap="none" dirty="0" err="1"/>
              <a:t>kateter</a:t>
            </a:r>
            <a:r>
              <a:rPr lang="tr-TR" sz="2300" cap="none" dirty="0"/>
              <a:t> anjiyografi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Tedavi: </a:t>
            </a:r>
            <a:r>
              <a:rPr lang="tr-TR" sz="2300" cap="none" dirty="0" err="1"/>
              <a:t>Diüretikler</a:t>
            </a:r>
            <a:r>
              <a:rPr lang="tr-TR" sz="2300" cap="none" dirty="0"/>
              <a:t>, ACE inhibitörleri, kalsiyum kanal </a:t>
            </a:r>
            <a:r>
              <a:rPr lang="tr-TR" sz="2300" cap="none" dirty="0" err="1"/>
              <a:t>blokörleri</a:t>
            </a:r>
            <a:r>
              <a:rPr lang="tr-TR" sz="2300" cap="none" dirty="0"/>
              <a:t>, aspirin, </a:t>
            </a:r>
            <a:r>
              <a:rPr lang="tr-TR" sz="2300" cap="none" dirty="0" err="1"/>
              <a:t>disritmi</a:t>
            </a:r>
            <a:r>
              <a:rPr lang="tr-TR" sz="2300" cap="none" dirty="0"/>
              <a:t> tedavisi, </a:t>
            </a:r>
            <a:r>
              <a:rPr lang="tr-TR" sz="2300" cap="none" dirty="0" err="1"/>
              <a:t>pacemaker</a:t>
            </a:r>
            <a:r>
              <a:rPr lang="tr-TR" sz="2300" cap="none" dirty="0"/>
              <a:t>, kalp nakli.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Restriktif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KMP</a:t>
            </a:r>
          </a:p>
        </p:txBody>
      </p:sp>
    </p:spTree>
    <p:extLst>
      <p:ext uri="{BB962C8B-B14F-4D97-AF65-F5344CB8AC3E}">
        <p14:creationId xmlns:p14="http://schemas.microsoft.com/office/powerpoint/2010/main" xmlns="" val="17796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719158"/>
            <a:ext cx="6782427" cy="4434766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İnsidans</a:t>
            </a:r>
            <a:r>
              <a:rPr lang="tr-TR" sz="2300" cap="none" dirty="0"/>
              <a:t> 1/1000-1/5000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Sıklıkla </a:t>
            </a:r>
            <a:r>
              <a:rPr lang="tr-TR" sz="2300" cap="none" dirty="0" err="1"/>
              <a:t>otozamal</a:t>
            </a:r>
            <a:r>
              <a:rPr lang="tr-TR" sz="2300" cap="none" dirty="0"/>
              <a:t> dominant geçiş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Çarpıntı, </a:t>
            </a:r>
            <a:r>
              <a:rPr lang="tr-TR" sz="2300" cap="none" dirty="0" err="1"/>
              <a:t>senkop</a:t>
            </a:r>
            <a:r>
              <a:rPr lang="tr-TR" sz="2300" cap="none" dirty="0"/>
              <a:t>, ani ölüm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 err="1"/>
              <a:t>Telekardiyografi</a:t>
            </a:r>
            <a:r>
              <a:rPr lang="tr-TR" sz="2300" cap="none" dirty="0"/>
              <a:t>: Genellikle normal, nadiren </a:t>
            </a:r>
            <a:r>
              <a:rPr lang="tr-TR" sz="2300" cap="none" dirty="0" err="1"/>
              <a:t>kardiyomegali</a:t>
            </a: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Elektrokardiyografi: </a:t>
            </a:r>
            <a:r>
              <a:rPr lang="tr-TR" sz="2300" cap="none" dirty="0" err="1"/>
              <a:t>Lead</a:t>
            </a:r>
            <a:r>
              <a:rPr lang="tr-TR" sz="2300" cap="none" dirty="0"/>
              <a:t> II’ de yüksek P dalgaları, V1-V4 de </a:t>
            </a:r>
            <a:r>
              <a:rPr lang="tr-TR" sz="2300" cap="none" dirty="0" err="1"/>
              <a:t>tets</a:t>
            </a:r>
            <a:r>
              <a:rPr lang="tr-TR" sz="2300" cap="none" dirty="0"/>
              <a:t> T dalgaları, LBBB morfolojisinde  </a:t>
            </a:r>
            <a:r>
              <a:rPr lang="tr-TR" sz="2300" cap="none" dirty="0" err="1"/>
              <a:t>prematür</a:t>
            </a:r>
            <a:r>
              <a:rPr lang="tr-TR" sz="2300" cap="none" dirty="0"/>
              <a:t> </a:t>
            </a:r>
            <a:r>
              <a:rPr lang="tr-TR" sz="2300" cap="none" dirty="0" err="1"/>
              <a:t>ventriküler</a:t>
            </a:r>
            <a:r>
              <a:rPr lang="tr-TR" sz="2300" cap="none" dirty="0"/>
              <a:t> vuru / VT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Ekokardiyografi, </a:t>
            </a:r>
            <a:r>
              <a:rPr lang="tr-TR" sz="2300" cap="none" dirty="0" err="1"/>
              <a:t>kateter</a:t>
            </a:r>
            <a:r>
              <a:rPr lang="tr-TR" sz="2300" cap="none" dirty="0"/>
              <a:t> anjiyografi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MRI:  RV  genişlemesi, anevrizma,  </a:t>
            </a:r>
            <a:r>
              <a:rPr lang="tr-TR" sz="2300" cap="none" dirty="0" err="1"/>
              <a:t>fibrosiz</a:t>
            </a:r>
            <a:r>
              <a:rPr lang="tr-TR" sz="2300" cap="none" dirty="0"/>
              <a:t>, </a:t>
            </a:r>
            <a:r>
              <a:rPr lang="tr-TR" sz="2300" cap="none" dirty="0" err="1"/>
              <a:t>inflamasyon</a:t>
            </a: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300" cap="none" dirty="0"/>
              <a:t>Tedavi: </a:t>
            </a:r>
            <a:r>
              <a:rPr lang="tr-TR" sz="2300" cap="none" dirty="0" err="1"/>
              <a:t>Disritmi</a:t>
            </a:r>
            <a:r>
              <a:rPr lang="tr-TR" sz="2300" cap="none" dirty="0"/>
              <a:t> tedavisi, ICD, kalp nakli.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3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Aritmojenik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Sağ 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Ventrikül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KMP</a:t>
            </a:r>
          </a:p>
        </p:txBody>
      </p:sp>
    </p:spTree>
    <p:extLst>
      <p:ext uri="{BB962C8B-B14F-4D97-AF65-F5344CB8AC3E}">
        <p14:creationId xmlns:p14="http://schemas.microsoft.com/office/powerpoint/2010/main" xmlns="" val="299937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E3622BA-8F6F-CA4C-804B-127FF5E9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xmlns="" id="{DCB1063E-B3D8-C448-8356-4CA11F5B6E1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85344607"/>
              </p:ext>
            </p:extLst>
          </p:nvPr>
        </p:nvGraphicFramePr>
        <p:xfrm>
          <a:off x="913774" y="2235883"/>
          <a:ext cx="10363201" cy="4281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72BC73ED-1CC5-B64F-89C4-19403ADBCED8}"/>
              </a:ext>
            </a:extLst>
          </p:cNvPr>
          <p:cNvSpPr/>
          <p:nvPr/>
        </p:nvSpPr>
        <p:spPr>
          <a:xfrm>
            <a:off x="913774" y="412543"/>
            <a:ext cx="10363825" cy="14040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err="1"/>
              <a:t>Perikardiyal</a:t>
            </a:r>
            <a:r>
              <a:rPr lang="tr-TR" sz="4000" dirty="0"/>
              <a:t> Hastalıklar</a:t>
            </a:r>
          </a:p>
        </p:txBody>
      </p:sp>
    </p:spTree>
    <p:extLst>
      <p:ext uri="{BB962C8B-B14F-4D97-AF65-F5344CB8AC3E}">
        <p14:creationId xmlns:p14="http://schemas.microsoft.com/office/powerpoint/2010/main" xmlns="" val="37779739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8D9D20A2-096A-A444-A142-B11FE408AD3C}"/>
              </a:ext>
            </a:extLst>
          </p:cNvPr>
          <p:cNvSpPr/>
          <p:nvPr/>
        </p:nvSpPr>
        <p:spPr>
          <a:xfrm>
            <a:off x="913770" y="1972579"/>
            <a:ext cx="4929464" cy="3997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 err="1"/>
              <a:t>Ventrikül</a:t>
            </a:r>
            <a:r>
              <a:rPr lang="tr-TR" dirty="0"/>
              <a:t> doluşunda azalma 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038FE859-9D15-3E45-9BBF-1441C394BC90}"/>
              </a:ext>
            </a:extLst>
          </p:cNvPr>
          <p:cNvSpPr/>
          <p:nvPr/>
        </p:nvSpPr>
        <p:spPr>
          <a:xfrm>
            <a:off x="913769" y="4106735"/>
            <a:ext cx="4929464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Atım hacmi ve kalp debisinde düşme</a:t>
            </a:r>
          </a:p>
          <a:p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9CBBA7E3-8DF8-6E4F-969D-E177CDD692C6}"/>
              </a:ext>
            </a:extLst>
          </p:cNvPr>
          <p:cNvSpPr/>
          <p:nvPr/>
        </p:nvSpPr>
        <p:spPr>
          <a:xfrm>
            <a:off x="854943" y="5149440"/>
            <a:ext cx="4929464" cy="5296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 err="1"/>
              <a:t>Kompansasyon</a:t>
            </a:r>
            <a:r>
              <a:rPr lang="tr-TR" dirty="0"/>
              <a:t> mekanizmaları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xmlns="" id="{E6FB7CE7-BA13-3B41-A3FC-61E6569F6E63}"/>
              </a:ext>
            </a:extLst>
          </p:cNvPr>
          <p:cNvSpPr/>
          <p:nvPr/>
        </p:nvSpPr>
        <p:spPr>
          <a:xfrm>
            <a:off x="913770" y="6277806"/>
            <a:ext cx="4929463" cy="5296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/>
              <a:t>Taşikardi ve sistemik </a:t>
            </a:r>
            <a:r>
              <a:rPr lang="tr-TR" dirty="0" err="1"/>
              <a:t>vazokonstriksiyon</a:t>
            </a:r>
            <a:endParaRPr lang="tr-TR" dirty="0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xmlns="" id="{6BFE750B-8F56-A542-9D94-A6858158C63D}"/>
              </a:ext>
            </a:extLst>
          </p:cNvPr>
          <p:cNvSpPr/>
          <p:nvPr/>
        </p:nvSpPr>
        <p:spPr>
          <a:xfrm>
            <a:off x="913772" y="1012668"/>
            <a:ext cx="4929465" cy="4892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 err="1"/>
              <a:t>İntraperikardiyal</a:t>
            </a:r>
            <a:r>
              <a:rPr lang="tr-TR" dirty="0"/>
              <a:t> basınç artışı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xmlns="" id="{FA04555D-12E1-B942-99F5-74FB4B9ABC74}"/>
              </a:ext>
            </a:extLst>
          </p:cNvPr>
          <p:cNvSpPr/>
          <p:nvPr/>
        </p:nvSpPr>
        <p:spPr>
          <a:xfrm>
            <a:off x="871102" y="16519"/>
            <a:ext cx="4929466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 err="1"/>
              <a:t>Perikardiyal</a:t>
            </a:r>
            <a:r>
              <a:rPr lang="tr-TR" dirty="0"/>
              <a:t> sıvı toplanması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913A81-4547-3745-B338-2EB77E99B359}"/>
              </a:ext>
            </a:extLst>
          </p:cNvPr>
          <p:cNvSpPr/>
          <p:nvPr/>
        </p:nvSpPr>
        <p:spPr>
          <a:xfrm>
            <a:off x="868787" y="2962218"/>
            <a:ext cx="4929463" cy="5166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err="1"/>
              <a:t>Ventrikül</a:t>
            </a:r>
            <a:r>
              <a:rPr lang="tr-TR" dirty="0"/>
              <a:t> diyastol sonu, </a:t>
            </a:r>
            <a:r>
              <a:rPr lang="tr-TR" dirty="0" err="1"/>
              <a:t>atriyal</a:t>
            </a:r>
            <a:r>
              <a:rPr lang="tr-TR" dirty="0"/>
              <a:t> ve </a:t>
            </a:r>
            <a:r>
              <a:rPr lang="tr-TR" dirty="0" err="1"/>
              <a:t>venöz</a:t>
            </a:r>
            <a:r>
              <a:rPr lang="tr-TR" dirty="0"/>
              <a:t> basınçta artma</a:t>
            </a:r>
          </a:p>
        </p:txBody>
      </p:sp>
      <p:sp>
        <p:nvSpPr>
          <p:cNvPr id="13" name="Aşağı Ok 12">
            <a:extLst>
              <a:ext uri="{FF2B5EF4-FFF2-40B4-BE49-F238E27FC236}">
                <a16:creationId xmlns:a16="http://schemas.microsoft.com/office/drawing/2014/main" xmlns="" id="{D10EEC43-B719-0744-A092-755ECEF211F8}"/>
              </a:ext>
            </a:extLst>
          </p:cNvPr>
          <p:cNvSpPr/>
          <p:nvPr/>
        </p:nvSpPr>
        <p:spPr>
          <a:xfrm>
            <a:off x="2835043" y="5732827"/>
            <a:ext cx="484632" cy="5296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şağı Ok 13">
            <a:extLst>
              <a:ext uri="{FF2B5EF4-FFF2-40B4-BE49-F238E27FC236}">
                <a16:creationId xmlns:a16="http://schemas.microsoft.com/office/drawing/2014/main" xmlns="" id="{E5CD4CEF-DBC7-E24B-A419-65D393D59FDF}"/>
              </a:ext>
            </a:extLst>
          </p:cNvPr>
          <p:cNvSpPr/>
          <p:nvPr/>
        </p:nvSpPr>
        <p:spPr>
          <a:xfrm>
            <a:off x="2848887" y="4602508"/>
            <a:ext cx="484632" cy="5296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şağı Ok 14">
            <a:extLst>
              <a:ext uri="{FF2B5EF4-FFF2-40B4-BE49-F238E27FC236}">
                <a16:creationId xmlns:a16="http://schemas.microsoft.com/office/drawing/2014/main" xmlns="" id="{06513B33-9451-3447-A8DD-67DC073AF90C}"/>
              </a:ext>
            </a:extLst>
          </p:cNvPr>
          <p:cNvSpPr/>
          <p:nvPr/>
        </p:nvSpPr>
        <p:spPr>
          <a:xfrm>
            <a:off x="2893869" y="3531753"/>
            <a:ext cx="484632" cy="5296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şağı Ok 15">
            <a:extLst>
              <a:ext uri="{FF2B5EF4-FFF2-40B4-BE49-F238E27FC236}">
                <a16:creationId xmlns:a16="http://schemas.microsoft.com/office/drawing/2014/main" xmlns="" id="{148D7539-FC37-B340-B91C-E570A052444D}"/>
              </a:ext>
            </a:extLst>
          </p:cNvPr>
          <p:cNvSpPr/>
          <p:nvPr/>
        </p:nvSpPr>
        <p:spPr>
          <a:xfrm>
            <a:off x="2893869" y="2425165"/>
            <a:ext cx="484632" cy="5296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Aşağı Ok 16">
            <a:extLst>
              <a:ext uri="{FF2B5EF4-FFF2-40B4-BE49-F238E27FC236}">
                <a16:creationId xmlns:a16="http://schemas.microsoft.com/office/drawing/2014/main" xmlns="" id="{8E7B9DFE-1C00-DE48-9CF2-E299BF470C7E}"/>
              </a:ext>
            </a:extLst>
          </p:cNvPr>
          <p:cNvSpPr/>
          <p:nvPr/>
        </p:nvSpPr>
        <p:spPr>
          <a:xfrm>
            <a:off x="2890103" y="519664"/>
            <a:ext cx="484632" cy="5296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Aşağı Ok 17">
            <a:extLst>
              <a:ext uri="{FF2B5EF4-FFF2-40B4-BE49-F238E27FC236}">
                <a16:creationId xmlns:a16="http://schemas.microsoft.com/office/drawing/2014/main" xmlns="" id="{4ABAA891-9155-924E-A862-D576A9BDDC7A}"/>
              </a:ext>
            </a:extLst>
          </p:cNvPr>
          <p:cNvSpPr/>
          <p:nvPr/>
        </p:nvSpPr>
        <p:spPr>
          <a:xfrm>
            <a:off x="2890103" y="1525605"/>
            <a:ext cx="484632" cy="500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Dikdörtgen 18">
            <a:extLst>
              <a:ext uri="{FF2B5EF4-FFF2-40B4-BE49-F238E27FC236}">
                <a16:creationId xmlns:a16="http://schemas.microsoft.com/office/drawing/2014/main" xmlns="" id="{7CFFC338-49F0-0C4E-A6AB-2D05B43BEC35}"/>
              </a:ext>
            </a:extLst>
          </p:cNvPr>
          <p:cNvSpPr/>
          <p:nvPr/>
        </p:nvSpPr>
        <p:spPr>
          <a:xfrm>
            <a:off x="6992998" y="467843"/>
            <a:ext cx="4929463" cy="17658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>
                <a:solidFill>
                  <a:schemeClr val="bg1"/>
                </a:solidFill>
              </a:rPr>
              <a:t>Sıvının toplanma hızı</a:t>
            </a:r>
            <a:br>
              <a:rPr lang="tr-TR" dirty="0">
                <a:solidFill>
                  <a:schemeClr val="bg1"/>
                </a:solidFill>
              </a:rPr>
            </a:br>
            <a:r>
              <a:rPr lang="tr-TR" dirty="0">
                <a:solidFill>
                  <a:schemeClr val="bg1"/>
                </a:solidFill>
              </a:rPr>
              <a:t>Sıvının miktarı</a:t>
            </a:r>
            <a:br>
              <a:rPr lang="tr-TR" dirty="0">
                <a:solidFill>
                  <a:schemeClr val="bg1"/>
                </a:solidFill>
              </a:rPr>
            </a:br>
            <a:r>
              <a:rPr lang="tr-TR" dirty="0">
                <a:solidFill>
                  <a:schemeClr val="bg1"/>
                </a:solidFill>
              </a:rPr>
              <a:t>Miyokardın durumu</a:t>
            </a:r>
            <a:br>
              <a:rPr lang="tr-TR" dirty="0">
                <a:solidFill>
                  <a:schemeClr val="bg1"/>
                </a:solidFill>
              </a:rPr>
            </a:br>
            <a:r>
              <a:rPr lang="tr-TR" dirty="0">
                <a:solidFill>
                  <a:schemeClr val="bg1"/>
                </a:solidFill>
              </a:rPr>
              <a:t>Perikardın </a:t>
            </a:r>
            <a:r>
              <a:rPr lang="tr-TR" dirty="0" err="1">
                <a:solidFill>
                  <a:schemeClr val="bg1"/>
                </a:solidFill>
              </a:rPr>
              <a:t>kompliansı</a:t>
            </a:r>
            <a:endParaRPr lang="tr-TR" dirty="0"/>
          </a:p>
        </p:txBody>
      </p:sp>
      <p:sp>
        <p:nvSpPr>
          <p:cNvPr id="22" name="Sağ Ok 21">
            <a:extLst>
              <a:ext uri="{FF2B5EF4-FFF2-40B4-BE49-F238E27FC236}">
                <a16:creationId xmlns:a16="http://schemas.microsoft.com/office/drawing/2014/main" xmlns="" id="{6D02F942-F74C-884E-A046-BA6A148DB9A0}"/>
              </a:ext>
            </a:extLst>
          </p:cNvPr>
          <p:cNvSpPr/>
          <p:nvPr/>
        </p:nvSpPr>
        <p:spPr>
          <a:xfrm>
            <a:off x="6174276" y="1049345"/>
            <a:ext cx="685800" cy="539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6696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8D9D20A2-096A-A444-A142-B11FE408AD3C}"/>
              </a:ext>
            </a:extLst>
          </p:cNvPr>
          <p:cNvSpPr/>
          <p:nvPr/>
        </p:nvSpPr>
        <p:spPr>
          <a:xfrm>
            <a:off x="838046" y="3112469"/>
            <a:ext cx="4929464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 err="1"/>
              <a:t>Diyastolik</a:t>
            </a:r>
            <a:r>
              <a:rPr lang="tr-TR" dirty="0"/>
              <a:t> kan basıncında yükselme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038FE859-9D15-3E45-9BBF-1441C394BC90}"/>
              </a:ext>
            </a:extLst>
          </p:cNvPr>
          <p:cNvSpPr/>
          <p:nvPr/>
        </p:nvSpPr>
        <p:spPr>
          <a:xfrm>
            <a:off x="913769" y="4795289"/>
            <a:ext cx="4929464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dirty="0" err="1"/>
              <a:t>Pulsus</a:t>
            </a:r>
            <a:r>
              <a:rPr lang="tr-TR" dirty="0"/>
              <a:t> </a:t>
            </a:r>
            <a:r>
              <a:rPr lang="tr-TR" dirty="0" err="1"/>
              <a:t>paradoksus</a:t>
            </a:r>
            <a:endParaRPr lang="tr-TR" dirty="0"/>
          </a:p>
          <a:p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9CBBA7E3-8DF8-6E4F-969D-E177CDD692C6}"/>
              </a:ext>
            </a:extLst>
          </p:cNvPr>
          <p:cNvSpPr/>
          <p:nvPr/>
        </p:nvSpPr>
        <p:spPr>
          <a:xfrm>
            <a:off x="913770" y="5613659"/>
            <a:ext cx="4929464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/>
              <a:t>Sistemik </a:t>
            </a:r>
            <a:r>
              <a:rPr lang="tr-TR" dirty="0" err="1"/>
              <a:t>venöz</a:t>
            </a:r>
            <a:r>
              <a:rPr lang="tr-TR" dirty="0"/>
              <a:t> basınç artar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xmlns="" id="{E6FB7CE7-BA13-3B41-A3FC-61E6569F6E63}"/>
              </a:ext>
            </a:extLst>
          </p:cNvPr>
          <p:cNvSpPr/>
          <p:nvPr/>
        </p:nvSpPr>
        <p:spPr>
          <a:xfrm>
            <a:off x="913770" y="6364574"/>
            <a:ext cx="4929463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/>
              <a:t>Boyun </a:t>
            </a:r>
            <a:r>
              <a:rPr lang="tr-TR" dirty="0" err="1"/>
              <a:t>venöz</a:t>
            </a:r>
            <a:r>
              <a:rPr lang="tr-TR" dirty="0"/>
              <a:t> dolgunluğu ve </a:t>
            </a:r>
            <a:r>
              <a:rPr lang="tr-TR" dirty="0" err="1"/>
              <a:t>splenomegali</a:t>
            </a:r>
            <a:endParaRPr lang="tr-TR" dirty="0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xmlns="" id="{6BFE750B-8F56-A542-9D94-A6858158C63D}"/>
              </a:ext>
            </a:extLst>
          </p:cNvPr>
          <p:cNvSpPr/>
          <p:nvPr/>
        </p:nvSpPr>
        <p:spPr>
          <a:xfrm>
            <a:off x="838045" y="2297594"/>
            <a:ext cx="4929465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 err="1"/>
              <a:t>Periferik</a:t>
            </a:r>
            <a:r>
              <a:rPr lang="tr-TR" dirty="0"/>
              <a:t> </a:t>
            </a:r>
            <a:r>
              <a:rPr lang="tr-TR" dirty="0" err="1"/>
              <a:t>vazokonstriksiyon</a:t>
            </a:r>
            <a:endParaRPr lang="tr-TR" dirty="0"/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xmlns="" id="{FA04555D-12E1-B942-99F5-74FB4B9ABC74}"/>
              </a:ext>
            </a:extLst>
          </p:cNvPr>
          <p:cNvSpPr/>
          <p:nvPr/>
        </p:nvSpPr>
        <p:spPr>
          <a:xfrm>
            <a:off x="838044" y="1398341"/>
            <a:ext cx="4929466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/>
              <a:t>Sistemik kan basıncında düşme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913A81-4547-3745-B338-2EB77E99B359}"/>
              </a:ext>
            </a:extLst>
          </p:cNvPr>
          <p:cNvSpPr/>
          <p:nvPr/>
        </p:nvSpPr>
        <p:spPr>
          <a:xfrm>
            <a:off x="838047" y="3941370"/>
            <a:ext cx="4929463" cy="44291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Nabız basıncında daralma</a:t>
            </a:r>
          </a:p>
        </p:txBody>
      </p:sp>
      <p:sp>
        <p:nvSpPr>
          <p:cNvPr id="13" name="Aşağı Ok 12">
            <a:extLst>
              <a:ext uri="{FF2B5EF4-FFF2-40B4-BE49-F238E27FC236}">
                <a16:creationId xmlns:a16="http://schemas.microsoft.com/office/drawing/2014/main" xmlns="" id="{D10EEC43-B719-0744-A092-755ECEF211F8}"/>
              </a:ext>
            </a:extLst>
          </p:cNvPr>
          <p:cNvSpPr/>
          <p:nvPr/>
        </p:nvSpPr>
        <p:spPr>
          <a:xfrm>
            <a:off x="2841863" y="6100253"/>
            <a:ext cx="484632" cy="2470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şağı Ok 13">
            <a:extLst>
              <a:ext uri="{FF2B5EF4-FFF2-40B4-BE49-F238E27FC236}">
                <a16:creationId xmlns:a16="http://schemas.microsoft.com/office/drawing/2014/main" xmlns="" id="{E5CD4CEF-DBC7-E24B-A419-65D393D59FDF}"/>
              </a:ext>
            </a:extLst>
          </p:cNvPr>
          <p:cNvSpPr/>
          <p:nvPr/>
        </p:nvSpPr>
        <p:spPr>
          <a:xfrm>
            <a:off x="2841863" y="5305657"/>
            <a:ext cx="484632" cy="2706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şağı Ok 14">
            <a:extLst>
              <a:ext uri="{FF2B5EF4-FFF2-40B4-BE49-F238E27FC236}">
                <a16:creationId xmlns:a16="http://schemas.microsoft.com/office/drawing/2014/main" xmlns="" id="{06513B33-9451-3447-A8DD-67DC073AF90C}"/>
              </a:ext>
            </a:extLst>
          </p:cNvPr>
          <p:cNvSpPr/>
          <p:nvPr/>
        </p:nvSpPr>
        <p:spPr>
          <a:xfrm>
            <a:off x="2818148" y="4435012"/>
            <a:ext cx="484632" cy="334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şağı Ok 15">
            <a:extLst>
              <a:ext uri="{FF2B5EF4-FFF2-40B4-BE49-F238E27FC236}">
                <a16:creationId xmlns:a16="http://schemas.microsoft.com/office/drawing/2014/main" xmlns="" id="{148D7539-FC37-B340-B91C-E570A052444D}"/>
              </a:ext>
            </a:extLst>
          </p:cNvPr>
          <p:cNvSpPr/>
          <p:nvPr/>
        </p:nvSpPr>
        <p:spPr>
          <a:xfrm>
            <a:off x="2841863" y="3589110"/>
            <a:ext cx="484632" cy="329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Aşağı Ok 16">
            <a:extLst>
              <a:ext uri="{FF2B5EF4-FFF2-40B4-BE49-F238E27FC236}">
                <a16:creationId xmlns:a16="http://schemas.microsoft.com/office/drawing/2014/main" xmlns="" id="{8E7B9DFE-1C00-DE48-9CF2-E299BF470C7E}"/>
              </a:ext>
            </a:extLst>
          </p:cNvPr>
          <p:cNvSpPr/>
          <p:nvPr/>
        </p:nvSpPr>
        <p:spPr>
          <a:xfrm>
            <a:off x="2841863" y="1904760"/>
            <a:ext cx="484632" cy="349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Aşağı Ok 17">
            <a:extLst>
              <a:ext uri="{FF2B5EF4-FFF2-40B4-BE49-F238E27FC236}">
                <a16:creationId xmlns:a16="http://schemas.microsoft.com/office/drawing/2014/main" xmlns="" id="{4ABAA891-9155-924E-A862-D576A9BDDC7A}"/>
              </a:ext>
            </a:extLst>
          </p:cNvPr>
          <p:cNvSpPr/>
          <p:nvPr/>
        </p:nvSpPr>
        <p:spPr>
          <a:xfrm>
            <a:off x="2841863" y="2769144"/>
            <a:ext cx="484632" cy="313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Dikdörtgen 18">
            <a:extLst>
              <a:ext uri="{FF2B5EF4-FFF2-40B4-BE49-F238E27FC236}">
                <a16:creationId xmlns:a16="http://schemas.microsoft.com/office/drawing/2014/main" xmlns="" id="{7CFFC338-49F0-0C4E-A6AB-2D05B43BEC35}"/>
              </a:ext>
            </a:extLst>
          </p:cNvPr>
          <p:cNvSpPr/>
          <p:nvPr/>
        </p:nvSpPr>
        <p:spPr>
          <a:xfrm>
            <a:off x="6930026" y="4170786"/>
            <a:ext cx="4929463" cy="17658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dirty="0" err="1">
                <a:solidFill>
                  <a:schemeClr val="bg1"/>
                </a:solidFill>
              </a:rPr>
              <a:t>İnspiryumda</a:t>
            </a:r>
            <a:r>
              <a:rPr lang="tr-TR" dirty="0">
                <a:solidFill>
                  <a:schemeClr val="bg1"/>
                </a:solidFill>
              </a:rPr>
              <a:t> </a:t>
            </a:r>
            <a:r>
              <a:rPr lang="tr-TR" dirty="0" err="1">
                <a:solidFill>
                  <a:schemeClr val="bg1"/>
                </a:solidFill>
              </a:rPr>
              <a:t>sistolik</a:t>
            </a:r>
            <a:r>
              <a:rPr lang="tr-TR" dirty="0">
                <a:solidFill>
                  <a:schemeClr val="bg1"/>
                </a:solidFill>
              </a:rPr>
              <a:t> kan basıncında 10 </a:t>
            </a:r>
            <a:r>
              <a:rPr lang="tr-TR" dirty="0" err="1">
                <a:solidFill>
                  <a:schemeClr val="bg1"/>
                </a:solidFill>
              </a:rPr>
              <a:t>mmHg</a:t>
            </a:r>
            <a:r>
              <a:rPr lang="tr-TR" dirty="0">
                <a:solidFill>
                  <a:schemeClr val="bg1"/>
                </a:solidFill>
              </a:rPr>
              <a:t>’ dan daha fazla düşme olması</a:t>
            </a:r>
            <a:endParaRPr lang="tr-TR" dirty="0"/>
          </a:p>
        </p:txBody>
      </p:sp>
      <p:sp>
        <p:nvSpPr>
          <p:cNvPr id="22" name="Sağ Ok 21">
            <a:extLst>
              <a:ext uri="{FF2B5EF4-FFF2-40B4-BE49-F238E27FC236}">
                <a16:creationId xmlns:a16="http://schemas.microsoft.com/office/drawing/2014/main" xmlns="" id="{6D02F942-F74C-884E-A046-BA6A148DB9A0}"/>
              </a:ext>
            </a:extLst>
          </p:cNvPr>
          <p:cNvSpPr/>
          <p:nvPr/>
        </p:nvSpPr>
        <p:spPr>
          <a:xfrm>
            <a:off x="6005869" y="4766069"/>
            <a:ext cx="685800" cy="539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Dikdörtgen 20">
            <a:extLst>
              <a:ext uri="{FF2B5EF4-FFF2-40B4-BE49-F238E27FC236}">
                <a16:creationId xmlns:a16="http://schemas.microsoft.com/office/drawing/2014/main" xmlns="" id="{0B1DC4EE-36D5-DE43-8ABC-A0632ECD1996}"/>
              </a:ext>
            </a:extLst>
          </p:cNvPr>
          <p:cNvSpPr/>
          <p:nvPr/>
        </p:nvSpPr>
        <p:spPr>
          <a:xfrm>
            <a:off x="823956" y="146381"/>
            <a:ext cx="10363825" cy="9857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/>
              <a:t>Kardiyak </a:t>
            </a:r>
            <a:r>
              <a:rPr lang="tr-TR" sz="4000" dirty="0" err="1"/>
              <a:t>Tamponad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xmlns="" val="96824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019299"/>
            <a:ext cx="10364451" cy="4271964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Göğüs ağrısı (batıcı, yatmakla, </a:t>
            </a:r>
            <a:r>
              <a:rPr lang="tr-TR" sz="1800" cap="none" dirty="0" err="1"/>
              <a:t>inspiryumda</a:t>
            </a:r>
            <a:r>
              <a:rPr lang="tr-TR" sz="1800" cap="none" dirty="0"/>
              <a:t> ve öksürükle artar, omuza yayılabilir 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Ateş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Taşikardi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Solunum sıkıntısı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Prekordiyal</a:t>
            </a:r>
            <a:r>
              <a:rPr lang="tr-TR" sz="1800" cap="none" dirty="0"/>
              <a:t> aktivitede azalma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Perikardiyal</a:t>
            </a:r>
            <a:r>
              <a:rPr lang="tr-TR" sz="1800" cap="none" dirty="0"/>
              <a:t> </a:t>
            </a:r>
            <a:r>
              <a:rPr lang="tr-TR" sz="1800" cap="none" dirty="0" err="1"/>
              <a:t>frotman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Kalp seslerinde azalma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Üfürüm ?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Nabız aralığında daralma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Tamponad</a:t>
            </a:r>
            <a:r>
              <a:rPr lang="tr-TR" sz="1800" cap="none" dirty="0"/>
              <a:t> bulguları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Klinik Bulgular</a:t>
            </a:r>
          </a:p>
        </p:txBody>
      </p:sp>
    </p:spTree>
    <p:extLst>
      <p:ext uri="{BB962C8B-B14F-4D97-AF65-F5344CB8AC3E}">
        <p14:creationId xmlns:p14="http://schemas.microsoft.com/office/powerpoint/2010/main" xmlns="" val="200225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2" y="2962277"/>
            <a:ext cx="10364451" cy="30146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 err="1"/>
              <a:t>Kardiyomegali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Akciğer </a:t>
            </a:r>
            <a:r>
              <a:rPr lang="tr-TR" sz="1800" cap="none" dirty="0" err="1"/>
              <a:t>konjesyonu</a:t>
            </a:r>
            <a:r>
              <a:rPr lang="tr-TR" sz="1800" cap="none" dirty="0"/>
              <a:t> izlenmez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Plevral</a:t>
            </a:r>
            <a:r>
              <a:rPr lang="tr-TR" sz="1800" cap="none" dirty="0"/>
              <a:t> </a:t>
            </a:r>
            <a:r>
              <a:rPr lang="tr-TR" sz="1800" cap="none" dirty="0" err="1"/>
              <a:t>efüzyon</a:t>
            </a:r>
            <a:r>
              <a:rPr lang="tr-TR" sz="1800" cap="none" dirty="0"/>
              <a:t> eşlik edebilir.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8FB06ECF-59B9-6A4B-96C6-5D98CA49717B}"/>
              </a:ext>
            </a:extLst>
          </p:cNvPr>
          <p:cNvSpPr/>
          <p:nvPr/>
        </p:nvSpPr>
        <p:spPr>
          <a:xfrm>
            <a:off x="1020452" y="1945479"/>
            <a:ext cx="4176387" cy="6453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err="1"/>
              <a:t>Telekardiyografi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5917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919412"/>
            <a:ext cx="10364451" cy="274701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Voltaj </a:t>
            </a:r>
            <a:r>
              <a:rPr lang="tr-TR" sz="1800" cap="none" dirty="0" err="1"/>
              <a:t>supresyonu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ST yükselmesi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ST </a:t>
            </a:r>
            <a:r>
              <a:rPr lang="tr-TR" sz="1800" cap="none" dirty="0" err="1"/>
              <a:t>nin</a:t>
            </a:r>
            <a:r>
              <a:rPr lang="tr-TR" sz="1800" cap="none" dirty="0"/>
              <a:t> normale dönmesi ile birlikte T  dalgası negatifliği (2-4 hafta)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1800" cap="none" dirty="0"/>
              <a:t>    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8FB06ECF-59B9-6A4B-96C6-5D98CA49717B}"/>
              </a:ext>
            </a:extLst>
          </p:cNvPr>
          <p:cNvSpPr/>
          <p:nvPr/>
        </p:nvSpPr>
        <p:spPr>
          <a:xfrm>
            <a:off x="913773" y="1945479"/>
            <a:ext cx="4191627" cy="7062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 Elektrokardiyogram</a:t>
            </a:r>
          </a:p>
        </p:txBody>
      </p:sp>
    </p:spTree>
    <p:extLst>
      <p:ext uri="{BB962C8B-B14F-4D97-AF65-F5344CB8AC3E}">
        <p14:creationId xmlns:p14="http://schemas.microsoft.com/office/powerpoint/2010/main" xmlns="" val="69531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20453" y="2864775"/>
            <a:ext cx="8672187" cy="3703321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Perikardiyal</a:t>
            </a:r>
            <a:r>
              <a:rPr lang="tr-TR" sz="2400" cap="none" dirty="0"/>
              <a:t> sıvı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Sıvının cinsi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Tamponad</a:t>
            </a:r>
            <a:r>
              <a:rPr lang="tr-TR" sz="2400" cap="none" dirty="0"/>
              <a:t> bulguları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Perikardiyal</a:t>
            </a:r>
            <a:r>
              <a:rPr lang="tr-TR" sz="2400" cap="none" dirty="0"/>
              <a:t> kalınlaşma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1800" cap="none" dirty="0"/>
              <a:t>    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8FB06ECF-59B9-6A4B-96C6-5D98CA49717B}"/>
              </a:ext>
            </a:extLst>
          </p:cNvPr>
          <p:cNvSpPr/>
          <p:nvPr/>
        </p:nvSpPr>
        <p:spPr>
          <a:xfrm>
            <a:off x="1020452" y="1945479"/>
            <a:ext cx="3978267" cy="6148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 Ekokardiyografi</a:t>
            </a:r>
          </a:p>
        </p:txBody>
      </p:sp>
    </p:spTree>
    <p:extLst>
      <p:ext uri="{BB962C8B-B14F-4D97-AF65-F5344CB8AC3E}">
        <p14:creationId xmlns:p14="http://schemas.microsoft.com/office/powerpoint/2010/main" xmlns="" val="135991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651759"/>
            <a:ext cx="4892667" cy="30146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1800" cap="none" dirty="0"/>
              <a:t>    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Tanısal Testler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C1FEEC53-3AEF-8B4A-B7EA-AEC72B8070C2}"/>
              </a:ext>
            </a:extLst>
          </p:cNvPr>
          <p:cNvSpPr/>
          <p:nvPr/>
        </p:nvSpPr>
        <p:spPr>
          <a:xfrm>
            <a:off x="913773" y="2006439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 </a:t>
            </a:r>
            <a:r>
              <a:rPr lang="tr-TR" dirty="0" err="1"/>
              <a:t>Perikardiyosentez</a:t>
            </a:r>
            <a:endParaRPr lang="tr-TR" dirty="0"/>
          </a:p>
        </p:txBody>
      </p:sp>
      <p:sp>
        <p:nvSpPr>
          <p:cNvPr id="9" name="İçerik Yer Tutucusu 4">
            <a:extLst>
              <a:ext uri="{FF2B5EF4-FFF2-40B4-BE49-F238E27FC236}">
                <a16:creationId xmlns:a16="http://schemas.microsoft.com/office/drawing/2014/main" xmlns="" id="{9C2BE804-5DD2-524C-AAAC-4A73B6D0BF40}"/>
              </a:ext>
            </a:extLst>
          </p:cNvPr>
          <p:cNvSpPr txBox="1">
            <a:spLocks/>
          </p:cNvSpPr>
          <p:nvPr/>
        </p:nvSpPr>
        <p:spPr>
          <a:xfrm>
            <a:off x="913773" y="2651759"/>
            <a:ext cx="10760067" cy="3916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Tanısal ve tedavi amaçlı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 err="1"/>
              <a:t>Tamponad</a:t>
            </a:r>
            <a:r>
              <a:rPr lang="tr-TR" sz="1800" cap="none" dirty="0"/>
              <a:t> olgularında acil </a:t>
            </a:r>
            <a:r>
              <a:rPr lang="tr-TR" sz="1800" cap="none" dirty="0" err="1"/>
              <a:t>perikardiyosentez</a:t>
            </a:r>
            <a:r>
              <a:rPr lang="tr-TR" sz="1800" cap="none" dirty="0"/>
              <a:t> hayat kurtarıcı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Sıvının niteliği (</a:t>
            </a:r>
            <a:r>
              <a:rPr lang="tr-TR" sz="1800" cap="none" dirty="0" err="1"/>
              <a:t>Transuda</a:t>
            </a:r>
            <a:r>
              <a:rPr lang="tr-TR" sz="1800" cap="none" dirty="0"/>
              <a:t>, </a:t>
            </a:r>
            <a:r>
              <a:rPr lang="tr-TR" sz="1800" cap="none" dirty="0" err="1"/>
              <a:t>eksuda</a:t>
            </a:r>
            <a:r>
              <a:rPr lang="tr-TR" sz="1800" cap="none" dirty="0"/>
              <a:t>)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1800" cap="none" dirty="0"/>
          </a:p>
          <a:p>
            <a:pPr lvl="2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tr-TR" sz="1800" cap="none" dirty="0"/>
              <a:t>   Hücre sayısı, tipi, </a:t>
            </a:r>
            <a:r>
              <a:rPr lang="tr-TR" sz="1800" cap="none" dirty="0" err="1"/>
              <a:t>sitolojik</a:t>
            </a:r>
            <a:r>
              <a:rPr lang="tr-TR" sz="1800" cap="none" dirty="0"/>
              <a:t> inceleme</a:t>
            </a:r>
          </a:p>
          <a:p>
            <a:pPr lvl="2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tr-TR" sz="1800" cap="none" dirty="0"/>
              <a:t>   Protein, LDH, şeker</a:t>
            </a:r>
          </a:p>
          <a:p>
            <a:pPr lvl="2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tr-TR" sz="1800" cap="none" dirty="0"/>
              <a:t>   </a:t>
            </a:r>
            <a:r>
              <a:rPr lang="tr-TR" sz="1800" cap="none" dirty="0" err="1"/>
              <a:t>Trigliserid</a:t>
            </a:r>
            <a:endParaRPr lang="tr-TR" sz="1800" cap="none" dirty="0"/>
          </a:p>
          <a:p>
            <a:pPr lvl="2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tr-TR" sz="1800" cap="none" dirty="0"/>
              <a:t>   ADA (TBC)</a:t>
            </a:r>
          </a:p>
          <a:p>
            <a:pPr lvl="2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tr-TR" sz="1800" cap="none" dirty="0"/>
              <a:t>   Kültür, PCR    </a:t>
            </a:r>
          </a:p>
        </p:txBody>
      </p:sp>
    </p:spTree>
    <p:extLst>
      <p:ext uri="{BB962C8B-B14F-4D97-AF65-F5344CB8AC3E}">
        <p14:creationId xmlns:p14="http://schemas.microsoft.com/office/powerpoint/2010/main" xmlns="" val="207478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A9C15D4-2EE7-4D05-B87C-91D1F3B960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4ED7B0FB-9654-4441-9545-02D458B686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967" y="1686984"/>
            <a:ext cx="2844002" cy="368024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1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Miyokardit</a:t>
            </a:r>
            <a:r>
              <a:rPr lang="tr-TR" sz="4100" b="1" cap="non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100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100" b="1" cap="none" dirty="0">
                <a:latin typeface="Arial" panose="020B0604020202020204" pitchFamily="34" charset="0"/>
                <a:cs typeface="Arial" panose="020B0604020202020204" pitchFamily="34" charset="0"/>
              </a:rPr>
              <a:t>Etiyoloji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7BB94C57-FDF3-45A3-9D1F-904523D79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6AEBDF1A-221A-4497-BBA9-57A70D1615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xmlns="" id="{B2752D4D-9649-F44E-BD8A-2CDEAAF43A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4764754"/>
              </p:ext>
            </p:extLst>
          </p:nvPr>
        </p:nvGraphicFramePr>
        <p:xfrm>
          <a:off x="4667901" y="565403"/>
          <a:ext cx="6683375" cy="539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23257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996440"/>
            <a:ext cx="10364451" cy="4191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Perikarditin</a:t>
            </a:r>
            <a:r>
              <a:rPr lang="tr-TR" sz="2400" cap="none" dirty="0"/>
              <a:t> en sık sebebi ( </a:t>
            </a:r>
            <a:r>
              <a:rPr lang="tr-TR" sz="2400" cap="none" dirty="0" err="1"/>
              <a:t>Coxsackie</a:t>
            </a:r>
            <a:r>
              <a:rPr lang="tr-TR" sz="2400" cap="none" dirty="0"/>
              <a:t>, </a:t>
            </a:r>
            <a:r>
              <a:rPr lang="tr-TR" sz="2400" cap="none" dirty="0" err="1"/>
              <a:t>echovirüs</a:t>
            </a:r>
            <a:r>
              <a:rPr lang="tr-TR" sz="2400" cap="none" dirty="0"/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Olguların %40-75 inde 1-2 hafta içinde geçirilmiş ÜSYE öyküsü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Ateş, göğüs ağrısı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Pürülan</a:t>
            </a:r>
            <a:r>
              <a:rPr lang="tr-TR" sz="2400" cap="none" dirty="0"/>
              <a:t> </a:t>
            </a:r>
            <a:r>
              <a:rPr lang="tr-TR" sz="2400" cap="none" dirty="0" err="1"/>
              <a:t>perikardite</a:t>
            </a:r>
            <a:r>
              <a:rPr lang="tr-TR" sz="2400" cap="none" dirty="0"/>
              <a:t> göre daha az </a:t>
            </a:r>
            <a:r>
              <a:rPr lang="tr-TR" sz="2400" cap="none" dirty="0" err="1"/>
              <a:t>toksik</a:t>
            </a:r>
            <a:r>
              <a:rPr lang="tr-TR" sz="2400" cap="none" dirty="0"/>
              <a:t> ve daha düşük ateşli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Akut </a:t>
            </a:r>
            <a:r>
              <a:rPr lang="tr-TR" sz="2400" cap="none" dirty="0" err="1"/>
              <a:t>perikarditin</a:t>
            </a:r>
            <a:r>
              <a:rPr lang="tr-TR" sz="2400" cap="none" dirty="0"/>
              <a:t> fizik muayene bulguları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Tamponad</a:t>
            </a:r>
            <a:r>
              <a:rPr lang="tr-TR" sz="2400" cap="none" dirty="0"/>
              <a:t> çok nadir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Viral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543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529840"/>
            <a:ext cx="10592427" cy="4328160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Nadiren </a:t>
            </a:r>
            <a:r>
              <a:rPr lang="tr-TR" sz="2400" cap="none" dirty="0" err="1"/>
              <a:t>perikardiyosentez</a:t>
            </a:r>
            <a:r>
              <a:rPr lang="tr-TR" sz="2400" cap="none" dirty="0"/>
              <a:t> gerekir</a:t>
            </a:r>
          </a:p>
          <a:p>
            <a:pPr lvl="2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tr-TR" sz="2000" cap="none" dirty="0"/>
              <a:t> Sıvı </a:t>
            </a:r>
            <a:r>
              <a:rPr lang="tr-TR" sz="2000" cap="none" dirty="0" err="1"/>
              <a:t>serohemorajik</a:t>
            </a:r>
            <a:r>
              <a:rPr lang="tr-TR" sz="2000" cap="none" dirty="0"/>
              <a:t> nitelikte</a:t>
            </a:r>
          </a:p>
          <a:p>
            <a:pPr lvl="2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tr-TR" sz="2000" cap="none" dirty="0"/>
              <a:t> Lenfosit egemenliğinde</a:t>
            </a:r>
          </a:p>
          <a:p>
            <a:pPr lvl="2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tr-TR" sz="2000" cap="none" dirty="0" err="1"/>
              <a:t>Viral</a:t>
            </a:r>
            <a:r>
              <a:rPr lang="tr-TR" sz="2000" cap="none" dirty="0"/>
              <a:t> kültür, PCR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Genelde 3-4 hafta içerisinde kendiliğinden iyileşme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Semptomatik</a:t>
            </a:r>
            <a:r>
              <a:rPr lang="tr-TR" sz="2400" cap="none" dirty="0"/>
              <a:t> tedavi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1 hafta yatak istirahati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Aspirin (50-75 mg/kg), </a:t>
            </a:r>
            <a:r>
              <a:rPr lang="tr-TR" sz="2400" cap="none" dirty="0" err="1"/>
              <a:t>NSAİDs</a:t>
            </a:r>
            <a:r>
              <a:rPr lang="tr-TR" sz="2400" cap="none" dirty="0"/>
              <a:t>, </a:t>
            </a:r>
            <a:r>
              <a:rPr lang="tr-TR" sz="2400" cap="none" dirty="0" err="1"/>
              <a:t>ibuprofen</a:t>
            </a:r>
            <a:r>
              <a:rPr lang="tr-TR" sz="2400" cap="none" dirty="0"/>
              <a:t>, </a:t>
            </a:r>
            <a:r>
              <a:rPr lang="tr-TR" sz="2400" cap="none" dirty="0" err="1"/>
              <a:t>naproksen</a:t>
            </a:r>
            <a:r>
              <a:rPr lang="tr-TR" sz="2400" cap="none" dirty="0"/>
              <a:t> sodyum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Bakteriyel </a:t>
            </a:r>
            <a:r>
              <a:rPr lang="tr-TR" sz="2400" cap="none" dirty="0" err="1"/>
              <a:t>perikardit</a:t>
            </a:r>
            <a:r>
              <a:rPr lang="tr-TR" sz="2400" cap="none" dirty="0"/>
              <a:t> ekarte edilirse, dirençli olgularda </a:t>
            </a:r>
            <a:r>
              <a:rPr lang="tr-TR" sz="2400" cap="none" dirty="0" err="1"/>
              <a:t>steroid</a:t>
            </a:r>
            <a:r>
              <a:rPr lang="tr-TR" sz="2400" cap="none" dirty="0"/>
              <a:t>.  </a:t>
            </a:r>
            <a:r>
              <a:rPr lang="tr-TR" sz="2400" cap="none" dirty="0" err="1"/>
              <a:t>Kolşisin</a:t>
            </a:r>
            <a:r>
              <a:rPr lang="tr-TR" sz="2400" cap="none" dirty="0"/>
              <a:t> ?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Konstriksiyon</a:t>
            </a:r>
            <a:r>
              <a:rPr lang="tr-TR" sz="2400" cap="none" dirty="0"/>
              <a:t> çok nadir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%20-30 tekrarlama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Viral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7C666A73-8CF6-EE4B-B1D3-C2BF364D0E70}"/>
              </a:ext>
            </a:extLst>
          </p:cNvPr>
          <p:cNvSpPr/>
          <p:nvPr/>
        </p:nvSpPr>
        <p:spPr>
          <a:xfrm>
            <a:off x="913773" y="1762599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 Tedavi</a:t>
            </a:r>
          </a:p>
        </p:txBody>
      </p:sp>
    </p:spTree>
    <p:extLst>
      <p:ext uri="{BB962C8B-B14F-4D97-AF65-F5344CB8AC3E}">
        <p14:creationId xmlns:p14="http://schemas.microsoft.com/office/powerpoint/2010/main" xmlns="" val="319214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996440"/>
            <a:ext cx="10364451" cy="4191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Çocuklarda özellikle 2 yaş atlında sık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En sık etken </a:t>
            </a:r>
            <a:r>
              <a:rPr lang="tr-TR" sz="2400" cap="none" dirty="0" err="1">
                <a:solidFill>
                  <a:srgbClr val="C00000"/>
                </a:solidFill>
              </a:rPr>
              <a:t>S.aureus</a:t>
            </a:r>
            <a:r>
              <a:rPr lang="tr-TR" sz="2400" cap="none" dirty="0">
                <a:solidFill>
                  <a:srgbClr val="C00000"/>
                </a:solidFill>
              </a:rPr>
              <a:t> </a:t>
            </a:r>
            <a:r>
              <a:rPr lang="tr-TR" sz="2400" cap="none" dirty="0"/>
              <a:t>2.sırada </a:t>
            </a:r>
            <a:r>
              <a:rPr lang="tr-TR" sz="2400" cap="none" dirty="0" err="1">
                <a:solidFill>
                  <a:srgbClr val="C00000"/>
                </a:solidFill>
              </a:rPr>
              <a:t>H.İnfluenze</a:t>
            </a:r>
            <a:r>
              <a:rPr lang="tr-TR" sz="2400" cap="none" dirty="0">
                <a:solidFill>
                  <a:srgbClr val="C00000"/>
                </a:solidFill>
              </a:rPr>
              <a:t> </a:t>
            </a:r>
            <a:r>
              <a:rPr lang="tr-TR" sz="2400" cap="none" dirty="0"/>
              <a:t>ve</a:t>
            </a:r>
            <a:r>
              <a:rPr lang="tr-TR" sz="2400" cap="none" dirty="0">
                <a:solidFill>
                  <a:srgbClr val="C00000"/>
                </a:solidFill>
              </a:rPr>
              <a:t> </a:t>
            </a:r>
            <a:r>
              <a:rPr lang="tr-TR" sz="2400" cap="none" dirty="0" err="1">
                <a:solidFill>
                  <a:srgbClr val="C00000"/>
                </a:solidFill>
              </a:rPr>
              <a:t>S.pneumonia</a:t>
            </a:r>
            <a:endParaRPr lang="tr-TR" sz="2400" cap="none" dirty="0">
              <a:solidFill>
                <a:srgbClr val="C00000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Büyük çoğunluğu </a:t>
            </a:r>
            <a:r>
              <a:rPr lang="tr-TR" sz="2400" cap="none" dirty="0" err="1"/>
              <a:t>hematojen</a:t>
            </a:r>
            <a:r>
              <a:rPr lang="tr-TR" sz="2400" cap="none" dirty="0"/>
              <a:t> ya da komşuluk yoluyla yayılım sonucu (</a:t>
            </a:r>
            <a:r>
              <a:rPr lang="tr-TR" sz="2400" cap="none" dirty="0" err="1"/>
              <a:t>Pnömoni</a:t>
            </a:r>
            <a:r>
              <a:rPr lang="tr-TR" sz="2400" cap="none" dirty="0"/>
              <a:t>, </a:t>
            </a:r>
            <a:r>
              <a:rPr lang="tr-TR" sz="2400" cap="none" dirty="0" err="1"/>
              <a:t>ampiyem</a:t>
            </a:r>
            <a:r>
              <a:rPr lang="tr-TR" sz="2400" cap="none" dirty="0"/>
              <a:t>, </a:t>
            </a:r>
            <a:r>
              <a:rPr lang="tr-TR" sz="2400" cap="none" dirty="0" err="1"/>
              <a:t>osteomiyelit</a:t>
            </a:r>
            <a:r>
              <a:rPr lang="tr-TR" sz="2400" cap="none" dirty="0"/>
              <a:t>, menenjit)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Düşkün, septik görünüm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Ateş, </a:t>
            </a:r>
            <a:r>
              <a:rPr lang="tr-TR" sz="2400" cap="none" dirty="0" err="1"/>
              <a:t>takipne</a:t>
            </a:r>
            <a:r>
              <a:rPr lang="tr-TR" sz="2400" cap="none" dirty="0"/>
              <a:t>, </a:t>
            </a:r>
            <a:r>
              <a:rPr lang="tr-TR" sz="2400" cap="none" dirty="0" err="1"/>
              <a:t>dispne</a:t>
            </a:r>
            <a:r>
              <a:rPr lang="tr-TR" sz="2400" cap="none" dirty="0"/>
              <a:t> taşikardi, göğüs ağrısı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Tamponad</a:t>
            </a:r>
            <a:r>
              <a:rPr lang="tr-TR" sz="2400" cap="none" dirty="0"/>
              <a:t> olasılığı ⬆️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Pürülan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(Bakteriyel)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36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996440"/>
            <a:ext cx="10364451" cy="41910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Cerrahi ve antibiyotik öncesi </a:t>
            </a:r>
            <a:r>
              <a:rPr lang="tr-TR" sz="2400" cap="none" dirty="0" err="1"/>
              <a:t>mortalite</a:t>
            </a:r>
            <a:r>
              <a:rPr lang="tr-TR" sz="2400" cap="none" dirty="0"/>
              <a:t> %100, günümüzde düzelme oranı &gt;%90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Yalnızca antibiyotik %60-80 </a:t>
            </a:r>
            <a:r>
              <a:rPr lang="tr-TR" sz="2400" cap="none" dirty="0" err="1"/>
              <a:t>mortalite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Antibiyotik + drenaj ( cerrahi veya </a:t>
            </a:r>
            <a:r>
              <a:rPr lang="tr-TR" sz="2400" cap="none" dirty="0" err="1"/>
              <a:t>perkutan</a:t>
            </a:r>
            <a:r>
              <a:rPr lang="tr-TR" sz="2400" cap="none" dirty="0"/>
              <a:t>) ile </a:t>
            </a:r>
            <a:r>
              <a:rPr lang="tr-TR" sz="2400" cap="none" dirty="0" err="1"/>
              <a:t>mortalite</a:t>
            </a:r>
            <a:r>
              <a:rPr lang="tr-TR" sz="2400" cap="none" dirty="0"/>
              <a:t> &lt; %20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Penisilinaz</a:t>
            </a:r>
            <a:r>
              <a:rPr lang="tr-TR" sz="2400" cap="none" dirty="0"/>
              <a:t> dirençli penisilin + 3.jenerasyon </a:t>
            </a:r>
            <a:r>
              <a:rPr lang="tr-TR" sz="2400" cap="none" dirty="0" err="1"/>
              <a:t>sefalosforin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MRSA varsa </a:t>
            </a:r>
            <a:r>
              <a:rPr lang="tr-TR" sz="2400" cap="none" dirty="0" err="1"/>
              <a:t>vankomisin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Tedavi en az 3-4 hafta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Konstriksiyon</a:t>
            </a:r>
            <a:r>
              <a:rPr lang="tr-TR" sz="2400" cap="none" dirty="0"/>
              <a:t> görülebilir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Pürülan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(Bakteriyel)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71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996440"/>
            <a:ext cx="10364451" cy="4191000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Nadiren </a:t>
            </a:r>
            <a:r>
              <a:rPr lang="tr-TR" sz="2400" cap="none" dirty="0" err="1"/>
              <a:t>primer</a:t>
            </a:r>
            <a:r>
              <a:rPr lang="tr-TR" sz="2400" cap="none" dirty="0"/>
              <a:t> odaktır.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Sıklıkla </a:t>
            </a:r>
            <a:r>
              <a:rPr lang="tr-TR" sz="2400" cap="none" dirty="0" err="1"/>
              <a:t>trakeobraonşiyal</a:t>
            </a:r>
            <a:r>
              <a:rPr lang="tr-TR" sz="2400" cap="none" dirty="0"/>
              <a:t> ağaçtan ve </a:t>
            </a:r>
            <a:r>
              <a:rPr lang="tr-TR" sz="2400" cap="none" dirty="0" err="1"/>
              <a:t>mediastinal</a:t>
            </a:r>
            <a:r>
              <a:rPr lang="tr-TR" sz="2400" cap="none" dirty="0"/>
              <a:t> </a:t>
            </a:r>
            <a:r>
              <a:rPr lang="tr-TR" sz="2400" cap="none" dirty="0" err="1"/>
              <a:t>hiler</a:t>
            </a:r>
            <a:r>
              <a:rPr lang="tr-TR" sz="2400" cap="none" dirty="0"/>
              <a:t> lenf bezlerinden yayılım. Nadiren </a:t>
            </a:r>
            <a:r>
              <a:rPr lang="tr-TR" sz="2400" cap="none" dirty="0" err="1"/>
              <a:t>hematojen</a:t>
            </a:r>
            <a:r>
              <a:rPr lang="tr-TR" sz="2400" cap="none" dirty="0"/>
              <a:t> yayılım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Başlangıç sinsidir.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Ateş, gece terlemesi, solunum sıkıntısı, göğüs ağrısı görülebilir.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Bazı hastalara </a:t>
            </a:r>
            <a:r>
              <a:rPr lang="tr-TR" sz="2400" cap="none" dirty="0" err="1"/>
              <a:t>konstriktif</a:t>
            </a:r>
            <a:r>
              <a:rPr lang="tr-TR" sz="2400" cap="none" dirty="0"/>
              <a:t> </a:t>
            </a:r>
            <a:r>
              <a:rPr lang="tr-TR" sz="2400" cap="none" dirty="0" err="1"/>
              <a:t>perikardit</a:t>
            </a:r>
            <a:r>
              <a:rPr lang="tr-TR" sz="2400" cap="none" dirty="0"/>
              <a:t> aşamasında sağ kalp yetmezliği bulguları ile tanı alırlar.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PPD genellikle pozitiftir,, </a:t>
            </a:r>
            <a:r>
              <a:rPr lang="tr-TR" sz="2400" cap="none" dirty="0" err="1"/>
              <a:t>perikardiyal</a:t>
            </a:r>
            <a:r>
              <a:rPr lang="tr-TR" sz="2400" cap="none" dirty="0"/>
              <a:t> sıvıda basil nadiren saptanır.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Perikardiyal</a:t>
            </a:r>
            <a:r>
              <a:rPr lang="tr-TR" sz="2400" cap="none" dirty="0"/>
              <a:t> sıvı lenfosit hakimiyetindedir, </a:t>
            </a:r>
            <a:r>
              <a:rPr lang="tr-TR" sz="2400" cap="none" dirty="0" err="1"/>
              <a:t>hemorajik</a:t>
            </a:r>
            <a:r>
              <a:rPr lang="tr-TR" sz="2400" cap="none" dirty="0"/>
              <a:t> olabilir.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ADA &gt; 50 U / L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Tanıda biyopsi, </a:t>
            </a:r>
            <a:r>
              <a:rPr lang="tr-TR" sz="2400" cap="none" dirty="0" err="1"/>
              <a:t>perikardiyektomi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Tüberküloz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647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996440"/>
            <a:ext cx="10364451" cy="4191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INH, </a:t>
            </a:r>
            <a:r>
              <a:rPr lang="tr-TR" sz="2400" cap="none" dirty="0" err="1"/>
              <a:t>rifampisin</a:t>
            </a:r>
            <a:r>
              <a:rPr lang="tr-TR" sz="2400" cap="none" dirty="0"/>
              <a:t>, </a:t>
            </a:r>
            <a:r>
              <a:rPr lang="tr-TR" sz="2400" cap="none" dirty="0" err="1"/>
              <a:t>pirazinamin</a:t>
            </a:r>
            <a:r>
              <a:rPr lang="tr-TR" sz="2400" cap="none" dirty="0"/>
              <a:t> ➡️ 9-18 ay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Konstriksiyonu</a:t>
            </a:r>
            <a:r>
              <a:rPr lang="tr-TR" sz="2400" cap="none" dirty="0"/>
              <a:t> engellemek için 1-2 ay </a:t>
            </a:r>
            <a:r>
              <a:rPr lang="tr-TR" sz="2400" cap="none" dirty="0" err="1"/>
              <a:t>kortikosteroid</a:t>
            </a:r>
            <a:r>
              <a:rPr lang="tr-TR" sz="2400" cap="none" dirty="0"/>
              <a:t> tedavi verilebilir.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%35 hastada </a:t>
            </a:r>
            <a:r>
              <a:rPr lang="tr-TR" sz="2400" cap="none" dirty="0" err="1"/>
              <a:t>konstriksiyon</a:t>
            </a:r>
            <a:r>
              <a:rPr lang="tr-TR" sz="2400" cap="none" dirty="0"/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Konstriksiyon</a:t>
            </a:r>
            <a:r>
              <a:rPr lang="tr-TR" sz="2400" cap="none" dirty="0"/>
              <a:t> varsa </a:t>
            </a:r>
            <a:r>
              <a:rPr lang="tr-TR" sz="2400" cap="none" dirty="0" err="1"/>
              <a:t>perikardiyektomi</a:t>
            </a:r>
            <a:r>
              <a:rPr lang="tr-TR" sz="2400" cap="none" dirty="0"/>
              <a:t>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Tüberküloz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34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996440"/>
            <a:ext cx="10364451" cy="41910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Fibrotik</a:t>
            </a:r>
            <a:r>
              <a:rPr lang="tr-TR" sz="2400" cap="none" dirty="0"/>
              <a:t>, kalın ve yapışıklıklar gösteren perikardın kalbin </a:t>
            </a:r>
            <a:r>
              <a:rPr lang="tr-TR" sz="2400" cap="none" dirty="0" err="1"/>
              <a:t>diyastolik</a:t>
            </a:r>
            <a:r>
              <a:rPr lang="tr-TR" sz="2400" cap="none" dirty="0"/>
              <a:t> doluşunu engellemesi, </a:t>
            </a:r>
            <a:r>
              <a:rPr lang="tr-TR" sz="2400" cap="none" dirty="0" err="1"/>
              <a:t>miyokard</a:t>
            </a:r>
            <a:r>
              <a:rPr lang="tr-TR" sz="2400" cap="none" dirty="0"/>
              <a:t> </a:t>
            </a:r>
            <a:r>
              <a:rPr lang="tr-TR" sz="2400" cap="none" dirty="0" err="1"/>
              <a:t>perfüzyonu</a:t>
            </a:r>
            <a:r>
              <a:rPr lang="tr-TR" sz="2400" cap="none" dirty="0"/>
              <a:t> azalır, </a:t>
            </a:r>
            <a:r>
              <a:rPr lang="tr-TR" sz="2400" cap="none" dirty="0" err="1"/>
              <a:t>atrofik</a:t>
            </a:r>
            <a:r>
              <a:rPr lang="tr-TR" sz="2400" cap="none" dirty="0"/>
              <a:t> değişiklikler görülebilir.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Çocuklarda nadir görülür.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Nedenleri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2400" cap="none" dirty="0"/>
              <a:t>        </a:t>
            </a:r>
            <a:r>
              <a:rPr lang="tr-TR" sz="2400" cap="none" dirty="0" err="1"/>
              <a:t>İdiyopatik</a:t>
            </a: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</a:t>
            </a:r>
            <a:r>
              <a:rPr lang="tr-TR" sz="2400" cap="none" dirty="0" err="1"/>
              <a:t>Tbc</a:t>
            </a: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</a:t>
            </a:r>
            <a:r>
              <a:rPr lang="tr-TR" sz="2400" cap="none" dirty="0" err="1"/>
              <a:t>Pürülan</a:t>
            </a:r>
            <a:r>
              <a:rPr lang="tr-TR" sz="2400" cap="none" dirty="0"/>
              <a:t>, </a:t>
            </a:r>
            <a:r>
              <a:rPr lang="tr-TR" sz="2400" cap="none" dirty="0" err="1"/>
              <a:t>viral</a:t>
            </a:r>
            <a:r>
              <a:rPr lang="tr-TR" sz="2400" cap="none" dirty="0"/>
              <a:t> </a:t>
            </a:r>
            <a:r>
              <a:rPr lang="tr-TR" sz="2400" cap="none" dirty="0" err="1"/>
              <a:t>perikardit</a:t>
            </a: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</a:t>
            </a:r>
            <a:r>
              <a:rPr lang="tr-TR" sz="2400" cap="none" dirty="0" err="1"/>
              <a:t>Hemoperikardiyum</a:t>
            </a: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</a:t>
            </a:r>
            <a:r>
              <a:rPr lang="tr-TR" sz="2400" cap="none" dirty="0" err="1"/>
              <a:t>Mediastinal</a:t>
            </a:r>
            <a:r>
              <a:rPr lang="tr-TR" sz="2400" cap="none" dirty="0"/>
              <a:t> radyasyon</a:t>
            </a:r>
            <a:br>
              <a:rPr lang="tr-TR" sz="2400" cap="none" dirty="0"/>
            </a:br>
            <a:r>
              <a:rPr lang="tr-TR" sz="2400" cap="none" dirty="0"/>
              <a:t>        </a:t>
            </a:r>
            <a:r>
              <a:rPr lang="tr-TR" sz="2400" cap="none" dirty="0" err="1"/>
              <a:t>Malignite</a:t>
            </a: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Travma</a:t>
            </a:r>
            <a:br>
              <a:rPr lang="tr-TR" sz="2400" cap="none" dirty="0"/>
            </a:br>
            <a:r>
              <a:rPr lang="tr-TR" sz="2400" cap="none" dirty="0"/>
              <a:t>       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Konstriktif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14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996440"/>
            <a:ext cx="10364451" cy="4739640"/>
          </a:xfrm>
        </p:spPr>
        <p:txBody>
          <a:bodyPr>
            <a:normAutofit fontScale="625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900" cap="none" dirty="0"/>
              <a:t>Efor </a:t>
            </a:r>
            <a:r>
              <a:rPr lang="tr-TR" sz="2900" cap="none" dirty="0" err="1"/>
              <a:t>intoleransı</a:t>
            </a:r>
            <a:r>
              <a:rPr lang="tr-TR" sz="2900" cap="none" dirty="0"/>
              <a:t>, halsizlik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900" cap="none" dirty="0"/>
              <a:t>BVD, </a:t>
            </a:r>
            <a:r>
              <a:rPr lang="tr-TR" sz="2900" cap="none" dirty="0" err="1"/>
              <a:t>hepatomegali</a:t>
            </a:r>
            <a:r>
              <a:rPr lang="tr-TR" sz="2900" cap="none" dirty="0"/>
              <a:t>, ödem, asit ( sistemik </a:t>
            </a:r>
            <a:r>
              <a:rPr lang="tr-TR" sz="2900" cap="none" dirty="0" err="1"/>
              <a:t>venöz</a:t>
            </a:r>
            <a:r>
              <a:rPr lang="tr-TR" sz="2900" cap="none" dirty="0"/>
              <a:t> </a:t>
            </a:r>
            <a:r>
              <a:rPr lang="tr-TR" sz="2900" cap="none" dirty="0" err="1"/>
              <a:t>konjesyon</a:t>
            </a:r>
            <a:r>
              <a:rPr lang="tr-TR" sz="2900" cap="none" dirty="0"/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900" cap="none" dirty="0" err="1"/>
              <a:t>Perikardiyal</a:t>
            </a:r>
            <a:r>
              <a:rPr lang="tr-TR" sz="2900" cap="none" dirty="0"/>
              <a:t> </a:t>
            </a:r>
            <a:r>
              <a:rPr lang="tr-TR" sz="2900" cap="none" dirty="0" err="1"/>
              <a:t>knock</a:t>
            </a:r>
            <a:endParaRPr lang="tr-TR" sz="29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900" cap="none" dirty="0" err="1"/>
              <a:t>Telekardiyografi</a:t>
            </a:r>
            <a:r>
              <a:rPr lang="tr-TR" sz="2900" cap="none" dirty="0"/>
              <a:t>: kalp büyüklüğü normal, kalsifikasyon, </a:t>
            </a:r>
            <a:r>
              <a:rPr lang="tr-TR" sz="2900" cap="none" dirty="0" err="1"/>
              <a:t>plevral</a:t>
            </a:r>
            <a:r>
              <a:rPr lang="tr-TR" sz="2900" cap="none" dirty="0"/>
              <a:t> sıvı, VCS genişlemesi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900" cap="none" dirty="0"/>
              <a:t>EKG: Düşük voltaj, T düzleşmesi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900" cap="none" dirty="0"/>
              <a:t>EKO, BT, MRI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900" cap="none" dirty="0" err="1"/>
              <a:t>Restriktif</a:t>
            </a:r>
            <a:r>
              <a:rPr lang="tr-TR" sz="2900" cap="none" dirty="0"/>
              <a:t> KMP’ den ayrımı yapılması çok önemlidir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900" cap="none" dirty="0"/>
              <a:t>Tedavi: </a:t>
            </a:r>
            <a:r>
              <a:rPr lang="tr-TR" sz="2900" cap="none" dirty="0" err="1"/>
              <a:t>Perikardiyektomi</a:t>
            </a:r>
            <a:endParaRPr lang="tr-TR" sz="29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Konstriktif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950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118360"/>
            <a:ext cx="10364451" cy="473964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900" cap="none" dirty="0"/>
              <a:t>Akut </a:t>
            </a:r>
            <a:r>
              <a:rPr lang="tr-TR" sz="1900" cap="none" dirty="0" err="1"/>
              <a:t>romatizmal</a:t>
            </a:r>
            <a:r>
              <a:rPr lang="tr-TR" sz="1900" cap="none" dirty="0"/>
              <a:t> </a:t>
            </a:r>
            <a:r>
              <a:rPr lang="tr-TR" sz="1900" cap="none" dirty="0" err="1"/>
              <a:t>artrit</a:t>
            </a:r>
            <a:r>
              <a:rPr lang="tr-TR" sz="1900" cap="none" dirty="0"/>
              <a:t>: %5-10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1900" cap="none" dirty="0"/>
              <a:t>        Birlikte mutlaka </a:t>
            </a:r>
            <a:r>
              <a:rPr lang="tr-TR" sz="1900" cap="none" dirty="0" err="1"/>
              <a:t>endokardit</a:t>
            </a:r>
            <a:r>
              <a:rPr lang="tr-TR" sz="1900" cap="none" dirty="0"/>
              <a:t> vardır, </a:t>
            </a:r>
            <a:r>
              <a:rPr lang="tr-TR" sz="1900" cap="none" dirty="0" err="1"/>
              <a:t>steroid</a:t>
            </a:r>
            <a:r>
              <a:rPr lang="tr-TR" sz="1900" cap="none" dirty="0"/>
              <a:t> ile hızlı düzelme.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900" cap="none" dirty="0"/>
              <a:t>JRA: %10 hastada </a:t>
            </a:r>
            <a:r>
              <a:rPr lang="tr-TR" sz="1900" cap="none" dirty="0" err="1"/>
              <a:t>semptomatik</a:t>
            </a:r>
            <a:r>
              <a:rPr lang="tr-TR" sz="1900" cap="none" dirty="0"/>
              <a:t>, %50 hastada EKO ile </a:t>
            </a:r>
            <a:r>
              <a:rPr lang="tr-TR" sz="1900" cap="none" dirty="0" err="1"/>
              <a:t>efüzyon</a:t>
            </a:r>
            <a:endParaRPr lang="tr-TR" sz="19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900" cap="none" dirty="0"/>
              <a:t>SLE: %25-50 hastada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900" cap="none" dirty="0" err="1"/>
              <a:t>Kawasaki</a:t>
            </a:r>
            <a:r>
              <a:rPr lang="tr-TR" sz="1900" cap="none" dirty="0"/>
              <a:t>: Akut dönemde 1/3 hastada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900" cap="none" dirty="0"/>
              <a:t>FMF te nadirdir.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900" cap="none" dirty="0"/>
              <a:t>Üremi: %10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Nedenleri</a:t>
            </a:r>
          </a:p>
        </p:txBody>
      </p:sp>
    </p:spTree>
    <p:extLst>
      <p:ext uri="{BB962C8B-B14F-4D97-AF65-F5344CB8AC3E}">
        <p14:creationId xmlns:p14="http://schemas.microsoft.com/office/powerpoint/2010/main" xmlns="" val="34171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118360"/>
            <a:ext cx="10364451" cy="553212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İlaçlar :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2400" cap="none" dirty="0"/>
              <a:t>        </a:t>
            </a:r>
            <a:r>
              <a:rPr lang="tr-TR" sz="2400" cap="none" dirty="0" err="1"/>
              <a:t>Lupus</a:t>
            </a:r>
            <a:r>
              <a:rPr lang="tr-TR" sz="2400" cap="none" dirty="0"/>
              <a:t> </a:t>
            </a:r>
            <a:r>
              <a:rPr lang="tr-TR" sz="2400" cap="none" dirty="0" err="1"/>
              <a:t>like</a:t>
            </a:r>
            <a:r>
              <a:rPr lang="tr-TR" sz="2400" cap="none" dirty="0"/>
              <a:t> sendrom yapan ilaçlar, INH, </a:t>
            </a:r>
            <a:r>
              <a:rPr lang="tr-TR" sz="2400" cap="none" dirty="0" err="1"/>
              <a:t>hidralazine</a:t>
            </a:r>
            <a:r>
              <a:rPr lang="tr-TR" sz="2400" cap="none" dirty="0"/>
              <a:t>, </a:t>
            </a:r>
            <a:r>
              <a:rPr lang="tr-TR" sz="2400" cap="none" dirty="0" err="1"/>
              <a:t>prokainamid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Maligniteler</a:t>
            </a:r>
            <a:r>
              <a:rPr lang="tr-TR" sz="2400" cap="none" dirty="0"/>
              <a:t> :</a:t>
            </a:r>
            <a:br>
              <a:rPr lang="tr-TR" sz="2400" cap="none" dirty="0"/>
            </a:br>
            <a:r>
              <a:rPr lang="tr-TR" sz="2400" cap="none" dirty="0"/>
              <a:t>     </a:t>
            </a:r>
            <a:r>
              <a:rPr lang="tr-TR" sz="2400" cap="none" dirty="0" err="1"/>
              <a:t>Primer</a:t>
            </a:r>
            <a:r>
              <a:rPr lang="tr-TR" sz="2400" cap="none" dirty="0"/>
              <a:t> nadirdir.</a:t>
            </a:r>
            <a:br>
              <a:rPr lang="tr-TR" sz="2400" cap="none" dirty="0"/>
            </a:br>
            <a:r>
              <a:rPr lang="tr-TR" sz="2400" cap="none" dirty="0"/>
              <a:t>     Sıklıkla </a:t>
            </a:r>
            <a:r>
              <a:rPr lang="tr-TR" sz="2400" cap="none" dirty="0" err="1"/>
              <a:t>metastatik</a:t>
            </a: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</a:t>
            </a:r>
            <a:r>
              <a:rPr lang="tr-TR" sz="2400" cap="none" dirty="0" err="1"/>
              <a:t>Tamponad</a:t>
            </a:r>
            <a:r>
              <a:rPr lang="tr-TR" sz="2400" cap="none" dirty="0"/>
              <a:t> sık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Hipotiroidi</a:t>
            </a:r>
            <a:r>
              <a:rPr lang="tr-TR" sz="2400" cap="none" dirty="0"/>
              <a:t>: </a:t>
            </a:r>
            <a:r>
              <a:rPr lang="tr-TR" sz="2400" cap="none" dirty="0" err="1"/>
              <a:t>Down</a:t>
            </a:r>
            <a:r>
              <a:rPr lang="tr-TR" sz="2400" cap="none" dirty="0"/>
              <a:t> </a:t>
            </a:r>
            <a:r>
              <a:rPr lang="tr-TR" sz="2400" cap="none" dirty="0" err="1"/>
              <a:t>sendrromlarında</a:t>
            </a:r>
            <a:r>
              <a:rPr lang="tr-TR" sz="2400" cap="none" dirty="0"/>
              <a:t> sıktır.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Mediastinal</a:t>
            </a:r>
            <a:r>
              <a:rPr lang="tr-TR" sz="2400" cap="none" dirty="0"/>
              <a:t> travma: Akut </a:t>
            </a:r>
            <a:r>
              <a:rPr lang="tr-TR" sz="2400" cap="none" dirty="0" err="1"/>
              <a:t>perikardit</a:t>
            </a:r>
            <a:r>
              <a:rPr lang="tr-TR" sz="2400" cap="none" dirty="0"/>
              <a:t> veya </a:t>
            </a:r>
            <a:r>
              <a:rPr lang="tr-TR" sz="2400" cap="none" dirty="0" err="1"/>
              <a:t>konstriktif</a:t>
            </a:r>
            <a:r>
              <a:rPr lang="tr-TR" sz="2400" cap="none" dirty="0"/>
              <a:t> </a:t>
            </a:r>
            <a:r>
              <a:rPr lang="tr-TR" sz="2400" cap="none" dirty="0" err="1"/>
              <a:t>periklardit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Travma: </a:t>
            </a:r>
            <a:r>
              <a:rPr lang="tr-TR" sz="2400" cap="none" dirty="0" err="1"/>
              <a:t>Künt</a:t>
            </a:r>
            <a:r>
              <a:rPr lang="tr-TR" sz="2400" cap="none" dirty="0"/>
              <a:t> yada delici 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19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Nedenleri</a:t>
            </a:r>
          </a:p>
        </p:txBody>
      </p:sp>
    </p:spTree>
    <p:extLst>
      <p:ext uri="{BB962C8B-B14F-4D97-AF65-F5344CB8AC3E}">
        <p14:creationId xmlns:p14="http://schemas.microsoft.com/office/powerpoint/2010/main" xmlns="" val="279555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xmlns="" id="{F2F11752-71BC-A349-8A8B-D18C21A4175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616990775"/>
              </p:ext>
            </p:extLst>
          </p:nvPr>
        </p:nvGraphicFramePr>
        <p:xfrm>
          <a:off x="0" y="0"/>
          <a:ext cx="12192000" cy="6972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975">
                  <a:extLst>
                    <a:ext uri="{9D8B030D-6E8A-4147-A177-3AD203B41FA5}">
                      <a16:colId xmlns:a16="http://schemas.microsoft.com/office/drawing/2014/main" xmlns="" val="488150517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xmlns="" val="2185401243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xmlns="" val="3200495392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xmlns="" val="40450005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223759764"/>
                    </a:ext>
                  </a:extLst>
                </a:gridCol>
              </a:tblGrid>
              <a:tr h="657485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/>
                        <a:t>ENFEKSİYÖZ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İMMÜN ARACIKLI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TOKSİK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9986005"/>
                  </a:ext>
                </a:extLst>
              </a:tr>
              <a:tr h="2079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Viral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tr-TR" dirty="0">
                        <a:effectLst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Adenovirüs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Parvovirüs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Coxsackie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EBV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Hepatitis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herpes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virüs 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Varicella-zoster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virüs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HIV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Influenza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virüs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Otoantijen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Churg</a:t>
                      </a:r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-Strauss sendromu </a:t>
                      </a:r>
                    </a:p>
                    <a:p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İnflamatuar</a:t>
                      </a:r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barsak hastalığı </a:t>
                      </a: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 hücreli </a:t>
                      </a:r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miyokardit</a:t>
                      </a:r>
                      <a:endParaRPr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Diabetes</a:t>
                      </a:r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mellitus</a:t>
                      </a:r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Sarkoidoz</a:t>
                      </a:r>
                      <a:endParaRPr lang="tr-TR" sz="1200" dirty="0">
                        <a:effectLst/>
                      </a:endParaRP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Sistemik </a:t>
                      </a:r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lupus</a:t>
                      </a:r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eritramatözis</a:t>
                      </a:r>
                      <a:endParaRPr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Tirotoksikoz</a:t>
                      </a:r>
                      <a:endParaRPr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Takayasu</a:t>
                      </a:r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arteriti</a:t>
                      </a:r>
                    </a:p>
                    <a:p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Kawasaki</a:t>
                      </a:r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Sendromu</a:t>
                      </a:r>
                    </a:p>
                    <a:p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Çölyak</a:t>
                      </a:r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Hastalığı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Antrasiklin</a:t>
                      </a:r>
                      <a:endParaRPr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Kokain</a:t>
                      </a: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IL-2</a:t>
                      </a: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Etanol</a:t>
                      </a: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Ağır Metal</a:t>
                      </a: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Akrep Sokması</a:t>
                      </a: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Yılan Sokması</a:t>
                      </a:r>
                    </a:p>
                    <a:p>
                      <a:r>
                        <a:rPr lang="tr-T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Elektrik çarpması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9239490"/>
                  </a:ext>
                </a:extLst>
              </a:tr>
              <a:tr h="1628057">
                <a:tc>
                  <a:txBody>
                    <a:bodyPr/>
                    <a:lstStyle/>
                    <a:p>
                      <a:r>
                        <a:rPr lang="tr-TR" dirty="0"/>
                        <a:t>Bakteriyel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Mycobacteria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Streptococcus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spp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Mycoplasma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pneumoniae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Treponema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pallidum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Corynebacterium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diphtheriae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Borrelia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burgdorferi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Ehrlichia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Hipersensivite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Sulfonamide</a:t>
                      </a:r>
                      <a:endParaRPr lang="tr-TR" dirty="0"/>
                    </a:p>
                    <a:p>
                      <a:r>
                        <a:rPr lang="tr-TR" dirty="0" err="1"/>
                        <a:t>Sefalosforin</a:t>
                      </a:r>
                      <a:endParaRPr lang="tr-TR" dirty="0"/>
                    </a:p>
                    <a:p>
                      <a:r>
                        <a:rPr lang="tr-TR" dirty="0" err="1"/>
                        <a:t>Diüretik</a:t>
                      </a:r>
                      <a:endParaRPr lang="tr-TR" dirty="0"/>
                    </a:p>
                    <a:p>
                      <a:r>
                        <a:rPr lang="tr-TR" dirty="0" err="1"/>
                        <a:t>Trisiklik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antidepresan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0224584"/>
                  </a:ext>
                </a:extLst>
              </a:tr>
              <a:tr h="1189734">
                <a:tc>
                  <a:txBody>
                    <a:bodyPr/>
                    <a:lstStyle/>
                    <a:p>
                      <a:r>
                        <a:rPr lang="tr-TR" dirty="0" err="1"/>
                        <a:t>Fungal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Aspergillus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Candida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Coccidioides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Cryptococcus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Histoplasma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4200744"/>
                  </a:ext>
                </a:extLst>
              </a:tr>
              <a:tr h="751411">
                <a:tc>
                  <a:txBody>
                    <a:bodyPr/>
                    <a:lstStyle/>
                    <a:p>
                      <a:r>
                        <a:rPr lang="tr-TR" dirty="0" err="1"/>
                        <a:t>Protozoal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Trypanosoma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cruzi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Toxoplasma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gondii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Babesia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1281401"/>
                  </a:ext>
                </a:extLst>
              </a:tr>
              <a:tr h="551726">
                <a:tc>
                  <a:txBody>
                    <a:bodyPr/>
                    <a:lstStyle/>
                    <a:p>
                      <a:r>
                        <a:rPr lang="tr-TR" dirty="0" err="1"/>
                        <a:t>Paraziter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Schistosomiasis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Larva 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migrans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visceral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447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36006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118360"/>
            <a:ext cx="10364451" cy="589788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Postoperatif</a:t>
            </a:r>
            <a:r>
              <a:rPr lang="tr-TR" sz="2400" cap="none" dirty="0"/>
              <a:t> %30 hastada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&lt; 2 yaş nadir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Operasyon 2*4 hafta sonra yüksek ateş, göğüs ağrısı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Tamponad</a:t>
            </a:r>
            <a:r>
              <a:rPr lang="tr-TR" sz="2400" cap="none" dirty="0"/>
              <a:t> bulguları görülebilir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Lökositoz</a:t>
            </a:r>
            <a:r>
              <a:rPr lang="tr-TR" sz="2400" cap="none" dirty="0"/>
              <a:t>, ESR ⬆️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 err="1"/>
              <a:t>Postop</a:t>
            </a:r>
            <a:r>
              <a:rPr lang="tr-TR" sz="2400" cap="none" dirty="0"/>
              <a:t> kalp yetmezliği ve </a:t>
            </a:r>
            <a:r>
              <a:rPr lang="tr-TR" sz="2400" cap="none" dirty="0" err="1"/>
              <a:t>infektif</a:t>
            </a:r>
            <a:r>
              <a:rPr lang="tr-TR" sz="2400" cap="none" dirty="0"/>
              <a:t> </a:t>
            </a:r>
            <a:r>
              <a:rPr lang="tr-TR" sz="2400" cap="none" dirty="0" err="1"/>
              <a:t>endokardit</a:t>
            </a:r>
            <a:r>
              <a:rPr lang="tr-TR" sz="2400" cap="none" dirty="0"/>
              <a:t> ile ayırıcı tanı yapılmalı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Tedavi: aspirin, </a:t>
            </a:r>
            <a:r>
              <a:rPr lang="tr-TR" sz="2400" cap="none" dirty="0" err="1"/>
              <a:t>kortikosteroid</a:t>
            </a: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cap="none" dirty="0"/>
              <a:t>%20-30 tekrarlama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2400" cap="none" dirty="0"/>
              <a:t>     </a:t>
            </a:r>
            <a:endParaRPr lang="tr-TR" sz="19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2400" cap="none" dirty="0"/>
              <a:t/>
            </a:r>
            <a:br>
              <a:rPr lang="tr-TR" sz="2400" cap="none" dirty="0"/>
            </a:br>
            <a:r>
              <a:rPr lang="tr-TR" sz="2400" cap="none" dirty="0"/>
              <a:t>       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24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Postperikardiyotomi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Sendromu</a:t>
            </a:r>
          </a:p>
        </p:txBody>
      </p:sp>
    </p:spTree>
    <p:extLst>
      <p:ext uri="{BB962C8B-B14F-4D97-AF65-F5344CB8AC3E}">
        <p14:creationId xmlns:p14="http://schemas.microsoft.com/office/powerpoint/2010/main" xmlns="" val="291933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5687051" cy="364794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Enterovirüsler</a:t>
            </a:r>
            <a:r>
              <a:rPr lang="tr-TR" sz="1800" cap="none" dirty="0"/>
              <a:t> (</a:t>
            </a:r>
            <a:r>
              <a:rPr lang="tr-TR" sz="1800" cap="none" dirty="0" err="1"/>
              <a:t>Coxsackie</a:t>
            </a:r>
            <a:r>
              <a:rPr lang="tr-TR" sz="1800" cap="none" dirty="0"/>
              <a:t> B3, B4; </a:t>
            </a:r>
            <a:r>
              <a:rPr lang="tr-TR" sz="1800" cap="none" dirty="0" err="1"/>
              <a:t>Echovirüs</a:t>
            </a:r>
            <a:r>
              <a:rPr lang="tr-TR" sz="1800" cap="none" dirty="0"/>
              <a:t>,     </a:t>
            </a:r>
            <a:r>
              <a:rPr lang="tr-TR" sz="1800" cap="none" dirty="0" err="1"/>
              <a:t>Poliovirüs</a:t>
            </a:r>
            <a:r>
              <a:rPr lang="tr-TR" sz="1800" cap="none" dirty="0"/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Adenovirüs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CMV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 err="1"/>
              <a:t>Herpes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 err="1"/>
              <a:t>İnfluenza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EBV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 err="1"/>
              <a:t>Varicella</a:t>
            </a: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Viral</a:t>
            </a:r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Miyokardit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İçerik Yer Tutucusu 12">
            <a:extLst>
              <a:ext uri="{FF2B5EF4-FFF2-40B4-BE49-F238E27FC236}">
                <a16:creationId xmlns:a16="http://schemas.microsoft.com/office/drawing/2014/main" xmlns="" id="{8CA8757B-8143-5F4D-8FBC-97520DD5F05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958012" y="2367092"/>
            <a:ext cx="4319587" cy="3424107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RSV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Kızamık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 err="1"/>
              <a:t>Rubella</a:t>
            </a:r>
            <a:endParaRPr lang="tr-TR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Kabakulak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 err="1"/>
              <a:t>Parvovirüs</a:t>
            </a:r>
            <a:endParaRPr lang="tr-TR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HBV, HCV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HIV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5070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İçerik Yer Tutucusu 8">
            <a:extLst>
              <a:ext uri="{FF2B5EF4-FFF2-40B4-BE49-F238E27FC236}">
                <a16:creationId xmlns:a16="http://schemas.microsoft.com/office/drawing/2014/main" xmlns="" id="{504528FE-EE8A-0E45-AF6B-BA336174210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xmlns="" val="2961516305"/>
              </p:ext>
            </p:extLst>
          </p:nvPr>
        </p:nvGraphicFramePr>
        <p:xfrm>
          <a:off x="1300164" y="1514476"/>
          <a:ext cx="8648700" cy="5133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Dikdörtgen 9">
            <a:extLst>
              <a:ext uri="{FF2B5EF4-FFF2-40B4-BE49-F238E27FC236}">
                <a16:creationId xmlns:a16="http://schemas.microsoft.com/office/drawing/2014/main" xmlns="" id="{87873A75-D2CC-9F41-8A6B-972BF232AD3B}"/>
              </a:ext>
            </a:extLst>
          </p:cNvPr>
          <p:cNvSpPr/>
          <p:nvPr/>
        </p:nvSpPr>
        <p:spPr>
          <a:xfrm>
            <a:off x="2631281" y="209548"/>
            <a:ext cx="6929437" cy="7858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err="1"/>
              <a:t>Kardiyotropik</a:t>
            </a:r>
            <a:r>
              <a:rPr lang="tr-TR" sz="2400" dirty="0"/>
              <a:t> virüs enfeksiyonu</a:t>
            </a:r>
          </a:p>
        </p:txBody>
      </p:sp>
      <p:sp>
        <p:nvSpPr>
          <p:cNvPr id="11" name="Aşağı Ok 10">
            <a:extLst>
              <a:ext uri="{FF2B5EF4-FFF2-40B4-BE49-F238E27FC236}">
                <a16:creationId xmlns:a16="http://schemas.microsoft.com/office/drawing/2014/main" xmlns="" id="{B652D0B9-D745-D141-88E6-BCC36697175B}"/>
              </a:ext>
            </a:extLst>
          </p:cNvPr>
          <p:cNvSpPr/>
          <p:nvPr/>
        </p:nvSpPr>
        <p:spPr>
          <a:xfrm>
            <a:off x="5843587" y="1076324"/>
            <a:ext cx="252412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şağı Ok 13">
            <a:extLst>
              <a:ext uri="{FF2B5EF4-FFF2-40B4-BE49-F238E27FC236}">
                <a16:creationId xmlns:a16="http://schemas.microsoft.com/office/drawing/2014/main" xmlns="" id="{C463A53C-304C-CC44-A4E3-B5ED5DED2841}"/>
              </a:ext>
            </a:extLst>
          </p:cNvPr>
          <p:cNvSpPr/>
          <p:nvPr/>
        </p:nvSpPr>
        <p:spPr>
          <a:xfrm>
            <a:off x="5812630" y="2771774"/>
            <a:ext cx="252412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şağı Ok 14">
            <a:extLst>
              <a:ext uri="{FF2B5EF4-FFF2-40B4-BE49-F238E27FC236}">
                <a16:creationId xmlns:a16="http://schemas.microsoft.com/office/drawing/2014/main" xmlns="" id="{EEE1AEDC-02E5-8C4E-B459-BADC5B265DF2}"/>
              </a:ext>
            </a:extLst>
          </p:cNvPr>
          <p:cNvSpPr/>
          <p:nvPr/>
        </p:nvSpPr>
        <p:spPr>
          <a:xfrm>
            <a:off x="5828108" y="4386260"/>
            <a:ext cx="221455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9334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400299"/>
            <a:ext cx="10364451" cy="383918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Özgül olmayan bulgular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Sepsis</a:t>
            </a:r>
            <a:r>
              <a:rPr lang="tr-TR" sz="1800" cap="none" dirty="0"/>
              <a:t>, </a:t>
            </a:r>
            <a:r>
              <a:rPr lang="tr-TR" sz="1800" cap="none" dirty="0" err="1"/>
              <a:t>neonatal</a:t>
            </a:r>
            <a:r>
              <a:rPr lang="tr-TR" sz="1800" cap="none" dirty="0"/>
              <a:t> </a:t>
            </a:r>
            <a:r>
              <a:rPr lang="tr-TR" sz="1800" cap="none" dirty="0" err="1"/>
              <a:t>asfiksi</a:t>
            </a:r>
            <a:r>
              <a:rPr lang="tr-TR" sz="1800" cap="none" dirty="0"/>
              <a:t> bulguları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Huzursuz, </a:t>
            </a:r>
            <a:r>
              <a:rPr lang="tr-TR" sz="1800" cap="none" dirty="0" err="1"/>
              <a:t>letarjik</a:t>
            </a:r>
            <a:r>
              <a:rPr lang="tr-TR" sz="1800" cap="none" dirty="0"/>
              <a:t>, oral alımı bozuk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Refleksleri azalmış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Takipneik</a:t>
            </a:r>
            <a:r>
              <a:rPr lang="tr-TR" sz="1800" cap="none" dirty="0"/>
              <a:t>, </a:t>
            </a:r>
            <a:r>
              <a:rPr lang="tr-TR" sz="1800" cap="none" dirty="0" err="1"/>
              <a:t>taşikardik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Solunum sıkıntısı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Periferik</a:t>
            </a:r>
            <a:r>
              <a:rPr lang="tr-TR" sz="1800" cap="none" dirty="0"/>
              <a:t> dolaşımın bozulması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Kalp debisi azalmasına bağlı böbrek, karaciğer ve MSS hasarı bulguları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Klinik Bulgular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728786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err="1"/>
              <a:t>Yenidoğan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0411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400299"/>
            <a:ext cx="10364451" cy="427196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Kalp yetersizliği bulguları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Huzursuzluk 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Emmede bozulma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Takipne</a:t>
            </a:r>
            <a:r>
              <a:rPr lang="tr-TR" sz="1800" cap="none" dirty="0"/>
              <a:t>, solunum sıkıntısı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Aşırı terleme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Taşikardi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S3 </a:t>
            </a:r>
            <a:r>
              <a:rPr lang="tr-TR" sz="1800" cap="none" dirty="0" err="1"/>
              <a:t>gallop</a:t>
            </a:r>
            <a:r>
              <a:rPr lang="tr-TR" sz="1800" cap="none" dirty="0"/>
              <a:t> ritmi, mitral yetmezlik üfürümü</a:t>
            </a:r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BVD, </a:t>
            </a:r>
            <a:r>
              <a:rPr lang="tr-TR" sz="1800" cap="none" dirty="0" err="1"/>
              <a:t>hepatomegali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 </a:t>
            </a:r>
            <a:r>
              <a:rPr lang="tr-TR" sz="1800" cap="none" dirty="0" err="1"/>
              <a:t>Ral</a:t>
            </a:r>
            <a:r>
              <a:rPr lang="tr-TR" sz="1800" cap="none" dirty="0"/>
              <a:t>, </a:t>
            </a:r>
            <a:r>
              <a:rPr lang="tr-TR" sz="1800" cap="none" dirty="0" err="1"/>
              <a:t>ronkus</a:t>
            </a:r>
            <a:endParaRPr lang="tr-TR" sz="18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/>
              <a:t>Soğuk, soluk </a:t>
            </a:r>
            <a:r>
              <a:rPr lang="tr-TR" sz="1800" cap="none" dirty="0" err="1"/>
              <a:t>ekstremiteler</a:t>
            </a:r>
            <a:r>
              <a:rPr lang="tr-TR" sz="1800" cap="none" dirty="0"/>
              <a:t>, zayıf nabızlar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xmlns="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Klinik Bulgular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97B21235-7ACB-954F-A09D-78279ED822D5}"/>
              </a:ext>
            </a:extLst>
          </p:cNvPr>
          <p:cNvSpPr/>
          <p:nvPr/>
        </p:nvSpPr>
        <p:spPr>
          <a:xfrm>
            <a:off x="913773" y="1728786"/>
            <a:ext cx="4158290" cy="4429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Bebekler</a:t>
            </a:r>
          </a:p>
        </p:txBody>
      </p:sp>
    </p:spTree>
    <p:extLst>
      <p:ext uri="{BB962C8B-B14F-4D97-AF65-F5344CB8AC3E}">
        <p14:creationId xmlns:p14="http://schemas.microsoft.com/office/powerpoint/2010/main" xmlns="" val="111548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1919</Words>
  <Application>Microsoft Macintosh PowerPoint</Application>
  <PresentationFormat>Özel</PresentationFormat>
  <Paragraphs>446</Paragraphs>
  <Slides>50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51" baseType="lpstr">
      <vt:lpstr>Damla</vt:lpstr>
      <vt:lpstr>Çocukluk ÇağInda Mİyokard ve PeRİkard HastalIklarI</vt:lpstr>
      <vt:lpstr>Miyokardit</vt:lpstr>
      <vt:lpstr>Miyokardit</vt:lpstr>
      <vt:lpstr>Miyokardit Etiyoloji</vt:lpstr>
      <vt:lpstr>Slayt 5</vt:lpstr>
      <vt:lpstr>Viral Miyokardit</vt:lpstr>
      <vt:lpstr>Slayt 7</vt:lpstr>
      <vt:lpstr>Klinik Bulgular</vt:lpstr>
      <vt:lpstr>Klinik Bulgular</vt:lpstr>
      <vt:lpstr>Klinik Bulgular</vt:lpstr>
      <vt:lpstr>Fizik Muayene</vt:lpstr>
      <vt:lpstr>Tanısal Testler</vt:lpstr>
      <vt:lpstr>Tanısal Testler</vt:lpstr>
      <vt:lpstr>Tanısal Testler</vt:lpstr>
      <vt:lpstr>Tanısal Testler</vt:lpstr>
      <vt:lpstr>Tanısal Testler</vt:lpstr>
      <vt:lpstr>Diğer Tanısal Testler</vt:lpstr>
      <vt:lpstr>Tedavi</vt:lpstr>
      <vt:lpstr>Tedavi</vt:lpstr>
      <vt:lpstr>Tedavi</vt:lpstr>
      <vt:lpstr>Tedavi</vt:lpstr>
      <vt:lpstr>Klinik Gidiş</vt:lpstr>
      <vt:lpstr>Kardiyomiyopatiler</vt:lpstr>
      <vt:lpstr>Hipertrofik KMP</vt:lpstr>
      <vt:lpstr>Hipertrofik KMP</vt:lpstr>
      <vt:lpstr>Dilate KMP</vt:lpstr>
      <vt:lpstr>Dilate KMP</vt:lpstr>
      <vt:lpstr>Dilate KMP</vt:lpstr>
      <vt:lpstr>Restriktif KMP</vt:lpstr>
      <vt:lpstr>Restriktif KMP</vt:lpstr>
      <vt:lpstr>Aritmojenik Sağ  Ventrikül KMP</vt:lpstr>
      <vt:lpstr>Slayt 32</vt:lpstr>
      <vt:lpstr>Slayt 33</vt:lpstr>
      <vt:lpstr>Slayt 34</vt:lpstr>
      <vt:lpstr>Klinik Bulgular</vt:lpstr>
      <vt:lpstr>Tanısal Testler</vt:lpstr>
      <vt:lpstr>Tanısal Testler</vt:lpstr>
      <vt:lpstr>Tanısal Testler</vt:lpstr>
      <vt:lpstr>Tanısal Testler</vt:lpstr>
      <vt:lpstr>Viral Perikardit</vt:lpstr>
      <vt:lpstr>Viral Perikardit</vt:lpstr>
      <vt:lpstr>Pürülan (Bakteriyel) Perikardit</vt:lpstr>
      <vt:lpstr>Pürülan (Bakteriyel) Perikardit</vt:lpstr>
      <vt:lpstr>Tüberküloz Perikardit</vt:lpstr>
      <vt:lpstr>Tüberküloz Perikardit</vt:lpstr>
      <vt:lpstr>Konstriktif Perikardit</vt:lpstr>
      <vt:lpstr>Konstriktif Perikardit</vt:lpstr>
      <vt:lpstr>Diğer Perikardit Nedenleri</vt:lpstr>
      <vt:lpstr>Diğer Perikardit Nedenleri</vt:lpstr>
      <vt:lpstr>Postperikardiyotomi Sendromu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Çocukluk Çağında Mİyokard ve PeRİkard Hastalıkları</dc:title>
  <dc:creator>Mehmet.Gokhan.Ramoglu</dc:creator>
  <cp:lastModifiedBy>user</cp:lastModifiedBy>
  <cp:revision>18</cp:revision>
  <dcterms:created xsi:type="dcterms:W3CDTF">2019-10-09T07:06:10Z</dcterms:created>
  <dcterms:modified xsi:type="dcterms:W3CDTF">2020-05-14T06:28:09Z</dcterms:modified>
</cp:coreProperties>
</file>