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6"/>
  </p:sldMasterIdLst>
  <p:sldIdLst>
    <p:sldId id="256" r:id="rId27"/>
    <p:sldId id="263" r:id="rId28"/>
    <p:sldId id="262" r:id="rId29"/>
    <p:sldId id="264" r:id="rId30"/>
    <p:sldId id="265" r:id="rId31"/>
    <p:sldId id="266" r:id="rId32"/>
    <p:sldId id="257" r:id="rId33"/>
    <p:sldId id="258" r:id="rId34"/>
    <p:sldId id="26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FFF"/>
    <a:srgbClr val="F7E289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11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Master" Target="slideMasters/slideMaster1.xml"/><Relationship Id="rId39" Type="http://schemas.openxmlformats.org/officeDocument/2006/relationships/tableStyles" Target="tableStyles.xml"/><Relationship Id="rId21" Type="http://schemas.openxmlformats.org/officeDocument/2006/relationships/customXml" Target="../customXml/item21.xml"/><Relationship Id="rId34" Type="http://schemas.openxmlformats.org/officeDocument/2006/relationships/slide" Target="slides/slide8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6.xml"/><Relationship Id="rId37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2.xml"/><Relationship Id="rId36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slide" Target="slides/slide9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19295" y="985720"/>
            <a:ext cx="4428445" cy="122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66547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157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749245"/>
            <a:ext cx="6413610" cy="458115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157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68031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1425" y="1749245"/>
            <a:ext cx="3054100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157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1425" y="2512770"/>
            <a:ext cx="305410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3640" y="1749245"/>
            <a:ext cx="3054100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57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3640" y="2512770"/>
            <a:ext cx="305410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5" Type="http://schemas.openxmlformats.org/officeDocument/2006/relationships/image" Target="../media/image1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g"/><Relationship Id="rId5" Type="http://schemas.openxmlformats.org/officeDocument/2006/relationships/image" Target="../media/image27.gif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6000" dirty="0" smtClean="0"/>
              <a:t>Kartografya</a:t>
            </a:r>
            <a:br>
              <a:rPr lang="tr-TR" sz="6000" dirty="0" smtClean="0"/>
            </a:br>
            <a:r>
              <a:rPr lang="tr-TR" sz="2700" dirty="0" smtClean="0"/>
              <a:t>Yrd. Doç. Dr. Erkan Yılmaz</a:t>
            </a: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3276295"/>
            <a:ext cx="6400800" cy="1985165"/>
          </a:xfrm>
        </p:spPr>
        <p:txBody>
          <a:bodyPr>
            <a:normAutofit/>
          </a:bodyPr>
          <a:lstStyle/>
          <a:p>
            <a:r>
              <a:rPr lang="tr-TR" dirty="0"/>
              <a:t>Tanımlar</a:t>
            </a:r>
          </a:p>
          <a:p>
            <a:r>
              <a:rPr lang="tr-TR" dirty="0" smtClean="0"/>
              <a:t>Amaç  </a:t>
            </a:r>
            <a:r>
              <a:rPr lang="tr-TR" dirty="0"/>
              <a:t>ve Hedefler</a:t>
            </a:r>
          </a:p>
          <a:p>
            <a:r>
              <a:rPr lang="tr-TR" dirty="0"/>
              <a:t>Dönem Planı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Tanımlar</a:t>
            </a:r>
            <a:endParaRPr lang="tr-TR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434130" y="2054655"/>
            <a:ext cx="6566315" cy="15270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Kartografya</a:t>
            </a:r>
            <a:endParaRPr lang="en-US" dirty="0" smtClean="0"/>
          </a:p>
          <a:p>
            <a:r>
              <a:rPr lang="tr-TR" dirty="0" smtClean="0"/>
              <a:t>Harita</a:t>
            </a:r>
            <a:endParaRPr lang="en-US" dirty="0" smtClean="0"/>
          </a:p>
          <a:p>
            <a:r>
              <a:rPr lang="tr-TR" dirty="0" smtClean="0"/>
              <a:t>Ölçek</a:t>
            </a:r>
            <a:endParaRPr lang="en-US" dirty="0" smtClean="0"/>
          </a:p>
        </p:txBody>
      </p:sp>
      <p:sp>
        <p:nvSpPr>
          <p:cNvPr id="8" name="Dikdörtgen 7"/>
          <p:cNvSpPr/>
          <p:nvPr/>
        </p:nvSpPr>
        <p:spPr>
          <a:xfrm>
            <a:off x="5912052" y="2078299"/>
            <a:ext cx="889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b="1" dirty="0" err="1" smtClean="0"/>
              <a:t>Charta</a:t>
            </a:r>
            <a:endParaRPr lang="tr-TR" altLang="tr-TR" b="1" dirty="0" smtClean="0"/>
          </a:p>
          <a:p>
            <a:r>
              <a:rPr lang="tr-TR" b="1" dirty="0" err="1" smtClean="0"/>
              <a:t>Map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23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Neden Harita?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Askeri, stratejik</a:t>
            </a:r>
            <a:endParaRPr lang="tr-TR" b="1" dirty="0"/>
          </a:p>
          <a:p>
            <a:r>
              <a:rPr lang="tr-TR" b="1" dirty="0"/>
              <a:t>Planlama</a:t>
            </a:r>
          </a:p>
          <a:p>
            <a:r>
              <a:rPr lang="tr-TR" b="1" dirty="0"/>
              <a:t>Ulaşım Ağı</a:t>
            </a:r>
          </a:p>
          <a:p>
            <a:r>
              <a:rPr lang="tr-TR" b="1" dirty="0"/>
              <a:t>Su Kaynakları, Sulama</a:t>
            </a:r>
          </a:p>
          <a:p>
            <a:r>
              <a:rPr lang="tr-TR" b="1" dirty="0"/>
              <a:t>Altyapı ve Üstyapı</a:t>
            </a:r>
          </a:p>
          <a:p>
            <a:r>
              <a:rPr lang="tr-TR" b="1" dirty="0" err="1"/>
              <a:t>Biyocoğrafya</a:t>
            </a:r>
            <a:endParaRPr lang="tr-TR" b="1" dirty="0"/>
          </a:p>
          <a:p>
            <a:r>
              <a:rPr lang="tr-TR" b="1" dirty="0" smtClean="0"/>
              <a:t>Mülk </a:t>
            </a:r>
            <a:r>
              <a:rPr lang="tr-TR" b="1" dirty="0"/>
              <a:t>Sistemi (Toplulaştırma-Toprak Reformu)</a:t>
            </a:r>
          </a:p>
          <a:p>
            <a:r>
              <a:rPr lang="tr-TR" b="1" dirty="0" smtClean="0"/>
              <a:t>Turizm</a:t>
            </a:r>
            <a:endParaRPr lang="tr-TR" b="1" dirty="0"/>
          </a:p>
          <a:p>
            <a:r>
              <a:rPr lang="tr-TR" b="1" dirty="0"/>
              <a:t>Yeraltı ve Yerüstü </a:t>
            </a:r>
            <a:r>
              <a:rPr lang="tr-TR" b="1" dirty="0" smtClean="0"/>
              <a:t>Kaynakları</a:t>
            </a:r>
          </a:p>
          <a:p>
            <a:r>
              <a:rPr lang="tr-TR" b="1" dirty="0" smtClean="0"/>
              <a:t>İletişim Ağı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Görmeden Aktarım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tr-TR" b="1" dirty="0">
                <a:solidFill>
                  <a:srgbClr val="FF0000"/>
                </a:solidFill>
              </a:rPr>
              <a:t>Yön Bilgisi</a:t>
            </a:r>
          </a:p>
          <a:p>
            <a:r>
              <a:rPr lang="tr-TR" b="1" dirty="0">
                <a:solidFill>
                  <a:srgbClr val="FF0000"/>
                </a:solidFill>
              </a:rPr>
              <a:t>Ölçüm Yapma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0062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Araştırma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10" y="1596540"/>
            <a:ext cx="3596690" cy="122164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8" y="2512770"/>
            <a:ext cx="5277964" cy="366492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999" y="1552646"/>
            <a:ext cx="3375001" cy="96666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670" y="2384355"/>
            <a:ext cx="4275740" cy="434267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2999" y="1551850"/>
            <a:ext cx="3591001" cy="116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85" y="2780034"/>
            <a:ext cx="6175708" cy="343681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4582" y="1579870"/>
            <a:ext cx="3447679" cy="12549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323" y="2901059"/>
            <a:ext cx="7611378" cy="396138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0757" y="1542256"/>
            <a:ext cx="3720989" cy="97355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7540" y="2884581"/>
            <a:ext cx="7061863" cy="3480607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10499" y="1527113"/>
            <a:ext cx="4333501" cy="137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91" y="2749175"/>
            <a:ext cx="5510891" cy="4022722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42404" y="1527113"/>
            <a:ext cx="3375001" cy="3920001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8806" y="1771896"/>
            <a:ext cx="3672001" cy="50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9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Eğitim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32465" t="21795" r="40815" b="32187"/>
          <a:stretch/>
        </p:blipFill>
        <p:spPr>
          <a:xfrm>
            <a:off x="78054" y="2360065"/>
            <a:ext cx="3730421" cy="361384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33300" t="24765" r="15765" b="29217"/>
          <a:stretch/>
        </p:blipFill>
        <p:spPr>
          <a:xfrm>
            <a:off x="475602" y="2422417"/>
            <a:ext cx="6665745" cy="338751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38310" t="18827" r="19940" b="48515"/>
          <a:stretch/>
        </p:blipFill>
        <p:spPr>
          <a:xfrm>
            <a:off x="406417" y="2450416"/>
            <a:ext cx="7635250" cy="335951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/>
          <a:srcRect l="32465" t="24764" r="43320" b="11404"/>
          <a:stretch/>
        </p:blipFill>
        <p:spPr>
          <a:xfrm>
            <a:off x="4206023" y="1794691"/>
            <a:ext cx="3572782" cy="464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0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pic>
        <p:nvPicPr>
          <p:cNvPr id="4" name="Picture 2" descr="https://scontent.xx.fbcdn.net/hphotos-xaf1/v/t1.0-9/10547587_10152814950283290_8164871496306247532_n.jpg?oh=ffd0c244875f16b73e58495d49d68c01&amp;oe=558DC69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64" y="1596540"/>
            <a:ext cx="4031836" cy="403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fbcdn-sphotos-e-a.akamaihd.net/hphotos-ak-xfa1/t31.0-8/10626293_10152414065830493_1069234068095416047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69" y="3123590"/>
            <a:ext cx="5239031" cy="347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bcdn-sphotos-f-a.akamaihd.net/hphotos-ak-xfa1/v/t1.0-9/379992_10150376544024820_1805982773_n.jpg?oh=7d265d700218642fbe20820f4bb46c7c&amp;oe=5553E438&amp;__gda__=1434770231_6932851523c4ab22854b9e45c36aaa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" y="1596540"/>
            <a:ext cx="5100124" cy="340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fbcdn-sphotos-h-a.akamaihd.net/hphotos-ak-xpf1/t31.0-8/10697156_10203172454008553_3342037025298103407_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" y="3123590"/>
            <a:ext cx="5235188" cy="34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14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Amaç, Hedefler ve  Dönem Planı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96260" y="2360065"/>
            <a:ext cx="8704185" cy="4275740"/>
          </a:xfrm>
        </p:spPr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tr-TR" dirty="0" err="1" smtClean="0"/>
              <a:t>Kartografya’nın</a:t>
            </a:r>
            <a:r>
              <a:rPr lang="tr-TR" dirty="0" smtClean="0"/>
              <a:t> </a:t>
            </a:r>
            <a:r>
              <a:rPr lang="tr-TR" dirty="0"/>
              <a:t>tanımı, dersin amacı, temel kavramlar  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Dünyanın </a:t>
            </a:r>
            <a:r>
              <a:rPr lang="tr-TR" dirty="0"/>
              <a:t>şekli, şekil ile ilgili ölçümler ve şekil varsayımları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Harita </a:t>
            </a:r>
            <a:r>
              <a:rPr lang="tr-TR" dirty="0"/>
              <a:t>Projeksiyonları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Projeksiyonlar</a:t>
            </a:r>
            <a:r>
              <a:rPr lang="tr-TR" dirty="0"/>
              <a:t>, </a:t>
            </a:r>
            <a:r>
              <a:rPr lang="tr-TR" dirty="0" err="1"/>
              <a:t>Transvers</a:t>
            </a:r>
            <a:r>
              <a:rPr lang="tr-TR" dirty="0"/>
              <a:t> </a:t>
            </a:r>
            <a:r>
              <a:rPr lang="tr-TR" dirty="0" err="1"/>
              <a:t>Merkator</a:t>
            </a:r>
            <a:r>
              <a:rPr lang="tr-TR" dirty="0"/>
              <a:t> ve Lambert Koni Projeksiyonu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Koordinat </a:t>
            </a:r>
            <a:r>
              <a:rPr lang="tr-TR" dirty="0"/>
              <a:t>Sistemleri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Havadan Fotoğraf Alımı, Topografya Haritalarının Yapım </a:t>
            </a:r>
            <a:r>
              <a:rPr lang="tr-TR" dirty="0" smtClean="0">
                <a:solidFill>
                  <a:srgbClr val="FF0000"/>
                </a:solidFill>
              </a:rPr>
              <a:t>Aşamaları</a:t>
            </a:r>
            <a:endParaRPr lang="tr-TR" dirty="0">
              <a:solidFill>
                <a:srgbClr val="FF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Türkiye’deki Topografya Haritaları ve Özellikleri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Topografya Haritalarını Okuma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Harita Üzerinden Ölçmeler I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Harita Üzerinden Ölçmeler II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Temel Harita Ögeleri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Dağılış </a:t>
            </a:r>
            <a:r>
              <a:rPr lang="tr-TR" dirty="0" smtClean="0"/>
              <a:t>Haritaları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75195" y="680310"/>
            <a:ext cx="6244435" cy="5321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Gerekli Malzeme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Araç-Gereç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Cetvel,</a:t>
            </a:r>
          </a:p>
          <a:p>
            <a:r>
              <a:rPr lang="tr-TR" sz="1800" dirty="0" smtClean="0"/>
              <a:t>Pergel,</a:t>
            </a:r>
          </a:p>
          <a:p>
            <a:r>
              <a:rPr lang="tr-TR" sz="1800" dirty="0" smtClean="0"/>
              <a:t>İletki,</a:t>
            </a:r>
          </a:p>
          <a:p>
            <a:r>
              <a:rPr lang="tr-TR" sz="1800" dirty="0" smtClean="0"/>
              <a:t>Plan </a:t>
            </a:r>
            <a:r>
              <a:rPr lang="tr-TR" sz="1800" dirty="0" smtClean="0"/>
              <a:t>Müşiri </a:t>
            </a:r>
            <a:r>
              <a:rPr lang="tr-TR" sz="1800" dirty="0" smtClean="0"/>
              <a:t>(1/25.000),</a:t>
            </a:r>
          </a:p>
          <a:p>
            <a:r>
              <a:rPr lang="tr-TR" sz="1800" dirty="0" smtClean="0"/>
              <a:t>Boya Kalemi,</a:t>
            </a:r>
          </a:p>
          <a:p>
            <a:r>
              <a:rPr lang="tr-TR" sz="1800" dirty="0" smtClean="0"/>
              <a:t>Pusula.</a:t>
            </a:r>
            <a:endParaRPr lang="en-US" sz="18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295" y="1596540"/>
            <a:ext cx="4641119" cy="4641119"/>
          </a:xfrm>
          <a:prstGeom prst="rect">
            <a:avLst/>
          </a:prstGeom>
          <a:noFill/>
          <a:effectLst>
            <a:reflection blurRad="76200" stA="45000" endPos="65000" dist="50800" dir="5400000" sy="-100000" algn="bl" rotWithShape="0"/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243" y="1558158"/>
            <a:ext cx="1725669" cy="2431101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93" y="4997994"/>
            <a:ext cx="2597613" cy="140635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50" y="3917098"/>
            <a:ext cx="2320560" cy="294090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835" y="4752784"/>
            <a:ext cx="2266950" cy="200977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8452" y="3359981"/>
            <a:ext cx="1638013" cy="163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İstenen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365195" y="2970885"/>
            <a:ext cx="7329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Atlas</a:t>
            </a:r>
          </a:p>
          <a:p>
            <a:endParaRPr lang="tr-TR" dirty="0"/>
          </a:p>
          <a:p>
            <a:r>
              <a:rPr lang="tr-TR" dirty="0" smtClean="0"/>
              <a:t>Google Earth</a:t>
            </a:r>
          </a:p>
          <a:p>
            <a:r>
              <a:rPr lang="tr-TR" dirty="0" err="1" smtClean="0"/>
              <a:t>Yandex</a:t>
            </a:r>
            <a:r>
              <a:rPr lang="tr-TR" dirty="0" smtClean="0"/>
              <a:t> </a:t>
            </a:r>
            <a:r>
              <a:rPr lang="tr-TR" dirty="0" err="1" smtClean="0"/>
              <a:t>Map</a:t>
            </a:r>
            <a:endParaRPr lang="tr-TR" dirty="0" smtClean="0"/>
          </a:p>
          <a:p>
            <a:r>
              <a:rPr lang="tr-TR" dirty="0" err="1" smtClean="0"/>
              <a:t>Nasa</a:t>
            </a:r>
            <a:r>
              <a:rPr lang="tr-TR" dirty="0" smtClean="0"/>
              <a:t> </a:t>
            </a:r>
            <a:r>
              <a:rPr lang="tr-TR" dirty="0" err="1" smtClean="0"/>
              <a:t>Wind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http</a:t>
            </a:r>
            <a:r>
              <a:rPr lang="tr-TR" dirty="0"/>
              <a:t>://www.geography.humanity.ankara.edu.tr/?bil=bil_icerik&amp;icerik_id=152</a:t>
            </a:r>
          </a:p>
        </p:txBody>
      </p:sp>
    </p:spTree>
    <p:extLst>
      <p:ext uri="{BB962C8B-B14F-4D97-AF65-F5344CB8AC3E}">
        <p14:creationId xmlns:p14="http://schemas.microsoft.com/office/powerpoint/2010/main" val="286929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9770CE28-8145-4EBD-A344-F54E86CE5B44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B69CC525-9809-4342-9676-FCA2F7B88F13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0AF60AE8-E2E2-45BC-BB5D-C871D6FE4553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CF1A45C-0D5B-4E6B-B410-599CFFCF36F7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08799A5A-14B1-494D-8AF6-0DF36C1DC1B3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0275B34B-E7CF-426E-B425-02EC47B0D5CF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A139D186-D7ED-41E9-8B71-C890231736F2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A7B52ADF-CF5A-4DE7-B318-0B11F553BC74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09B97CCA-5FBB-4E30-BA57-3692DD935D6F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FCB77B09-A22F-44E0-83D1-9F3CDC63CDDD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61558C9C-412A-457A-B2AE-E792BD7D1A33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4996D4ED-166C-487D-B400-D6C529572216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FC27B361-0AAB-45C9-8096-6C899E3E3186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B2081977-9D3D-4239-AA03-EF1EE8252416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05E326F2-4B43-4962-B576-3D0B95618D65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079BFAD7-439F-47EF-91D1-08382327131C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0BF4C15E-AEC8-43F0-B283-6F729EFE2100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6B0D8A13-9A1A-422E-B2F1-4D38129BE7B1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A212C480-D53F-42B5-AEFE-1CC4A1940F72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ED09411D-3099-487D-BA14-7BC49F8C8FE9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273EB222-D023-4B5E-A5EB-EF263C7EF4B1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043AA06C-57B2-4ADD-BBA1-8EF2D0DFC35E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B05518CB-A15B-4EA6-BB38-CB35EA7BB762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D2DE9772-F34F-43A2-8EA9-35D1A4AA5F1A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23CA5CFE-FCD6-4E75-8BE2-681A79F9C8A7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149</Words>
  <Application>Microsoft Office PowerPoint</Application>
  <PresentationFormat>Ekran Gösterisi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Kartografya Yrd. Doç. Dr. Erkan Yılmaz</vt:lpstr>
      <vt:lpstr>Tanımlar</vt:lpstr>
      <vt:lpstr>Neden Harita?</vt:lpstr>
      <vt:lpstr>Araştırma</vt:lpstr>
      <vt:lpstr>Eğitim</vt:lpstr>
      <vt:lpstr>Uygulama</vt:lpstr>
      <vt:lpstr>Amaç, Hedefler ve  Dönem Planı </vt:lpstr>
      <vt:lpstr>Gerekli Malzeme</vt:lpstr>
      <vt:lpstr>İstenen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Makale Değer</cp:lastModifiedBy>
  <cp:revision>66</cp:revision>
  <dcterms:created xsi:type="dcterms:W3CDTF">2013-08-21T19:17:07Z</dcterms:created>
  <dcterms:modified xsi:type="dcterms:W3CDTF">2015-04-20T18:15:30Z</dcterms:modified>
</cp:coreProperties>
</file>