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11" r:id="rId3"/>
    <p:sldId id="312" r:id="rId4"/>
    <p:sldId id="313" r:id="rId5"/>
    <p:sldId id="314" r:id="rId6"/>
    <p:sldId id="315" r:id="rId7"/>
    <p:sldId id="316" r:id="rId8"/>
    <p:sldId id="317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4ECAA-891E-416B-A79F-7DFD4541415A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E9A8D-05C6-4F80-9A45-8F1964611E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7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138B703D-8F46-4509-95F2-A13F5F76C14D}" type="slidenum">
              <a:rPr lang="tr-TR" altLang="tr-TR" sz="1200" b="0"/>
              <a:pPr algn="r">
                <a:buFontTx/>
                <a:buNone/>
              </a:pPr>
              <a:t>1</a:t>
            </a:fld>
            <a:endParaRPr lang="tr-TR" altLang="tr-TR" sz="1200" b="0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36480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75DC67D6-8207-4331-91F9-0BC4CBD0C8CB}" type="slidenum">
              <a:rPr lang="tr-TR" altLang="tr-TR" sz="1200" b="0"/>
              <a:pPr algn="r">
                <a:buFontTx/>
                <a:buNone/>
              </a:pPr>
              <a:t>2</a:t>
            </a:fld>
            <a:endParaRPr lang="tr-TR" altLang="tr-TR" sz="1200" b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48273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3B4A40AC-1AB2-4682-ABED-88ADE47F8AE9}" type="slidenum">
              <a:rPr lang="tr-TR" altLang="tr-TR" sz="1200" b="0"/>
              <a:pPr algn="r">
                <a:buFontTx/>
                <a:buNone/>
              </a:pPr>
              <a:t>3</a:t>
            </a:fld>
            <a:endParaRPr lang="tr-TR" altLang="tr-TR" sz="1200" b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9810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06E24471-F409-4879-96EC-0E98271FB36D}" type="slidenum">
              <a:rPr lang="tr-TR" altLang="tr-TR" sz="1200" b="0"/>
              <a:pPr algn="r">
                <a:buFontTx/>
                <a:buNone/>
              </a:pPr>
              <a:t>4</a:t>
            </a:fld>
            <a:endParaRPr lang="tr-TR" altLang="tr-TR" sz="1200" b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979485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922BB0E1-01B9-450F-B556-7F761CA92172}" type="slidenum">
              <a:rPr lang="tr-TR" altLang="tr-TR" sz="1200" b="0"/>
              <a:pPr algn="r">
                <a:buFontTx/>
                <a:buNone/>
              </a:pPr>
              <a:t>5</a:t>
            </a:fld>
            <a:endParaRPr lang="tr-TR" altLang="tr-TR" sz="1200" b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26025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9CCCDCB8-F96E-4B22-AC82-4FB80FAE7763}" type="slidenum">
              <a:rPr lang="tr-TR" altLang="tr-TR" sz="1200" b="0"/>
              <a:pPr algn="r">
                <a:buFontTx/>
                <a:buNone/>
              </a:pPr>
              <a:t>6</a:t>
            </a:fld>
            <a:endParaRPr lang="tr-TR" altLang="tr-TR" sz="1200" b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637365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24021905-F1B7-4337-96C7-ACB1000050E1}" type="slidenum">
              <a:rPr lang="tr-TR" altLang="tr-TR" sz="1200" b="0"/>
              <a:pPr algn="r">
                <a:buFontTx/>
                <a:buNone/>
              </a:pPr>
              <a:t>7</a:t>
            </a:fld>
            <a:endParaRPr lang="tr-TR" altLang="tr-TR" sz="1200" b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151054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fld id="{C6A3C947-0418-4EE2-BD42-8B883674C949}" type="slidenum">
              <a:rPr lang="tr-TR" altLang="tr-TR" sz="1200" b="0"/>
              <a:pPr algn="r">
                <a:buFontTx/>
                <a:buNone/>
              </a:pPr>
              <a:t>8</a:t>
            </a:fld>
            <a:endParaRPr lang="tr-TR" altLang="tr-TR" sz="1200" b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44013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94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49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13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C7E51-564B-4DA1-9741-6AEABB97818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075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44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19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619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96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191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70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244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2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E92E7-A12A-4195-A584-655B02B6718F}" type="datetimeFigureOut">
              <a:rPr lang="tr-TR" smtClean="0"/>
              <a:t>3.12.2020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7C2A-6660-47E3-B330-5615BF9BB5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3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3039" y="2414589"/>
            <a:ext cx="5689600" cy="3024187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KIRSAL YOLLAR DERSİ </a:t>
            </a: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r-TR" altLang="tr-TR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HAFTA</a:t>
            </a:r>
            <a:b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Doç.Dr</a:t>
            </a:r>
            <a:r>
              <a:rPr lang="tr-TR" alt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Havva Eylem POLAT</a:t>
            </a: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alt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altLang="tr-TR" sz="4400" b="1" dirty="0"/>
          </a:p>
        </p:txBody>
      </p:sp>
      <p:sp>
        <p:nvSpPr>
          <p:cNvPr id="3075" name="Text Box 10"/>
          <p:cNvSpPr txBox="1">
            <a:spLocks noChangeArrowheads="1"/>
          </p:cNvSpPr>
          <p:nvPr/>
        </p:nvSpPr>
        <p:spPr bwMode="auto">
          <a:xfrm>
            <a:off x="2424114" y="333376"/>
            <a:ext cx="5978525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3000" b="0">
                <a:latin typeface="Times New Roman" panose="02020603050405020304" pitchFamily="18" charset="0"/>
                <a:cs typeface="Times New Roman" panose="02020603050405020304" pitchFamily="18" charset="0"/>
              </a:rPr>
              <a:t>ANKARA ÜNİVERSİTESİ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700" b="0">
                <a:latin typeface="Times New Roman" panose="02020603050405020304" pitchFamily="18" charset="0"/>
                <a:cs typeface="Times New Roman" panose="02020603050405020304" pitchFamily="18" charset="0"/>
              </a:rPr>
              <a:t>ZİRAAT FAKÜLTESİ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2000" b="0">
                <a:latin typeface="Times New Roman" panose="02020603050405020304" pitchFamily="18" charset="0"/>
                <a:cs typeface="Times New Roman" panose="02020603050405020304" pitchFamily="18" charset="0"/>
              </a:rPr>
              <a:t>TARIMSAL YAPILAR VE SULAMA  BÖLÜMÜ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2000" b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80579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3.3 DÜŞEY EKSEN TASARIMI GENEL KURALLAR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0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2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3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8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59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60" name="Rectangle 20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1992314" y="2060575"/>
            <a:ext cx="820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 sz="1800" b="0"/>
              <a:t>3.Sürekli değişen boy kesitlerden kaçınılmalıdır.Çünkü ağır taşıtlı araçların fazla hızlanmasına neden olacaktır.</a:t>
            </a:r>
          </a:p>
        </p:txBody>
      </p:sp>
      <p:pic>
        <p:nvPicPr>
          <p:cNvPr id="112662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0695">
            <a:off x="2063750" y="2781301"/>
            <a:ext cx="860425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5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3.3 DÜŞEY EKSEN TASARIMI GENEL KURALLAR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5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6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7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4709" name="Rectangle 21"/>
          <p:cNvSpPr>
            <a:spLocks noChangeArrowheads="1"/>
          </p:cNvSpPr>
          <p:nvPr/>
        </p:nvSpPr>
        <p:spPr bwMode="auto">
          <a:xfrm>
            <a:off x="1992314" y="2197101"/>
            <a:ext cx="820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 sz="1800" b="0"/>
              <a:t>4. Aynı yönlü iki düşey kurp arasına aliyman konulmasından kaçınılmalıdır.</a:t>
            </a:r>
          </a:p>
        </p:txBody>
      </p:sp>
      <p:pic>
        <p:nvPicPr>
          <p:cNvPr id="11471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97201"/>
            <a:ext cx="8497888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3.3 DÜŞEY EKSEN TASARIMI GENEL KURALLAR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1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5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6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7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8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49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1992314" y="2197101"/>
            <a:ext cx="820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 sz="1800" b="0"/>
              <a:t>5. İki düşey aliyman arasına dere tipi düşey kurp konulmaktan kaçınılmalıdır..</a:t>
            </a:r>
          </a:p>
        </p:txBody>
      </p:sp>
      <p:pic>
        <p:nvPicPr>
          <p:cNvPr id="11675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565401"/>
            <a:ext cx="63373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3.3 DÜŞEY EKSEN TASARIMI GENEL KURALLAR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1992314" y="1976438"/>
            <a:ext cx="82073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tr-TR" altLang="tr-TR" sz="1800" b="0"/>
              <a:t>6. Çok uzun inişli boy kesitlerden kaçınılmalıdır. Uzun inişin sonunda eğer çıkış yoksa ağır taşıtların aşırı hızlanmasına ve tehlike yaratmasına neden olacaktır.</a:t>
            </a:r>
          </a:p>
          <a:p>
            <a:pPr algn="l" eaLnBrk="1" hangingPunct="1">
              <a:buFontTx/>
              <a:buNone/>
            </a:pPr>
            <a:r>
              <a:rPr lang="tr-TR" altLang="tr-TR" sz="1800" b="0"/>
              <a:t>7.Uzun çıkışlı eğimli boy kesitlerde dik eğimin alt tarafa konulması ve tırmanışın sonunda eğimin azaltılması ve sürekli tırmanış yerine kısa mesafeli yatık eğimlerle sürekliliği kesilmiş düşey eksen tasarımına çalışılmalıdır.</a:t>
            </a:r>
          </a:p>
        </p:txBody>
      </p:sp>
    </p:spTree>
    <p:extLst>
      <p:ext uri="{BB962C8B-B14F-4D97-AF65-F5344CB8AC3E}">
        <p14:creationId xmlns:p14="http://schemas.microsoft.com/office/powerpoint/2010/main" val="26455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4 YATAY VE DÜŞEY EKSEN UYUMU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3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6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7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0853" name="Rectangle 24"/>
          <p:cNvSpPr>
            <a:spLocks noChangeArrowheads="1"/>
          </p:cNvSpPr>
          <p:nvPr/>
        </p:nvSpPr>
        <p:spPr bwMode="auto">
          <a:xfrm>
            <a:off x="1992314" y="1744663"/>
            <a:ext cx="8207375" cy="305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Yatay ve düşey eksen uyumunda göz önüne alınması gereken hususlar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1800"/>
              <a:t>Yatay ve düşey geometrinin dengeli ve uyumlu olabilmesi için yatay kurp yarıçapları ve boyuna eğimlerin tasarımında uyum sağlanmalıdır.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1800"/>
              <a:t> Örtüşen- çakışan yatay veya düşey kurp iyi kombine edilerek yapılmalı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1800"/>
              <a:t>Yatay kurpların içinde düşey kurp uygulaması gerektiğinde, yol güvenliğe olan etkisinin incelenmesi koşuluyla, </a:t>
            </a:r>
            <a:r>
              <a:rPr lang="tr-TR" altLang="tr-TR" sz="1800">
                <a:solidFill>
                  <a:srgbClr val="CC0000"/>
                </a:solidFill>
              </a:rPr>
              <a:t>düşey ve yatay kurpların çakıştırılması genellikle daha iyi görünüm sağlamaktadır</a:t>
            </a:r>
            <a:r>
              <a:rPr lang="tr-TR" altLang="tr-TR" sz="1600"/>
              <a:t>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1800"/>
              <a:t>Yatay ve düşey eksenler </a:t>
            </a:r>
            <a:r>
              <a:rPr lang="tr-TR" altLang="tr-TR" sz="1800">
                <a:solidFill>
                  <a:srgbClr val="CC0000"/>
                </a:solidFill>
              </a:rPr>
              <a:t>aynı yönde çok sayıda kurp</a:t>
            </a:r>
            <a:r>
              <a:rPr lang="tr-TR" altLang="tr-TR" sz="1800"/>
              <a:t> kullanılarak oluşturulmamalıdır.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tr-TR" altLang="tr-TR" sz="1600"/>
              <a:t>Özellikle gece sürüşlerinde yol güvenliği </a:t>
            </a:r>
            <a:r>
              <a:rPr lang="tr-TR" altLang="tr-TR" sz="1600">
                <a:solidFill>
                  <a:srgbClr val="CC0000"/>
                </a:solidFill>
              </a:rPr>
              <a:t>açısından far aydınlatma mesafesi içinde yatay ve düşey kurplann görünürlüğü sağlanmalıdır</a:t>
            </a:r>
          </a:p>
        </p:txBody>
      </p:sp>
    </p:spTree>
    <p:extLst>
      <p:ext uri="{BB962C8B-B14F-4D97-AF65-F5344CB8AC3E}">
        <p14:creationId xmlns:p14="http://schemas.microsoft.com/office/powerpoint/2010/main" val="21493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92867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4 YATAY VE DÜŞEY EKSEN UYUMU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2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5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6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7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899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2901" name="Rectangle 21"/>
          <p:cNvSpPr>
            <a:spLocks noChangeArrowheads="1"/>
          </p:cNvSpPr>
          <p:nvPr/>
        </p:nvSpPr>
        <p:spPr bwMode="auto">
          <a:xfrm>
            <a:off x="1992314" y="1773238"/>
            <a:ext cx="82073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Yatay ve düşey eksen uyumunda göz önüne alınması gereken hususlar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6. Kavşak yaklaşımlarında araçların yavaşlama ve durma ihtiyaçları için yatay ve düşey kurplar mümkün olduğunca büyük yarıçaplı olmalı ve gerekli görüş mesafesi sağlanmalıdır.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7. Kavşaklar görünürlükleri açısından mümkün ise dere tipi düşey kurpta düzenlenmelidir </a:t>
            </a:r>
          </a:p>
        </p:txBody>
      </p:sp>
      <p:pic>
        <p:nvPicPr>
          <p:cNvPr id="12290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549650"/>
            <a:ext cx="669607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774826" y="365133"/>
            <a:ext cx="7777163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solidFill>
                  <a:schemeClr val="accent2"/>
                </a:solidFill>
                <a:latin typeface="Comic Sans MS" panose="030F0702030302020204" pitchFamily="66" charset="0"/>
              </a:rPr>
              <a:t>KARAYOLLARI GEOMETRİK ELEMANLARI TASARIMI</a:t>
            </a:r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1992313" y="1341439"/>
            <a:ext cx="79930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4 YATAY VE DÜŞEY EKSEN UYUMU</a:t>
            </a:r>
            <a:r>
              <a:rPr lang="tr-TR" altLang="tr-TR"/>
              <a:t>    </a:t>
            </a:r>
          </a:p>
          <a:p>
            <a:pPr eaLnBrk="1" hangingPunct="1">
              <a:defRPr/>
            </a:pPr>
            <a:endParaRPr lang="tr-TR" altLang="tr-TR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5931975" y="2899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35" name="Rectangle 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5931975" y="-169277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38" name="Rectangle 10"/>
          <p:cNvSpPr>
            <a:spLocks noChangeArrowheads="1"/>
          </p:cNvSpPr>
          <p:nvPr/>
        </p:nvSpPr>
        <p:spPr bwMode="auto">
          <a:xfrm>
            <a:off x="5931975" y="305017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5931975" y="30311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2" name="Rectangle 14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3" name="Rectangle 15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4" name="Rectangle 16"/>
          <p:cNvSpPr>
            <a:spLocks noChangeArrowheads="1"/>
          </p:cNvSpPr>
          <p:nvPr/>
        </p:nvSpPr>
        <p:spPr bwMode="auto">
          <a:xfrm>
            <a:off x="5931975" y="30644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5" name="Rectangle 17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6" name="Rectangle 18"/>
          <p:cNvSpPr>
            <a:spLocks noChangeArrowheads="1"/>
          </p:cNvSpPr>
          <p:nvPr/>
        </p:nvSpPr>
        <p:spPr bwMode="auto">
          <a:xfrm>
            <a:off x="5931975" y="3026361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7" name="Rectangle 19"/>
          <p:cNvSpPr>
            <a:spLocks noChangeArrowheads="1"/>
          </p:cNvSpPr>
          <p:nvPr/>
        </p:nvSpPr>
        <p:spPr bwMode="auto">
          <a:xfrm>
            <a:off x="5931975" y="3035886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8" name="Rectangle 20"/>
          <p:cNvSpPr>
            <a:spLocks noChangeArrowheads="1"/>
          </p:cNvSpPr>
          <p:nvPr/>
        </p:nvSpPr>
        <p:spPr bwMode="auto">
          <a:xfrm>
            <a:off x="5931975" y="3043823"/>
            <a:ext cx="328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162000" anchor="ctr">
            <a:spAutoFit/>
          </a:bodyPr>
          <a:lstStyle>
            <a:lvl1pPr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24949" name="Rectangle 21"/>
          <p:cNvSpPr>
            <a:spLocks noChangeArrowheads="1"/>
          </p:cNvSpPr>
          <p:nvPr/>
        </p:nvSpPr>
        <p:spPr bwMode="auto">
          <a:xfrm>
            <a:off x="1992314" y="1787526"/>
            <a:ext cx="82073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162000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FF0000"/>
                </a:solidFill>
              </a:rPr>
              <a:t>Yatay ve düşey eksen uyumunda göz önüne alınması gereken hususlar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8. . Köprü geçişlerinde, yatay ve düşey eksen uyumları yol güvenliği açısından büyük önem taşıması nedeniyle aşağıdaki hususlar göz önünde </a:t>
            </a:r>
            <a:r>
              <a:rPr lang="tr-TR" altLang="tr-TR" sz="1800">
                <a:solidFill>
                  <a:srgbClr val="CC0000"/>
                </a:solidFill>
              </a:rPr>
              <a:t>tutulmalıdır.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solidFill>
                  <a:srgbClr val="CC0000"/>
                </a:solidFill>
              </a:rPr>
              <a:t>-Köprülerde yatay ve düşey eksen ile uyumlu olmalıdır</a:t>
            </a:r>
            <a:r>
              <a:rPr lang="tr-TR" altLang="tr-TR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-Sürücünün </a:t>
            </a:r>
            <a:r>
              <a:rPr lang="tr-TR" altLang="tr-TR" sz="1800">
                <a:solidFill>
                  <a:srgbClr val="CC0000"/>
                </a:solidFill>
              </a:rPr>
              <a:t>yanal rüzgar etkisi, kaygan kaplama gibi hüküm süren şartları önceden fark edip kendini değişen şartlara uyarlayabilmesi</a:t>
            </a:r>
            <a:r>
              <a:rPr lang="tr-TR" altLang="tr-TR" sz="1800"/>
              <a:t> için büyük köprülerin görünür olması gerekmektedir </a:t>
            </a:r>
          </a:p>
        </p:txBody>
      </p:sp>
    </p:spTree>
    <p:extLst>
      <p:ext uri="{BB962C8B-B14F-4D97-AF65-F5344CB8AC3E}">
        <p14:creationId xmlns:p14="http://schemas.microsoft.com/office/powerpoint/2010/main" val="18636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391</Words>
  <Application>Microsoft Office PowerPoint</Application>
  <PresentationFormat>Geniş ekran</PresentationFormat>
  <Paragraphs>44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Times New Roman</vt:lpstr>
      <vt:lpstr>Verdana</vt:lpstr>
      <vt:lpstr>Office Teması</vt:lpstr>
      <vt:lpstr>  KIRSAL YOLLAR DERSİ  8. HAFTA    Doç.Dr. Havva Eylem POLAT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KIRSAL YOLLAR DERSİ  2. HAFTA    Doç.Dr. Havva Eylem POLAT</dc:title>
  <dc:creator>user</dc:creator>
  <cp:lastModifiedBy>user</cp:lastModifiedBy>
  <cp:revision>7</cp:revision>
  <dcterms:created xsi:type="dcterms:W3CDTF">2020-12-03T12:34:00Z</dcterms:created>
  <dcterms:modified xsi:type="dcterms:W3CDTF">2020-12-03T12:38:40Z</dcterms:modified>
</cp:coreProperties>
</file>