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311" r:id="rId3"/>
    <p:sldId id="312" r:id="rId4"/>
    <p:sldId id="313" r:id="rId5"/>
    <p:sldId id="314" r:id="rId6"/>
    <p:sldId id="315" r:id="rId7"/>
    <p:sldId id="316" r:id="rId8"/>
    <p:sldId id="317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34ECAA-891E-416B-A79F-7DFD4541415A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AE9A8D-05C6-4F80-9A45-8F1964611E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676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buFontTx/>
              <a:buNone/>
            </a:pPr>
            <a:fld id="{138B703D-8F46-4509-95F2-A13F5F76C14D}" type="slidenum">
              <a:rPr lang="tr-TR" altLang="tr-TR" sz="1200" b="0"/>
              <a:pPr algn="r">
                <a:buFontTx/>
                <a:buNone/>
              </a:pPr>
              <a:t>1</a:t>
            </a:fld>
            <a:endParaRPr lang="tr-TR" altLang="tr-TR" sz="1200" b="0"/>
          </a:p>
        </p:txBody>
      </p:sp>
      <p:sp>
        <p:nvSpPr>
          <p:cNvPr id="40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3648098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buFontTx/>
              <a:buNone/>
            </a:pPr>
            <a:fld id="{75DC67D6-8207-4331-91F9-0BC4CBD0C8CB}" type="slidenum">
              <a:rPr lang="tr-TR" altLang="tr-TR" sz="1200" b="0"/>
              <a:pPr algn="r">
                <a:buFontTx/>
                <a:buNone/>
              </a:pPr>
              <a:t>2</a:t>
            </a:fld>
            <a:endParaRPr lang="tr-TR" altLang="tr-TR" sz="1200" b="0"/>
          </a:p>
        </p:txBody>
      </p:sp>
      <p:sp>
        <p:nvSpPr>
          <p:cNvPr id="1136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4827340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buFontTx/>
              <a:buNone/>
            </a:pPr>
            <a:fld id="{3B4A40AC-1AB2-4682-ABED-88ADE47F8AE9}" type="slidenum">
              <a:rPr lang="tr-TR" altLang="tr-TR" sz="1200" b="0"/>
              <a:pPr algn="r">
                <a:buFontTx/>
                <a:buNone/>
              </a:pPr>
              <a:t>3</a:t>
            </a:fld>
            <a:endParaRPr lang="tr-TR" altLang="tr-TR" sz="1200" b="0"/>
          </a:p>
        </p:txBody>
      </p:sp>
      <p:sp>
        <p:nvSpPr>
          <p:cNvPr id="1157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5981037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buFontTx/>
              <a:buNone/>
            </a:pPr>
            <a:fld id="{06E24471-F409-4879-96EC-0E98271FB36D}" type="slidenum">
              <a:rPr lang="tr-TR" altLang="tr-TR" sz="1200" b="0"/>
              <a:pPr algn="r">
                <a:buFontTx/>
                <a:buNone/>
              </a:pPr>
              <a:t>4</a:t>
            </a:fld>
            <a:endParaRPr lang="tr-TR" altLang="tr-TR" sz="1200" b="0"/>
          </a:p>
        </p:txBody>
      </p:sp>
      <p:sp>
        <p:nvSpPr>
          <p:cNvPr id="1177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9794858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buFontTx/>
              <a:buNone/>
            </a:pPr>
            <a:fld id="{922BB0E1-01B9-450F-B556-7F761CA92172}" type="slidenum">
              <a:rPr lang="tr-TR" altLang="tr-TR" sz="1200" b="0"/>
              <a:pPr algn="r">
                <a:buFontTx/>
                <a:buNone/>
              </a:pPr>
              <a:t>5</a:t>
            </a:fld>
            <a:endParaRPr lang="tr-TR" altLang="tr-TR" sz="1200" b="0"/>
          </a:p>
        </p:txBody>
      </p:sp>
      <p:sp>
        <p:nvSpPr>
          <p:cNvPr id="1198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2602564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buFontTx/>
              <a:buNone/>
            </a:pPr>
            <a:fld id="{9CCCDCB8-F96E-4B22-AC82-4FB80FAE7763}" type="slidenum">
              <a:rPr lang="tr-TR" altLang="tr-TR" sz="1200" b="0"/>
              <a:pPr algn="r">
                <a:buFontTx/>
                <a:buNone/>
              </a:pPr>
              <a:t>6</a:t>
            </a:fld>
            <a:endParaRPr lang="tr-TR" altLang="tr-TR" sz="1200" b="0"/>
          </a:p>
        </p:txBody>
      </p:sp>
      <p:sp>
        <p:nvSpPr>
          <p:cNvPr id="1218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6373653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buFontTx/>
              <a:buNone/>
            </a:pPr>
            <a:fld id="{24021905-F1B7-4337-96C7-ACB1000050E1}" type="slidenum">
              <a:rPr lang="tr-TR" altLang="tr-TR" sz="1200" b="0"/>
              <a:pPr algn="r">
                <a:buFontTx/>
                <a:buNone/>
              </a:pPr>
              <a:t>7</a:t>
            </a:fld>
            <a:endParaRPr lang="tr-TR" altLang="tr-TR" sz="1200" b="0"/>
          </a:p>
        </p:txBody>
      </p:sp>
      <p:sp>
        <p:nvSpPr>
          <p:cNvPr id="1239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1510547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buFontTx/>
              <a:buNone/>
            </a:pPr>
            <a:fld id="{C6A3C947-0418-4EE2-BD42-8B883674C949}" type="slidenum">
              <a:rPr lang="tr-TR" altLang="tr-TR" sz="1200" b="0"/>
              <a:pPr algn="r">
                <a:buFontTx/>
                <a:buNone/>
              </a:pPr>
              <a:t>8</a:t>
            </a:fld>
            <a:endParaRPr lang="tr-TR" altLang="tr-TR" sz="1200" b="0"/>
          </a:p>
        </p:txBody>
      </p:sp>
      <p:sp>
        <p:nvSpPr>
          <p:cNvPr id="1259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440135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6940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9499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61356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5C7E51-564B-4DA1-9741-6AEABB97818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10754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2443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190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619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4965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1916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4704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244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3232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3318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13039" y="2414589"/>
            <a:ext cx="5689600" cy="3024187"/>
          </a:xfrm>
        </p:spPr>
        <p:txBody>
          <a:bodyPr anchor="ctr">
            <a:normAutofit fontScale="90000"/>
          </a:bodyPr>
          <a:lstStyle/>
          <a:p>
            <a:pPr eaLnBrk="1" hangingPunct="1"/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KIRSAL YOLLAR DERSİ </a:t>
            </a: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tr-TR" alt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HAFTA</a:t>
            </a:r>
            <a:b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Doç.Dr</a:t>
            </a:r>
            <a: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Havva Eylem POLAT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altLang="tr-TR" sz="4400" b="1" dirty="0"/>
          </a:p>
        </p:txBody>
      </p:sp>
      <p:sp>
        <p:nvSpPr>
          <p:cNvPr id="3075" name="Text Box 10"/>
          <p:cNvSpPr txBox="1">
            <a:spLocks noChangeArrowheads="1"/>
          </p:cNvSpPr>
          <p:nvPr/>
        </p:nvSpPr>
        <p:spPr bwMode="auto">
          <a:xfrm>
            <a:off x="2424114" y="333376"/>
            <a:ext cx="5978525" cy="208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3000" b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ÜNİVERSİTESİ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700" b="0">
                <a:latin typeface="Times New Roman" panose="02020603050405020304" pitchFamily="18" charset="0"/>
                <a:cs typeface="Times New Roman" panose="02020603050405020304" pitchFamily="18" charset="0"/>
              </a:rPr>
              <a:t>ZİRAAT FAKÜLTESİ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000" b="0">
                <a:latin typeface="Times New Roman" panose="02020603050405020304" pitchFamily="18" charset="0"/>
                <a:cs typeface="Times New Roman" panose="02020603050405020304" pitchFamily="18" charset="0"/>
              </a:rPr>
              <a:t>TARIMSAL YAPILAR VE SULAMA  BÖLÜMÜ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tr-TR" altLang="tr-TR" sz="2000" b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6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ChangeArrowheads="1"/>
          </p:cNvSpPr>
          <p:nvPr/>
        </p:nvSpPr>
        <p:spPr bwMode="auto">
          <a:xfrm>
            <a:off x="1774826" y="365133"/>
            <a:ext cx="7777163" cy="9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28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28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28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chemeClr val="accent2"/>
                </a:solidFill>
                <a:latin typeface="Comic Sans MS" panose="030F0702030302020204" pitchFamily="66" charset="0"/>
              </a:rPr>
              <a:t>KARAYOLLARI GEOMETRİK ELEMANLARI TASARIMI</a:t>
            </a:r>
          </a:p>
        </p:txBody>
      </p:sp>
      <p:sp>
        <p:nvSpPr>
          <p:cNvPr id="280579" name="Text Box 3"/>
          <p:cNvSpPr txBox="1">
            <a:spLocks noChangeArrowheads="1"/>
          </p:cNvSpPr>
          <p:nvPr/>
        </p:nvSpPr>
        <p:spPr bwMode="auto">
          <a:xfrm>
            <a:off x="1992313" y="1341439"/>
            <a:ext cx="799306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tr-TR" altLang="tr-TR" sz="24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3.3 DÜŞEY EKSEN TASARIMI GENEL KURALLAR</a:t>
            </a:r>
            <a:r>
              <a:rPr lang="tr-TR" altLang="tr-TR"/>
              <a:t>    </a:t>
            </a:r>
          </a:p>
          <a:p>
            <a:pPr eaLnBrk="1" hangingPunct="1">
              <a:defRPr/>
            </a:pPr>
            <a:endParaRPr lang="tr-TR" altLang="tr-TR" sz="240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12644" name="Rectangle 4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2645" name="Rectangle 5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2646" name="Rectangle 6"/>
          <p:cNvSpPr>
            <a:spLocks noChangeArrowheads="1"/>
          </p:cNvSpPr>
          <p:nvPr/>
        </p:nvSpPr>
        <p:spPr bwMode="auto">
          <a:xfrm>
            <a:off x="5931975" y="2899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2647" name="Rectangle 7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2648" name="Rectangle 8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2649" name="Rectangle 9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2650" name="Rectangle 10"/>
          <p:cNvSpPr>
            <a:spLocks noChangeArrowheads="1"/>
          </p:cNvSpPr>
          <p:nvPr/>
        </p:nvSpPr>
        <p:spPr bwMode="auto">
          <a:xfrm>
            <a:off x="5931975" y="305017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2651" name="Rectangle 11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2652" name="Rectangle 12"/>
          <p:cNvSpPr>
            <a:spLocks noChangeArrowheads="1"/>
          </p:cNvSpPr>
          <p:nvPr/>
        </p:nvSpPr>
        <p:spPr bwMode="auto">
          <a:xfrm>
            <a:off x="5931975" y="303112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2653" name="Rectangle 13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2654" name="Rectangle 14"/>
          <p:cNvSpPr>
            <a:spLocks noChangeArrowheads="1"/>
          </p:cNvSpPr>
          <p:nvPr/>
        </p:nvSpPr>
        <p:spPr bwMode="auto">
          <a:xfrm>
            <a:off x="5931975" y="3035886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2655" name="Rectangle 15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2656" name="Rectangle 16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2657" name="Rectangle 17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2658" name="Rectangle 18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2659" name="Rectangle 19"/>
          <p:cNvSpPr>
            <a:spLocks noChangeArrowheads="1"/>
          </p:cNvSpPr>
          <p:nvPr/>
        </p:nvSpPr>
        <p:spPr bwMode="auto">
          <a:xfrm>
            <a:off x="5931975" y="3035886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2660" name="Rectangle 20"/>
          <p:cNvSpPr>
            <a:spLocks noChangeArrowheads="1"/>
          </p:cNvSpPr>
          <p:nvPr/>
        </p:nvSpPr>
        <p:spPr bwMode="auto">
          <a:xfrm>
            <a:off x="5931975" y="304382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2661" name="Rectangle 21"/>
          <p:cNvSpPr>
            <a:spLocks noChangeArrowheads="1"/>
          </p:cNvSpPr>
          <p:nvPr/>
        </p:nvSpPr>
        <p:spPr bwMode="auto">
          <a:xfrm>
            <a:off x="1992314" y="2060575"/>
            <a:ext cx="82073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buFontTx/>
              <a:buNone/>
            </a:pPr>
            <a:r>
              <a:rPr lang="tr-TR" altLang="tr-TR" sz="1800" b="0"/>
              <a:t>3.Sürekli değişen boy kesitlerden kaçınılmalıdır.Çünkü ağır taşıtlı araçların fazla hızlanmasına neden olacaktır.</a:t>
            </a:r>
          </a:p>
        </p:txBody>
      </p:sp>
      <p:pic>
        <p:nvPicPr>
          <p:cNvPr id="112662" name="Picture 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60695">
            <a:off x="2063750" y="2781301"/>
            <a:ext cx="8604250" cy="359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550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ChangeArrowheads="1"/>
          </p:cNvSpPr>
          <p:nvPr/>
        </p:nvSpPr>
        <p:spPr bwMode="auto">
          <a:xfrm>
            <a:off x="1774826" y="365133"/>
            <a:ext cx="7777163" cy="9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28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28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28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chemeClr val="accent2"/>
                </a:solidFill>
                <a:latin typeface="Comic Sans MS" panose="030F0702030302020204" pitchFamily="66" charset="0"/>
              </a:rPr>
              <a:t>KARAYOLLARI GEOMETRİK ELEMANLARI TASARIMI</a:t>
            </a:r>
          </a:p>
        </p:txBody>
      </p:sp>
      <p:sp>
        <p:nvSpPr>
          <p:cNvPr id="282627" name="Text Box 3"/>
          <p:cNvSpPr txBox="1">
            <a:spLocks noChangeArrowheads="1"/>
          </p:cNvSpPr>
          <p:nvPr/>
        </p:nvSpPr>
        <p:spPr bwMode="auto">
          <a:xfrm>
            <a:off x="1992313" y="1341439"/>
            <a:ext cx="799306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tr-TR" altLang="tr-TR" sz="24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3.3 DÜŞEY EKSEN TASARIMI GENEL KURALLAR</a:t>
            </a:r>
            <a:r>
              <a:rPr lang="tr-TR" altLang="tr-TR"/>
              <a:t>    </a:t>
            </a:r>
          </a:p>
          <a:p>
            <a:pPr eaLnBrk="1" hangingPunct="1">
              <a:defRPr/>
            </a:pPr>
            <a:endParaRPr lang="tr-TR" altLang="tr-TR" sz="240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14692" name="Rectangle 4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4693" name="Rectangle 5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4694" name="Rectangle 6"/>
          <p:cNvSpPr>
            <a:spLocks noChangeArrowheads="1"/>
          </p:cNvSpPr>
          <p:nvPr/>
        </p:nvSpPr>
        <p:spPr bwMode="auto">
          <a:xfrm>
            <a:off x="5931975" y="2899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4695" name="Rectangle 7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4696" name="Rectangle 8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4697" name="Rectangle 9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4698" name="Rectangle 10"/>
          <p:cNvSpPr>
            <a:spLocks noChangeArrowheads="1"/>
          </p:cNvSpPr>
          <p:nvPr/>
        </p:nvSpPr>
        <p:spPr bwMode="auto">
          <a:xfrm>
            <a:off x="5931975" y="305017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4699" name="Rectangle 11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4700" name="Rectangle 12"/>
          <p:cNvSpPr>
            <a:spLocks noChangeArrowheads="1"/>
          </p:cNvSpPr>
          <p:nvPr/>
        </p:nvSpPr>
        <p:spPr bwMode="auto">
          <a:xfrm>
            <a:off x="5931975" y="303112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4701" name="Rectangle 13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4702" name="Rectangle 14"/>
          <p:cNvSpPr>
            <a:spLocks noChangeArrowheads="1"/>
          </p:cNvSpPr>
          <p:nvPr/>
        </p:nvSpPr>
        <p:spPr bwMode="auto">
          <a:xfrm>
            <a:off x="5931975" y="3035886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4703" name="Rectangle 15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4704" name="Rectangle 16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4705" name="Rectangle 17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4706" name="Rectangle 18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4707" name="Rectangle 19"/>
          <p:cNvSpPr>
            <a:spLocks noChangeArrowheads="1"/>
          </p:cNvSpPr>
          <p:nvPr/>
        </p:nvSpPr>
        <p:spPr bwMode="auto">
          <a:xfrm>
            <a:off x="5931975" y="3035886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4708" name="Rectangle 20"/>
          <p:cNvSpPr>
            <a:spLocks noChangeArrowheads="1"/>
          </p:cNvSpPr>
          <p:nvPr/>
        </p:nvSpPr>
        <p:spPr bwMode="auto">
          <a:xfrm>
            <a:off x="5931975" y="304382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4709" name="Rectangle 21"/>
          <p:cNvSpPr>
            <a:spLocks noChangeArrowheads="1"/>
          </p:cNvSpPr>
          <p:nvPr/>
        </p:nvSpPr>
        <p:spPr bwMode="auto">
          <a:xfrm>
            <a:off x="1992314" y="2197101"/>
            <a:ext cx="82073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buFontTx/>
              <a:buNone/>
            </a:pPr>
            <a:r>
              <a:rPr lang="tr-TR" altLang="tr-TR" sz="1800" b="0"/>
              <a:t>4. Aynı yönlü iki düşey kurp arasına aliyman konulmasından kaçınılmalıdır.</a:t>
            </a:r>
          </a:p>
        </p:txBody>
      </p:sp>
      <p:pic>
        <p:nvPicPr>
          <p:cNvPr id="114710" name="Picture 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2997201"/>
            <a:ext cx="8497888" cy="359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9801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ChangeArrowheads="1"/>
          </p:cNvSpPr>
          <p:nvPr/>
        </p:nvSpPr>
        <p:spPr bwMode="auto">
          <a:xfrm>
            <a:off x="1774826" y="365133"/>
            <a:ext cx="7777163" cy="9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28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28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28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chemeClr val="accent2"/>
                </a:solidFill>
                <a:latin typeface="Comic Sans MS" panose="030F0702030302020204" pitchFamily="66" charset="0"/>
              </a:rPr>
              <a:t>KARAYOLLARI GEOMETRİK ELEMANLARI TASARIMI</a:t>
            </a:r>
          </a:p>
        </p:txBody>
      </p:sp>
      <p:sp>
        <p:nvSpPr>
          <p:cNvPr id="284675" name="Text Box 3"/>
          <p:cNvSpPr txBox="1">
            <a:spLocks noChangeArrowheads="1"/>
          </p:cNvSpPr>
          <p:nvPr/>
        </p:nvSpPr>
        <p:spPr bwMode="auto">
          <a:xfrm>
            <a:off x="1992313" y="1341439"/>
            <a:ext cx="799306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tr-TR" altLang="tr-TR" sz="24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3.3 DÜŞEY EKSEN TASARIMI GENEL KURALLAR</a:t>
            </a:r>
            <a:r>
              <a:rPr lang="tr-TR" altLang="tr-TR"/>
              <a:t>    </a:t>
            </a:r>
          </a:p>
          <a:p>
            <a:pPr eaLnBrk="1" hangingPunct="1">
              <a:defRPr/>
            </a:pPr>
            <a:endParaRPr lang="tr-TR" altLang="tr-TR" sz="240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16740" name="Rectangle 4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6741" name="Rectangle 5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6742" name="Rectangle 6"/>
          <p:cNvSpPr>
            <a:spLocks noChangeArrowheads="1"/>
          </p:cNvSpPr>
          <p:nvPr/>
        </p:nvSpPr>
        <p:spPr bwMode="auto">
          <a:xfrm>
            <a:off x="5931975" y="2899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6743" name="Rectangle 7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6744" name="Rectangle 8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6745" name="Rectangle 9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6746" name="Rectangle 10"/>
          <p:cNvSpPr>
            <a:spLocks noChangeArrowheads="1"/>
          </p:cNvSpPr>
          <p:nvPr/>
        </p:nvSpPr>
        <p:spPr bwMode="auto">
          <a:xfrm>
            <a:off x="5931975" y="305017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6747" name="Rectangle 11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6748" name="Rectangle 12"/>
          <p:cNvSpPr>
            <a:spLocks noChangeArrowheads="1"/>
          </p:cNvSpPr>
          <p:nvPr/>
        </p:nvSpPr>
        <p:spPr bwMode="auto">
          <a:xfrm>
            <a:off x="5931975" y="303112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6749" name="Rectangle 13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6750" name="Rectangle 14"/>
          <p:cNvSpPr>
            <a:spLocks noChangeArrowheads="1"/>
          </p:cNvSpPr>
          <p:nvPr/>
        </p:nvSpPr>
        <p:spPr bwMode="auto">
          <a:xfrm>
            <a:off x="5931975" y="3035886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6751" name="Rectangle 15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6752" name="Rectangle 16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6753" name="Rectangle 17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6754" name="Rectangle 18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6755" name="Rectangle 19"/>
          <p:cNvSpPr>
            <a:spLocks noChangeArrowheads="1"/>
          </p:cNvSpPr>
          <p:nvPr/>
        </p:nvSpPr>
        <p:spPr bwMode="auto">
          <a:xfrm>
            <a:off x="5931975" y="3035886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6756" name="Rectangle 20"/>
          <p:cNvSpPr>
            <a:spLocks noChangeArrowheads="1"/>
          </p:cNvSpPr>
          <p:nvPr/>
        </p:nvSpPr>
        <p:spPr bwMode="auto">
          <a:xfrm>
            <a:off x="5931975" y="304382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6757" name="Rectangle 21"/>
          <p:cNvSpPr>
            <a:spLocks noChangeArrowheads="1"/>
          </p:cNvSpPr>
          <p:nvPr/>
        </p:nvSpPr>
        <p:spPr bwMode="auto">
          <a:xfrm>
            <a:off x="1992314" y="2197101"/>
            <a:ext cx="82073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buFontTx/>
              <a:buNone/>
            </a:pPr>
            <a:r>
              <a:rPr lang="tr-TR" altLang="tr-TR" sz="1800" b="0"/>
              <a:t>5. İki düşey aliyman arasına dere tipi düşey kurp konulmaktan kaçınılmalıdır..</a:t>
            </a:r>
          </a:p>
        </p:txBody>
      </p:sp>
      <p:pic>
        <p:nvPicPr>
          <p:cNvPr id="116758" name="Picture 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2565401"/>
            <a:ext cx="6337300" cy="359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113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ChangeArrowheads="1"/>
          </p:cNvSpPr>
          <p:nvPr/>
        </p:nvSpPr>
        <p:spPr bwMode="auto">
          <a:xfrm>
            <a:off x="1774826" y="365133"/>
            <a:ext cx="7777163" cy="9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28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28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28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chemeClr val="accent2"/>
                </a:solidFill>
                <a:latin typeface="Comic Sans MS" panose="030F0702030302020204" pitchFamily="66" charset="0"/>
              </a:rPr>
              <a:t>KARAYOLLARI GEOMETRİK ELEMANLARI TASARIMI</a:t>
            </a:r>
          </a:p>
        </p:txBody>
      </p:sp>
      <p:sp>
        <p:nvSpPr>
          <p:cNvPr id="286723" name="Text Box 3"/>
          <p:cNvSpPr txBox="1">
            <a:spLocks noChangeArrowheads="1"/>
          </p:cNvSpPr>
          <p:nvPr/>
        </p:nvSpPr>
        <p:spPr bwMode="auto">
          <a:xfrm>
            <a:off x="1992313" y="1341439"/>
            <a:ext cx="799306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tr-TR" altLang="tr-TR" sz="24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3.3 DÜŞEY EKSEN TASARIMI GENEL KURALLAR</a:t>
            </a:r>
            <a:r>
              <a:rPr lang="tr-TR" altLang="tr-TR"/>
              <a:t>    </a:t>
            </a:r>
          </a:p>
          <a:p>
            <a:pPr eaLnBrk="1" hangingPunct="1">
              <a:defRPr/>
            </a:pPr>
            <a:endParaRPr lang="tr-TR" altLang="tr-TR" sz="240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18788" name="Rectangle 4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8789" name="Rectangle 5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8790" name="Rectangle 6"/>
          <p:cNvSpPr>
            <a:spLocks noChangeArrowheads="1"/>
          </p:cNvSpPr>
          <p:nvPr/>
        </p:nvSpPr>
        <p:spPr bwMode="auto">
          <a:xfrm>
            <a:off x="5931975" y="2899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8791" name="Rectangle 7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8792" name="Rectangle 8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8793" name="Rectangle 9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8794" name="Rectangle 10"/>
          <p:cNvSpPr>
            <a:spLocks noChangeArrowheads="1"/>
          </p:cNvSpPr>
          <p:nvPr/>
        </p:nvSpPr>
        <p:spPr bwMode="auto">
          <a:xfrm>
            <a:off x="5931975" y="305017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8795" name="Rectangle 11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8796" name="Rectangle 12"/>
          <p:cNvSpPr>
            <a:spLocks noChangeArrowheads="1"/>
          </p:cNvSpPr>
          <p:nvPr/>
        </p:nvSpPr>
        <p:spPr bwMode="auto">
          <a:xfrm>
            <a:off x="5931975" y="303112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8797" name="Rectangle 13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8798" name="Rectangle 14"/>
          <p:cNvSpPr>
            <a:spLocks noChangeArrowheads="1"/>
          </p:cNvSpPr>
          <p:nvPr/>
        </p:nvSpPr>
        <p:spPr bwMode="auto">
          <a:xfrm>
            <a:off x="5931975" y="3035886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8799" name="Rectangle 15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8800" name="Rectangle 16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8801" name="Rectangle 17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8802" name="Rectangle 18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8803" name="Rectangle 19"/>
          <p:cNvSpPr>
            <a:spLocks noChangeArrowheads="1"/>
          </p:cNvSpPr>
          <p:nvPr/>
        </p:nvSpPr>
        <p:spPr bwMode="auto">
          <a:xfrm>
            <a:off x="5931975" y="3035886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8804" name="Rectangle 20"/>
          <p:cNvSpPr>
            <a:spLocks noChangeArrowheads="1"/>
          </p:cNvSpPr>
          <p:nvPr/>
        </p:nvSpPr>
        <p:spPr bwMode="auto">
          <a:xfrm>
            <a:off x="5931975" y="304382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8805" name="Rectangle 21"/>
          <p:cNvSpPr>
            <a:spLocks noChangeArrowheads="1"/>
          </p:cNvSpPr>
          <p:nvPr/>
        </p:nvSpPr>
        <p:spPr bwMode="auto">
          <a:xfrm>
            <a:off x="1992314" y="1976438"/>
            <a:ext cx="8207375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buFontTx/>
              <a:buNone/>
            </a:pPr>
            <a:r>
              <a:rPr lang="tr-TR" altLang="tr-TR" sz="1800" b="0"/>
              <a:t>6. Çok uzun inişli boy kesitlerden kaçınılmalıdır. Uzun inişin sonunda eğer çıkış yoksa ağır taşıtların aşırı hızlanmasına ve tehlike yaratmasına neden olacaktır.</a:t>
            </a:r>
          </a:p>
          <a:p>
            <a:pPr algn="l" eaLnBrk="1" hangingPunct="1">
              <a:buFontTx/>
              <a:buNone/>
            </a:pPr>
            <a:r>
              <a:rPr lang="tr-TR" altLang="tr-TR" sz="1800" b="0"/>
              <a:t>7.Uzun çıkışlı eğimli boy kesitlerde dik eğimin alt tarafa konulması ve tırmanışın sonunda eğimin azaltılması ve sürekli tırmanış yerine kısa mesafeli yatık eğimlerle sürekliliği kesilmiş düşey eksen tasarımına çalışılmalıdır.</a:t>
            </a:r>
          </a:p>
        </p:txBody>
      </p:sp>
    </p:spTree>
    <p:extLst>
      <p:ext uri="{BB962C8B-B14F-4D97-AF65-F5344CB8AC3E}">
        <p14:creationId xmlns:p14="http://schemas.microsoft.com/office/powerpoint/2010/main" val="264553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ChangeArrowheads="1"/>
          </p:cNvSpPr>
          <p:nvPr/>
        </p:nvSpPr>
        <p:spPr bwMode="auto">
          <a:xfrm>
            <a:off x="1774826" y="365133"/>
            <a:ext cx="7777163" cy="9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28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28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28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chemeClr val="accent2"/>
                </a:solidFill>
                <a:latin typeface="Comic Sans MS" panose="030F0702030302020204" pitchFamily="66" charset="0"/>
              </a:rPr>
              <a:t>KARAYOLLARI GEOMETRİK ELEMANLARI TASARIMI</a:t>
            </a:r>
          </a:p>
        </p:txBody>
      </p:sp>
      <p:sp>
        <p:nvSpPr>
          <p:cNvPr id="290819" name="Text Box 3"/>
          <p:cNvSpPr txBox="1">
            <a:spLocks noChangeArrowheads="1"/>
          </p:cNvSpPr>
          <p:nvPr/>
        </p:nvSpPr>
        <p:spPr bwMode="auto">
          <a:xfrm>
            <a:off x="1992313" y="1341439"/>
            <a:ext cx="799306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tr-TR" altLang="tr-TR" sz="24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4 YATAY VE DÜŞEY EKSEN UYUMU</a:t>
            </a:r>
            <a:r>
              <a:rPr lang="tr-TR" altLang="tr-TR"/>
              <a:t>    </a:t>
            </a:r>
          </a:p>
          <a:p>
            <a:pPr eaLnBrk="1" hangingPunct="1">
              <a:defRPr/>
            </a:pPr>
            <a:endParaRPr lang="tr-TR" altLang="tr-TR" sz="240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20836" name="Rectangle 4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0837" name="Rectangle 5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0838" name="Rectangle 6"/>
          <p:cNvSpPr>
            <a:spLocks noChangeArrowheads="1"/>
          </p:cNvSpPr>
          <p:nvPr/>
        </p:nvSpPr>
        <p:spPr bwMode="auto">
          <a:xfrm>
            <a:off x="5931975" y="2899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0839" name="Rectangle 7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0840" name="Rectangle 8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0841" name="Rectangle 9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0842" name="Rectangle 10"/>
          <p:cNvSpPr>
            <a:spLocks noChangeArrowheads="1"/>
          </p:cNvSpPr>
          <p:nvPr/>
        </p:nvSpPr>
        <p:spPr bwMode="auto">
          <a:xfrm>
            <a:off x="5931975" y="305017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0843" name="Rectangle 11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0844" name="Rectangle 12"/>
          <p:cNvSpPr>
            <a:spLocks noChangeArrowheads="1"/>
          </p:cNvSpPr>
          <p:nvPr/>
        </p:nvSpPr>
        <p:spPr bwMode="auto">
          <a:xfrm>
            <a:off x="5931975" y="303112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0845" name="Rectangle 13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0846" name="Rectangle 14"/>
          <p:cNvSpPr>
            <a:spLocks noChangeArrowheads="1"/>
          </p:cNvSpPr>
          <p:nvPr/>
        </p:nvSpPr>
        <p:spPr bwMode="auto">
          <a:xfrm>
            <a:off x="5931975" y="3035886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0847" name="Rectangle 15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0848" name="Rectangle 16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0849" name="Rectangle 17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0850" name="Rectangle 18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0851" name="Rectangle 19"/>
          <p:cNvSpPr>
            <a:spLocks noChangeArrowheads="1"/>
          </p:cNvSpPr>
          <p:nvPr/>
        </p:nvSpPr>
        <p:spPr bwMode="auto">
          <a:xfrm>
            <a:off x="5931975" y="3035886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0852" name="Rectangle 20"/>
          <p:cNvSpPr>
            <a:spLocks noChangeArrowheads="1"/>
          </p:cNvSpPr>
          <p:nvPr/>
        </p:nvSpPr>
        <p:spPr bwMode="auto">
          <a:xfrm>
            <a:off x="5931975" y="304382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0853" name="Rectangle 24"/>
          <p:cNvSpPr>
            <a:spLocks noChangeArrowheads="1"/>
          </p:cNvSpPr>
          <p:nvPr/>
        </p:nvSpPr>
        <p:spPr bwMode="auto">
          <a:xfrm>
            <a:off x="1992314" y="1744663"/>
            <a:ext cx="8207375" cy="305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162000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rgbClr val="FF0000"/>
                </a:solidFill>
              </a:rPr>
              <a:t>Yatay ve düşey eksen uyumunda göz önüne alınması gereken hususlar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tr-TR" altLang="tr-TR" sz="1800"/>
              <a:t>Yatay ve düşey geometrinin dengeli ve uyumlu olabilmesi için yatay kurp yarıçapları ve boyuna eğimlerin tasarımında uyum sağlanmalıdır.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tr-TR" altLang="tr-TR" sz="1800"/>
              <a:t> Örtüşen- çakışan yatay veya düşey kurp iyi kombine edilerek yapılmalı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tr-TR" altLang="tr-TR" sz="1800"/>
              <a:t>Yatay kurpların içinde düşey kurp uygulaması gerektiğinde, yol güvenliğe olan etkisinin incelenmesi koşuluyla, </a:t>
            </a:r>
            <a:r>
              <a:rPr lang="tr-TR" altLang="tr-TR" sz="1800">
                <a:solidFill>
                  <a:srgbClr val="CC0000"/>
                </a:solidFill>
              </a:rPr>
              <a:t>düşey ve yatay kurpların çakıştırılması genellikle daha iyi görünüm sağlamaktadır</a:t>
            </a:r>
            <a:r>
              <a:rPr lang="tr-TR" altLang="tr-TR" sz="1600"/>
              <a:t>.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tr-TR" altLang="tr-TR" sz="1800"/>
              <a:t>Yatay ve düşey eksenler </a:t>
            </a:r>
            <a:r>
              <a:rPr lang="tr-TR" altLang="tr-TR" sz="1800">
                <a:solidFill>
                  <a:srgbClr val="CC0000"/>
                </a:solidFill>
              </a:rPr>
              <a:t>aynı yönde çok sayıda kurp</a:t>
            </a:r>
            <a:r>
              <a:rPr lang="tr-TR" altLang="tr-TR" sz="1800"/>
              <a:t> kullanılarak oluşturulmamalıdır. 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tr-TR" altLang="tr-TR" sz="1600"/>
              <a:t>Özellikle gece sürüşlerinde yol güvenliği </a:t>
            </a:r>
            <a:r>
              <a:rPr lang="tr-TR" altLang="tr-TR" sz="1600">
                <a:solidFill>
                  <a:srgbClr val="CC0000"/>
                </a:solidFill>
              </a:rPr>
              <a:t>açısından far aydınlatma mesafesi içinde yatay ve düşey kurplann görünürlüğü sağlanmalıdır</a:t>
            </a:r>
          </a:p>
        </p:txBody>
      </p:sp>
    </p:spTree>
    <p:extLst>
      <p:ext uri="{BB962C8B-B14F-4D97-AF65-F5344CB8AC3E}">
        <p14:creationId xmlns:p14="http://schemas.microsoft.com/office/powerpoint/2010/main" val="2149350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ChangeArrowheads="1"/>
          </p:cNvSpPr>
          <p:nvPr/>
        </p:nvSpPr>
        <p:spPr bwMode="auto">
          <a:xfrm>
            <a:off x="1774826" y="365133"/>
            <a:ext cx="7777163" cy="9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28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28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28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chemeClr val="accent2"/>
                </a:solidFill>
                <a:latin typeface="Comic Sans MS" panose="030F0702030302020204" pitchFamily="66" charset="0"/>
              </a:rPr>
              <a:t>KARAYOLLARI GEOMETRİK ELEMANLARI TASARIMI</a:t>
            </a:r>
          </a:p>
        </p:txBody>
      </p:sp>
      <p:sp>
        <p:nvSpPr>
          <p:cNvPr id="292867" name="Text Box 3"/>
          <p:cNvSpPr txBox="1">
            <a:spLocks noChangeArrowheads="1"/>
          </p:cNvSpPr>
          <p:nvPr/>
        </p:nvSpPr>
        <p:spPr bwMode="auto">
          <a:xfrm>
            <a:off x="1992313" y="1341439"/>
            <a:ext cx="799306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tr-TR" altLang="tr-TR" sz="24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4 YATAY VE DÜŞEY EKSEN UYUMU</a:t>
            </a:r>
            <a:r>
              <a:rPr lang="tr-TR" altLang="tr-TR"/>
              <a:t>    </a:t>
            </a:r>
          </a:p>
          <a:p>
            <a:pPr eaLnBrk="1" hangingPunct="1">
              <a:defRPr/>
            </a:pPr>
            <a:endParaRPr lang="tr-TR" altLang="tr-TR" sz="240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22884" name="Rectangle 4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2885" name="Rectangle 5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2886" name="Rectangle 6"/>
          <p:cNvSpPr>
            <a:spLocks noChangeArrowheads="1"/>
          </p:cNvSpPr>
          <p:nvPr/>
        </p:nvSpPr>
        <p:spPr bwMode="auto">
          <a:xfrm>
            <a:off x="5931975" y="2899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2887" name="Rectangle 7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2888" name="Rectangle 8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2889" name="Rectangle 9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2890" name="Rectangle 10"/>
          <p:cNvSpPr>
            <a:spLocks noChangeArrowheads="1"/>
          </p:cNvSpPr>
          <p:nvPr/>
        </p:nvSpPr>
        <p:spPr bwMode="auto">
          <a:xfrm>
            <a:off x="5931975" y="305017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2891" name="Rectangle 11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2892" name="Rectangle 12"/>
          <p:cNvSpPr>
            <a:spLocks noChangeArrowheads="1"/>
          </p:cNvSpPr>
          <p:nvPr/>
        </p:nvSpPr>
        <p:spPr bwMode="auto">
          <a:xfrm>
            <a:off x="5931975" y="303112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2893" name="Rectangle 13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2894" name="Rectangle 14"/>
          <p:cNvSpPr>
            <a:spLocks noChangeArrowheads="1"/>
          </p:cNvSpPr>
          <p:nvPr/>
        </p:nvSpPr>
        <p:spPr bwMode="auto">
          <a:xfrm>
            <a:off x="5931975" y="3035886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2895" name="Rectangle 15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2896" name="Rectangle 16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2897" name="Rectangle 17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2898" name="Rectangle 18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2899" name="Rectangle 19"/>
          <p:cNvSpPr>
            <a:spLocks noChangeArrowheads="1"/>
          </p:cNvSpPr>
          <p:nvPr/>
        </p:nvSpPr>
        <p:spPr bwMode="auto">
          <a:xfrm>
            <a:off x="5931975" y="3035886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2900" name="Rectangle 20"/>
          <p:cNvSpPr>
            <a:spLocks noChangeArrowheads="1"/>
          </p:cNvSpPr>
          <p:nvPr/>
        </p:nvSpPr>
        <p:spPr bwMode="auto">
          <a:xfrm>
            <a:off x="5931975" y="304382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2901" name="Rectangle 21"/>
          <p:cNvSpPr>
            <a:spLocks noChangeArrowheads="1"/>
          </p:cNvSpPr>
          <p:nvPr/>
        </p:nvSpPr>
        <p:spPr bwMode="auto">
          <a:xfrm>
            <a:off x="1992314" y="1773238"/>
            <a:ext cx="8207375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162000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rgbClr val="FF0000"/>
                </a:solidFill>
              </a:rPr>
              <a:t>Yatay ve düşey eksen uyumunda göz önüne alınması gereken hususlar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/>
              <a:t>6. Kavşak yaklaşımlarında araçların yavaşlama ve durma ihtiyaçları için yatay ve düşey kurplar mümkün olduğunca büyük yarıçaplı olmalı ve gerekli görüş mesafesi sağlanmalıdır.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/>
              <a:t>7. Kavşaklar görünürlükleri açısından mümkün ise dere tipi düşey kurpta düzenlenmelidir </a:t>
            </a:r>
          </a:p>
        </p:txBody>
      </p:sp>
      <p:pic>
        <p:nvPicPr>
          <p:cNvPr id="122902" name="Picture 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9" y="3549650"/>
            <a:ext cx="6696075" cy="330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2921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ChangeArrowheads="1"/>
          </p:cNvSpPr>
          <p:nvPr/>
        </p:nvSpPr>
        <p:spPr bwMode="auto">
          <a:xfrm>
            <a:off x="1774826" y="365133"/>
            <a:ext cx="7777163" cy="9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28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28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28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chemeClr val="accent2"/>
                </a:solidFill>
                <a:latin typeface="Comic Sans MS" panose="030F0702030302020204" pitchFamily="66" charset="0"/>
              </a:rPr>
              <a:t>KARAYOLLARI GEOMETRİK ELEMANLARI TASARIMI</a:t>
            </a:r>
          </a:p>
        </p:txBody>
      </p:sp>
      <p:sp>
        <p:nvSpPr>
          <p:cNvPr id="294915" name="Text Box 3"/>
          <p:cNvSpPr txBox="1">
            <a:spLocks noChangeArrowheads="1"/>
          </p:cNvSpPr>
          <p:nvPr/>
        </p:nvSpPr>
        <p:spPr bwMode="auto">
          <a:xfrm>
            <a:off x="1992313" y="1341439"/>
            <a:ext cx="799306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tr-TR" altLang="tr-TR" sz="24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4 YATAY VE DÜŞEY EKSEN UYUMU</a:t>
            </a:r>
            <a:r>
              <a:rPr lang="tr-TR" altLang="tr-TR"/>
              <a:t>    </a:t>
            </a:r>
          </a:p>
          <a:p>
            <a:pPr eaLnBrk="1" hangingPunct="1">
              <a:defRPr/>
            </a:pPr>
            <a:endParaRPr lang="tr-TR" altLang="tr-TR" sz="240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24932" name="Rectangle 4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4933" name="Rectangle 5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4934" name="Rectangle 6"/>
          <p:cNvSpPr>
            <a:spLocks noChangeArrowheads="1"/>
          </p:cNvSpPr>
          <p:nvPr/>
        </p:nvSpPr>
        <p:spPr bwMode="auto">
          <a:xfrm>
            <a:off x="5931975" y="2899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4935" name="Rectangle 7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4936" name="Rectangle 8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4937" name="Rectangle 9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4938" name="Rectangle 10"/>
          <p:cNvSpPr>
            <a:spLocks noChangeArrowheads="1"/>
          </p:cNvSpPr>
          <p:nvPr/>
        </p:nvSpPr>
        <p:spPr bwMode="auto">
          <a:xfrm>
            <a:off x="5931975" y="305017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4939" name="Rectangle 11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4940" name="Rectangle 12"/>
          <p:cNvSpPr>
            <a:spLocks noChangeArrowheads="1"/>
          </p:cNvSpPr>
          <p:nvPr/>
        </p:nvSpPr>
        <p:spPr bwMode="auto">
          <a:xfrm>
            <a:off x="5931975" y="303112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4941" name="Rectangle 13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4942" name="Rectangle 14"/>
          <p:cNvSpPr>
            <a:spLocks noChangeArrowheads="1"/>
          </p:cNvSpPr>
          <p:nvPr/>
        </p:nvSpPr>
        <p:spPr bwMode="auto">
          <a:xfrm>
            <a:off x="5931975" y="3035886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4943" name="Rectangle 15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4944" name="Rectangle 16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4945" name="Rectangle 17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4946" name="Rectangle 18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4947" name="Rectangle 19"/>
          <p:cNvSpPr>
            <a:spLocks noChangeArrowheads="1"/>
          </p:cNvSpPr>
          <p:nvPr/>
        </p:nvSpPr>
        <p:spPr bwMode="auto">
          <a:xfrm>
            <a:off x="5931975" y="3035886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4948" name="Rectangle 20"/>
          <p:cNvSpPr>
            <a:spLocks noChangeArrowheads="1"/>
          </p:cNvSpPr>
          <p:nvPr/>
        </p:nvSpPr>
        <p:spPr bwMode="auto">
          <a:xfrm>
            <a:off x="5931975" y="304382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4949" name="Rectangle 21"/>
          <p:cNvSpPr>
            <a:spLocks noChangeArrowheads="1"/>
          </p:cNvSpPr>
          <p:nvPr/>
        </p:nvSpPr>
        <p:spPr bwMode="auto">
          <a:xfrm>
            <a:off x="1992314" y="1787526"/>
            <a:ext cx="8207375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162000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rgbClr val="FF0000"/>
                </a:solidFill>
              </a:rPr>
              <a:t>Yatay ve düşey eksen uyumunda göz önüne alınması gereken hususlar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/>
              <a:t>8. . Köprü geçişlerinde, yatay ve düşey eksen uyumları yol güvenliği açısından büyük önem taşıması nedeniyle aşağıdaki hususlar göz önünde </a:t>
            </a:r>
            <a:r>
              <a:rPr lang="tr-TR" altLang="tr-TR" sz="1800">
                <a:solidFill>
                  <a:srgbClr val="CC0000"/>
                </a:solidFill>
              </a:rPr>
              <a:t>tutulmalıdır.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rgbClr val="CC0000"/>
                </a:solidFill>
              </a:rPr>
              <a:t>-Köprülerde yatay ve düşey eksen ile uyumlu olmalıdır</a:t>
            </a:r>
            <a:r>
              <a:rPr lang="tr-TR" altLang="tr-TR" sz="1800"/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/>
              <a:t>-Sürücünün </a:t>
            </a:r>
            <a:r>
              <a:rPr lang="tr-TR" altLang="tr-TR" sz="1800">
                <a:solidFill>
                  <a:srgbClr val="CC0000"/>
                </a:solidFill>
              </a:rPr>
              <a:t>yanal rüzgar etkisi, kaygan kaplama gibi hüküm süren şartları önceden fark edip kendini değişen şartlara uyarlayabilmesi</a:t>
            </a:r>
            <a:r>
              <a:rPr lang="tr-TR" altLang="tr-TR" sz="1800"/>
              <a:t> için büyük köprülerin görünür olması gerekmektedir </a:t>
            </a:r>
          </a:p>
        </p:txBody>
      </p:sp>
    </p:spTree>
    <p:extLst>
      <p:ext uri="{BB962C8B-B14F-4D97-AF65-F5344CB8AC3E}">
        <p14:creationId xmlns:p14="http://schemas.microsoft.com/office/powerpoint/2010/main" val="186368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391</Words>
  <Application>Microsoft Office PowerPoint</Application>
  <PresentationFormat>Geniş ekran</PresentationFormat>
  <Paragraphs>44</Paragraphs>
  <Slides>8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Comic Sans MS</vt:lpstr>
      <vt:lpstr>Times New Roman</vt:lpstr>
      <vt:lpstr>Verdana</vt:lpstr>
      <vt:lpstr>Office Teması</vt:lpstr>
      <vt:lpstr>  KIRSAL YOLLAR DERSİ  8. HAFTA    Doç.Dr. Havva Eylem POLAT 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KIRSAL YOLLAR DERSİ  2. HAFTA    Doç.Dr. Havva Eylem POLAT</dc:title>
  <dc:creator>user</dc:creator>
  <cp:lastModifiedBy>user</cp:lastModifiedBy>
  <cp:revision>7</cp:revision>
  <dcterms:created xsi:type="dcterms:W3CDTF">2020-12-03T12:34:00Z</dcterms:created>
  <dcterms:modified xsi:type="dcterms:W3CDTF">2020-12-03T12:38:40Z</dcterms:modified>
</cp:coreProperties>
</file>