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71" r:id="rId7"/>
    <p:sldId id="270" r:id="rId8"/>
    <p:sldId id="261" r:id="rId9"/>
    <p:sldId id="262" r:id="rId10"/>
    <p:sldId id="269"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0BD11F2-34D6-411F-B7E5-71A386DFCF39}"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FC098A-8E13-4BB1-A8AB-1B03DF6A6F04}" type="slidenum">
              <a:rPr lang="tr-TR" smtClean="0"/>
              <a:t>‹#›</a:t>
            </a:fld>
            <a:endParaRPr lang="tr-TR"/>
          </a:p>
        </p:txBody>
      </p:sp>
    </p:spTree>
    <p:extLst>
      <p:ext uri="{BB962C8B-B14F-4D97-AF65-F5344CB8AC3E}">
        <p14:creationId xmlns:p14="http://schemas.microsoft.com/office/powerpoint/2010/main" val="2582801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0BD11F2-34D6-411F-B7E5-71A386DFCF39}"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FC098A-8E13-4BB1-A8AB-1B03DF6A6F04}" type="slidenum">
              <a:rPr lang="tr-TR" smtClean="0"/>
              <a:t>‹#›</a:t>
            </a:fld>
            <a:endParaRPr lang="tr-TR"/>
          </a:p>
        </p:txBody>
      </p:sp>
    </p:spTree>
    <p:extLst>
      <p:ext uri="{BB962C8B-B14F-4D97-AF65-F5344CB8AC3E}">
        <p14:creationId xmlns:p14="http://schemas.microsoft.com/office/powerpoint/2010/main" val="4232205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0BD11F2-34D6-411F-B7E5-71A386DFCF39}"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FC098A-8E13-4BB1-A8AB-1B03DF6A6F04}"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992760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0BD11F2-34D6-411F-B7E5-71A386DFCF39}"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FC098A-8E13-4BB1-A8AB-1B03DF6A6F04}" type="slidenum">
              <a:rPr lang="tr-TR" smtClean="0"/>
              <a:t>‹#›</a:t>
            </a:fld>
            <a:endParaRPr lang="tr-TR"/>
          </a:p>
        </p:txBody>
      </p:sp>
    </p:spTree>
    <p:extLst>
      <p:ext uri="{BB962C8B-B14F-4D97-AF65-F5344CB8AC3E}">
        <p14:creationId xmlns:p14="http://schemas.microsoft.com/office/powerpoint/2010/main" val="3846082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0BD11F2-34D6-411F-B7E5-71A386DFCF39}"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FC098A-8E13-4BB1-A8AB-1B03DF6A6F04}"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755371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0BD11F2-34D6-411F-B7E5-71A386DFCF39}"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FC098A-8E13-4BB1-A8AB-1B03DF6A6F04}" type="slidenum">
              <a:rPr lang="tr-TR" smtClean="0"/>
              <a:t>‹#›</a:t>
            </a:fld>
            <a:endParaRPr lang="tr-TR"/>
          </a:p>
        </p:txBody>
      </p:sp>
    </p:spTree>
    <p:extLst>
      <p:ext uri="{BB962C8B-B14F-4D97-AF65-F5344CB8AC3E}">
        <p14:creationId xmlns:p14="http://schemas.microsoft.com/office/powerpoint/2010/main" val="34311906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0BD11F2-34D6-411F-B7E5-71A386DFCF39}"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FC098A-8E13-4BB1-A8AB-1B03DF6A6F04}" type="slidenum">
              <a:rPr lang="tr-TR" smtClean="0"/>
              <a:t>‹#›</a:t>
            </a:fld>
            <a:endParaRPr lang="tr-TR"/>
          </a:p>
        </p:txBody>
      </p:sp>
    </p:spTree>
    <p:extLst>
      <p:ext uri="{BB962C8B-B14F-4D97-AF65-F5344CB8AC3E}">
        <p14:creationId xmlns:p14="http://schemas.microsoft.com/office/powerpoint/2010/main" val="41337139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0BD11F2-34D6-411F-B7E5-71A386DFCF39}"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FC098A-8E13-4BB1-A8AB-1B03DF6A6F04}" type="slidenum">
              <a:rPr lang="tr-TR" smtClean="0"/>
              <a:t>‹#›</a:t>
            </a:fld>
            <a:endParaRPr lang="tr-TR"/>
          </a:p>
        </p:txBody>
      </p:sp>
    </p:spTree>
    <p:extLst>
      <p:ext uri="{BB962C8B-B14F-4D97-AF65-F5344CB8AC3E}">
        <p14:creationId xmlns:p14="http://schemas.microsoft.com/office/powerpoint/2010/main" val="110957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0BD11F2-34D6-411F-B7E5-71A386DFCF39}"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FC098A-8E13-4BB1-A8AB-1B03DF6A6F04}" type="slidenum">
              <a:rPr lang="tr-TR" smtClean="0"/>
              <a:t>‹#›</a:t>
            </a:fld>
            <a:endParaRPr lang="tr-TR"/>
          </a:p>
        </p:txBody>
      </p:sp>
    </p:spTree>
    <p:extLst>
      <p:ext uri="{BB962C8B-B14F-4D97-AF65-F5344CB8AC3E}">
        <p14:creationId xmlns:p14="http://schemas.microsoft.com/office/powerpoint/2010/main" val="1733640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0BD11F2-34D6-411F-B7E5-71A386DFCF39}"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FC098A-8E13-4BB1-A8AB-1B03DF6A6F04}" type="slidenum">
              <a:rPr lang="tr-TR" smtClean="0"/>
              <a:t>‹#›</a:t>
            </a:fld>
            <a:endParaRPr lang="tr-TR"/>
          </a:p>
        </p:txBody>
      </p:sp>
    </p:spTree>
    <p:extLst>
      <p:ext uri="{BB962C8B-B14F-4D97-AF65-F5344CB8AC3E}">
        <p14:creationId xmlns:p14="http://schemas.microsoft.com/office/powerpoint/2010/main" val="1001852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0BD11F2-34D6-411F-B7E5-71A386DFCF39}" type="datetimeFigureOut">
              <a:rPr lang="tr-TR" smtClean="0"/>
              <a:t>3.3.2020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9FC098A-8E13-4BB1-A8AB-1B03DF6A6F04}" type="slidenum">
              <a:rPr lang="tr-TR" smtClean="0"/>
              <a:t>‹#›</a:t>
            </a:fld>
            <a:endParaRPr lang="tr-TR"/>
          </a:p>
        </p:txBody>
      </p:sp>
    </p:spTree>
    <p:extLst>
      <p:ext uri="{BB962C8B-B14F-4D97-AF65-F5344CB8AC3E}">
        <p14:creationId xmlns:p14="http://schemas.microsoft.com/office/powerpoint/2010/main" val="1521568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0BD11F2-34D6-411F-B7E5-71A386DFCF39}" type="datetimeFigureOut">
              <a:rPr lang="tr-TR" smtClean="0"/>
              <a:t>3.3.2020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9FC098A-8E13-4BB1-A8AB-1B03DF6A6F04}" type="slidenum">
              <a:rPr lang="tr-TR" smtClean="0"/>
              <a:t>‹#›</a:t>
            </a:fld>
            <a:endParaRPr lang="tr-TR"/>
          </a:p>
        </p:txBody>
      </p:sp>
    </p:spTree>
    <p:extLst>
      <p:ext uri="{BB962C8B-B14F-4D97-AF65-F5344CB8AC3E}">
        <p14:creationId xmlns:p14="http://schemas.microsoft.com/office/powerpoint/2010/main" val="3333317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0BD11F2-34D6-411F-B7E5-71A386DFCF39}" type="datetimeFigureOut">
              <a:rPr lang="tr-TR" smtClean="0"/>
              <a:t>3.3.2020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9FC098A-8E13-4BB1-A8AB-1B03DF6A6F04}" type="slidenum">
              <a:rPr lang="tr-TR" smtClean="0"/>
              <a:t>‹#›</a:t>
            </a:fld>
            <a:endParaRPr lang="tr-TR"/>
          </a:p>
        </p:txBody>
      </p:sp>
    </p:spTree>
    <p:extLst>
      <p:ext uri="{BB962C8B-B14F-4D97-AF65-F5344CB8AC3E}">
        <p14:creationId xmlns:p14="http://schemas.microsoft.com/office/powerpoint/2010/main" val="4090646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D11F2-34D6-411F-B7E5-71A386DFCF39}" type="datetimeFigureOut">
              <a:rPr lang="tr-TR" smtClean="0"/>
              <a:t>3.3.2020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9FC098A-8E13-4BB1-A8AB-1B03DF6A6F04}" type="slidenum">
              <a:rPr lang="tr-TR" smtClean="0"/>
              <a:t>‹#›</a:t>
            </a:fld>
            <a:endParaRPr lang="tr-TR"/>
          </a:p>
        </p:txBody>
      </p:sp>
    </p:spTree>
    <p:extLst>
      <p:ext uri="{BB962C8B-B14F-4D97-AF65-F5344CB8AC3E}">
        <p14:creationId xmlns:p14="http://schemas.microsoft.com/office/powerpoint/2010/main" val="246288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0BD11F2-34D6-411F-B7E5-71A386DFCF39}" type="datetimeFigureOut">
              <a:rPr lang="tr-TR" smtClean="0"/>
              <a:t>3.3.2020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9FC098A-8E13-4BB1-A8AB-1B03DF6A6F04}" type="slidenum">
              <a:rPr lang="tr-TR" smtClean="0"/>
              <a:t>‹#›</a:t>
            </a:fld>
            <a:endParaRPr lang="tr-TR"/>
          </a:p>
        </p:txBody>
      </p:sp>
    </p:spTree>
    <p:extLst>
      <p:ext uri="{BB962C8B-B14F-4D97-AF65-F5344CB8AC3E}">
        <p14:creationId xmlns:p14="http://schemas.microsoft.com/office/powerpoint/2010/main" val="363826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0BD11F2-34D6-411F-B7E5-71A386DFCF39}" type="datetimeFigureOut">
              <a:rPr lang="tr-TR" smtClean="0"/>
              <a:t>3.3.2020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9FC098A-8E13-4BB1-A8AB-1B03DF6A6F04}" type="slidenum">
              <a:rPr lang="tr-TR" smtClean="0"/>
              <a:t>‹#›</a:t>
            </a:fld>
            <a:endParaRPr lang="tr-TR"/>
          </a:p>
        </p:txBody>
      </p:sp>
    </p:spTree>
    <p:extLst>
      <p:ext uri="{BB962C8B-B14F-4D97-AF65-F5344CB8AC3E}">
        <p14:creationId xmlns:p14="http://schemas.microsoft.com/office/powerpoint/2010/main" val="3836942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0BD11F2-34D6-411F-B7E5-71A386DFCF39}" type="datetimeFigureOut">
              <a:rPr lang="tr-TR" smtClean="0"/>
              <a:t>3.3.2020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9FC098A-8E13-4BB1-A8AB-1B03DF6A6F04}" type="slidenum">
              <a:rPr lang="tr-TR" smtClean="0"/>
              <a:t>‹#›</a:t>
            </a:fld>
            <a:endParaRPr lang="tr-TR"/>
          </a:p>
        </p:txBody>
      </p:sp>
    </p:spTree>
    <p:extLst>
      <p:ext uri="{BB962C8B-B14F-4D97-AF65-F5344CB8AC3E}">
        <p14:creationId xmlns:p14="http://schemas.microsoft.com/office/powerpoint/2010/main" val="22141454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BİLGİ MERKEZLERİ YÖNETİMİ</a:t>
            </a:r>
            <a:endParaRPr lang="tr-TR" dirty="0"/>
          </a:p>
        </p:txBody>
      </p:sp>
      <p:sp>
        <p:nvSpPr>
          <p:cNvPr id="3" name="Alt Başlık 2"/>
          <p:cNvSpPr>
            <a:spLocks noGrp="1"/>
          </p:cNvSpPr>
          <p:nvPr>
            <p:ph type="subTitle" idx="1"/>
          </p:nvPr>
        </p:nvSpPr>
        <p:spPr>
          <a:xfrm>
            <a:off x="1507067" y="4487251"/>
            <a:ext cx="7766936" cy="1096899"/>
          </a:xfrm>
        </p:spPr>
        <p:txBody>
          <a:bodyPr/>
          <a:lstStyle/>
          <a:p>
            <a:r>
              <a:rPr lang="tr-TR" sz="2400" dirty="0" smtClean="0"/>
              <a:t>KAVRAMLAR</a:t>
            </a:r>
            <a:endParaRPr lang="tr-TR" dirty="0" smtClean="0"/>
          </a:p>
        </p:txBody>
      </p:sp>
    </p:spTree>
    <p:extLst>
      <p:ext uri="{BB962C8B-B14F-4D97-AF65-F5344CB8AC3E}">
        <p14:creationId xmlns:p14="http://schemas.microsoft.com/office/powerpoint/2010/main" val="28418490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İŞLETMENİN TEMEL ÖGELERİ</a:t>
            </a:r>
          </a:p>
        </p:txBody>
      </p:sp>
      <p:sp>
        <p:nvSpPr>
          <p:cNvPr id="3" name="İçerik Yer Tutucusu 2"/>
          <p:cNvSpPr>
            <a:spLocks noGrp="1"/>
          </p:cNvSpPr>
          <p:nvPr>
            <p:ph idx="1"/>
          </p:nvPr>
        </p:nvSpPr>
        <p:spPr>
          <a:xfrm>
            <a:off x="677334" y="1485901"/>
            <a:ext cx="8596668" cy="4555462"/>
          </a:xfrm>
        </p:spPr>
        <p:txBody>
          <a:bodyPr>
            <a:normAutofit fontScale="92500"/>
          </a:bodyPr>
          <a:lstStyle/>
          <a:p>
            <a:pPr algn="just">
              <a:lnSpc>
                <a:spcPct val="150000"/>
              </a:lnSpc>
            </a:pPr>
            <a:r>
              <a:rPr lang="tr-TR" b="1" dirty="0"/>
              <a:t>Örgüt</a:t>
            </a:r>
            <a:r>
              <a:rPr lang="tr-TR" dirty="0"/>
              <a:t> :  Belli ortak amaçları olan insanlardan oluşmaktadır. Bir işletmeden söz edebilmek için kesinlikle bulunması gereken bir özelliktir. Örgüt olmadan işletmeden söz edilemez. Belli bir örgüt yapısı olmayan bir kütüphane de olmaz.</a:t>
            </a:r>
          </a:p>
          <a:p>
            <a:pPr algn="just">
              <a:lnSpc>
                <a:spcPct val="150000"/>
              </a:lnSpc>
            </a:pPr>
            <a:r>
              <a:rPr lang="tr-TR" b="1" dirty="0"/>
              <a:t>Emek</a:t>
            </a:r>
            <a:r>
              <a:rPr lang="tr-TR" dirty="0"/>
              <a:t> : Yapılan işler olarak da anılmaktadır. Kütüphanecinin olmadığı yerde kütüphane hizmeti de olmaz. Emeğe ya da işe, işi yapan kişinin açısından baktığımızda işin değerleri olduğu görülmektedir. </a:t>
            </a:r>
            <a:r>
              <a:rPr lang="tr-TR" b="1" dirty="0"/>
              <a:t>İşin kendi değeri ya da işin iç değeri</a:t>
            </a:r>
            <a:r>
              <a:rPr lang="tr-TR" dirty="0"/>
              <a:t>, o işi yapmaktan duyulan haz ve başarı duygusunu ifade eder. </a:t>
            </a:r>
            <a:r>
              <a:rPr lang="tr-TR" b="1" dirty="0"/>
              <a:t>İşin dış değeri</a:t>
            </a:r>
            <a:r>
              <a:rPr lang="tr-TR" dirty="0"/>
              <a:t>, işin sağladığı parasal gelir ve saygınlık gibi toplumsal değerleri ifade eder. </a:t>
            </a:r>
            <a:r>
              <a:rPr lang="tr-TR" b="1" dirty="0"/>
              <a:t>İş çevresindeki koşulların ifade ettiği değer</a:t>
            </a:r>
            <a:r>
              <a:rPr lang="tr-TR" dirty="0"/>
              <a:t>, işin fiziksel çevresine ilişkin koşullarla birlikte ruhsal ve toplumsal çevreye ilişkin değerler, iş arkadaşlarının düzeyleri ve tutumları, üstlerin davranışları gibi özellikleri ifade eder</a:t>
            </a:r>
            <a:r>
              <a:rPr lang="tr-TR" dirty="0" smtClean="0"/>
              <a:t>.</a:t>
            </a:r>
            <a:endParaRPr lang="tr-TR" dirty="0"/>
          </a:p>
        </p:txBody>
      </p:sp>
    </p:spTree>
    <p:extLst>
      <p:ext uri="{BB962C8B-B14F-4D97-AF65-F5344CB8AC3E}">
        <p14:creationId xmlns:p14="http://schemas.microsoft.com/office/powerpoint/2010/main" val="73388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45918"/>
            <a:ext cx="8596668" cy="876300"/>
          </a:xfrm>
        </p:spPr>
        <p:txBody>
          <a:bodyPr/>
          <a:lstStyle/>
          <a:p>
            <a:r>
              <a:rPr lang="tr-TR" dirty="0" smtClean="0"/>
              <a:t>KAVRAMLAR</a:t>
            </a:r>
            <a:endParaRPr lang="tr-TR" dirty="0"/>
          </a:p>
        </p:txBody>
      </p:sp>
      <p:sp>
        <p:nvSpPr>
          <p:cNvPr id="3" name="İçerik Yer Tutucusu 2"/>
          <p:cNvSpPr>
            <a:spLocks noGrp="1"/>
          </p:cNvSpPr>
          <p:nvPr>
            <p:ph idx="1"/>
          </p:nvPr>
        </p:nvSpPr>
        <p:spPr>
          <a:xfrm>
            <a:off x="677334" y="1205345"/>
            <a:ext cx="8596668" cy="4836017"/>
          </a:xfrm>
        </p:spPr>
        <p:txBody>
          <a:bodyPr>
            <a:normAutofit fontScale="92500" lnSpcReduction="10000"/>
          </a:bodyPr>
          <a:lstStyle/>
          <a:p>
            <a:pPr marL="0" indent="0" algn="just">
              <a:lnSpc>
                <a:spcPct val="150000"/>
              </a:lnSpc>
              <a:buNone/>
            </a:pPr>
            <a:r>
              <a:rPr lang="tr-TR" dirty="0" smtClean="0"/>
              <a:t>	Kütüphane </a:t>
            </a:r>
            <a:r>
              <a:rPr lang="tr-TR" dirty="0"/>
              <a:t>ve belge ve bilgi merkezleri kavramları, hem benzer hem de farklı işlevlere sahip örgütleri ifade eden; aynı zamanda, günümüzde, kapsamları değişik boyutta algılanabilen kavramlardır</a:t>
            </a:r>
            <a:r>
              <a:rPr lang="tr-TR" dirty="0" smtClean="0"/>
              <a:t>.</a:t>
            </a:r>
            <a:endParaRPr lang="tr-TR" dirty="0"/>
          </a:p>
          <a:p>
            <a:pPr marL="0" indent="0" algn="just">
              <a:lnSpc>
                <a:spcPct val="150000"/>
              </a:lnSpc>
              <a:buNone/>
            </a:pPr>
            <a:r>
              <a:rPr lang="tr-TR" dirty="0" smtClean="0"/>
              <a:t>	Türkçe</a:t>
            </a:r>
            <a:r>
              <a:rPr lang="tr-TR" dirty="0"/>
              <a:t>’ de </a:t>
            </a:r>
            <a:r>
              <a:rPr lang="tr-TR" dirty="0" err="1"/>
              <a:t>library</a:t>
            </a:r>
            <a:r>
              <a:rPr lang="tr-TR" dirty="0"/>
              <a:t> terimi karşılığı olarak bazen kitaplık bazen de kütüphane terimlerinin kullanıldığı görülmektedir. </a:t>
            </a:r>
            <a:r>
              <a:rPr lang="tr-TR" dirty="0" err="1"/>
              <a:t>Documentation</a:t>
            </a:r>
            <a:r>
              <a:rPr lang="tr-TR" dirty="0"/>
              <a:t> </a:t>
            </a:r>
            <a:r>
              <a:rPr lang="tr-TR" dirty="0" err="1"/>
              <a:t>a</a:t>
            </a:r>
            <a:r>
              <a:rPr lang="tr-TR" dirty="0" err="1" smtClean="0"/>
              <a:t>nd</a:t>
            </a:r>
            <a:r>
              <a:rPr lang="tr-TR" dirty="0" smtClean="0"/>
              <a:t> </a:t>
            </a:r>
            <a:r>
              <a:rPr lang="tr-TR" dirty="0" err="1"/>
              <a:t>information</a:t>
            </a:r>
            <a:r>
              <a:rPr lang="tr-TR" dirty="0"/>
              <a:t> </a:t>
            </a:r>
            <a:r>
              <a:rPr lang="tr-TR" dirty="0" err="1"/>
              <a:t>centers</a:t>
            </a:r>
            <a:r>
              <a:rPr lang="tr-TR" dirty="0"/>
              <a:t> karşılığı olarak dar anlamda belge ve bilgi merkezleri kavramı kullanılmaktadır. Geniş anlamda ise kavram arşiv, kütüphane, dokümantasyon merkezi, bilgi merkezi, müze olarak adlandırılan kuruluşları kapsayabilir. Bunun nedeni, bu kuruluşların işlev ve hizmetlerinde farklılıklar olmasının yanında benzer özelliklerin bulunmasıdır. Bu kuruluşların benzer ya da ortak olan başlıca özelliği ise, her birinin kendine özgü bir bilgi hizmeti vermeleri ve bu hizmeti, büyük ölçüde belgelerden yararlanarak gerçekleştirmeleridir</a:t>
            </a:r>
            <a:r>
              <a:rPr lang="tr-TR" dirty="0" smtClean="0"/>
              <a:t>.</a:t>
            </a:r>
            <a:endParaRPr lang="tr-TR" dirty="0"/>
          </a:p>
        </p:txBody>
      </p:sp>
    </p:spTree>
    <p:extLst>
      <p:ext uri="{BB962C8B-B14F-4D97-AF65-F5344CB8AC3E}">
        <p14:creationId xmlns:p14="http://schemas.microsoft.com/office/powerpoint/2010/main" val="2837311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KAVRAMLAR</a:t>
            </a:r>
          </a:p>
        </p:txBody>
      </p:sp>
      <p:sp>
        <p:nvSpPr>
          <p:cNvPr id="3" name="İçerik Yer Tutucusu 2"/>
          <p:cNvSpPr>
            <a:spLocks noGrp="1"/>
          </p:cNvSpPr>
          <p:nvPr>
            <p:ph idx="1"/>
          </p:nvPr>
        </p:nvSpPr>
        <p:spPr>
          <a:xfrm>
            <a:off x="677334" y="1631373"/>
            <a:ext cx="8596668" cy="4409989"/>
          </a:xfrm>
        </p:spPr>
        <p:txBody>
          <a:bodyPr>
            <a:normAutofit fontScale="92500" lnSpcReduction="20000"/>
          </a:bodyPr>
          <a:lstStyle/>
          <a:p>
            <a:pPr algn="just">
              <a:lnSpc>
                <a:spcPct val="150000"/>
              </a:lnSpc>
            </a:pPr>
            <a:r>
              <a:rPr lang="tr-TR" b="1" dirty="0"/>
              <a:t>Kütüphaneler ile bilgi ve belge merkezleri</a:t>
            </a:r>
            <a:r>
              <a:rPr lang="tr-TR" dirty="0"/>
              <a:t>, hizmet verdikleri kullanıcı kesimlerinin gereksinimlerini karşılamak amacıyla sistemli ve düzenli olarak belge ve bilgi sağlayan, bunları işlemden geçirerek en uygun biçimde ve en kısa sürede yararlandırmaya sunması beklenen merkezlerdir.</a:t>
            </a:r>
          </a:p>
          <a:p>
            <a:pPr algn="just">
              <a:lnSpc>
                <a:spcPct val="150000"/>
              </a:lnSpc>
            </a:pPr>
            <a:r>
              <a:rPr lang="tr-TR" b="1" dirty="0"/>
              <a:t>Belge/dokümantasyon </a:t>
            </a:r>
            <a:r>
              <a:rPr lang="tr-TR" b="1" dirty="0" smtClean="0"/>
              <a:t>merkezleri</a:t>
            </a:r>
            <a:r>
              <a:rPr lang="tr-TR" dirty="0"/>
              <a:t>, belirli belgelerle ilgili talepleri karşılamak için belge teslimi yapmak üzere belgeleri sağlayan, örgütleyen ve depolayan </a:t>
            </a:r>
            <a:r>
              <a:rPr lang="tr-TR" dirty="0" smtClean="0"/>
              <a:t>merkezlerdir. </a:t>
            </a:r>
            <a:r>
              <a:rPr lang="tr-TR" dirty="0"/>
              <a:t>Bu </a:t>
            </a:r>
            <a:r>
              <a:rPr lang="tr-TR" dirty="0" smtClean="0"/>
              <a:t>merkezlerin </a:t>
            </a:r>
            <a:r>
              <a:rPr lang="tr-TR" dirty="0"/>
              <a:t>belgelerle ilgili amacı, belgeleri arşivlemek değil, belge dağıtmaya yönelik olmasıdır.</a:t>
            </a:r>
          </a:p>
          <a:p>
            <a:pPr algn="just">
              <a:lnSpc>
                <a:spcPct val="150000"/>
              </a:lnSpc>
            </a:pPr>
            <a:r>
              <a:rPr lang="tr-TR" b="1" dirty="0"/>
              <a:t>Enformasyon/bilgi </a:t>
            </a:r>
            <a:r>
              <a:rPr lang="tr-TR" b="1" dirty="0" smtClean="0"/>
              <a:t>merkezleri</a:t>
            </a:r>
            <a:r>
              <a:rPr lang="tr-TR" dirty="0"/>
              <a:t>, normal olarak belgeleri toplayan, örgütleyen, depolayan, belgelere erişim sağlayan ve dağıtan bağımsız bir örgüt ya da bir örgütün yönetsel birimidir. Bilgi merkezinin yayın tarama, bibliyografya ve özler hazırlama, seçmeli bilgi yayımı gibi temel hizmetleri bulunmaktadır.</a:t>
            </a:r>
          </a:p>
        </p:txBody>
      </p:sp>
    </p:spTree>
    <p:extLst>
      <p:ext uri="{BB962C8B-B14F-4D97-AF65-F5344CB8AC3E}">
        <p14:creationId xmlns:p14="http://schemas.microsoft.com/office/powerpoint/2010/main" val="2775117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KAVRAMLAR</a:t>
            </a:r>
          </a:p>
        </p:txBody>
      </p:sp>
      <p:sp>
        <p:nvSpPr>
          <p:cNvPr id="3" name="İçerik Yer Tutucusu 2"/>
          <p:cNvSpPr>
            <a:spLocks noGrp="1"/>
          </p:cNvSpPr>
          <p:nvPr>
            <p:ph idx="1"/>
          </p:nvPr>
        </p:nvSpPr>
        <p:spPr>
          <a:xfrm>
            <a:off x="677334" y="1704110"/>
            <a:ext cx="8596668" cy="3522518"/>
          </a:xfrm>
        </p:spPr>
        <p:txBody>
          <a:bodyPr>
            <a:normAutofit/>
          </a:bodyPr>
          <a:lstStyle/>
          <a:p>
            <a:pPr marL="0" indent="0" algn="just">
              <a:lnSpc>
                <a:spcPct val="150000"/>
              </a:lnSpc>
              <a:buNone/>
            </a:pPr>
            <a:r>
              <a:rPr lang="tr-TR" dirty="0" smtClean="0"/>
              <a:t>	Bu </a:t>
            </a:r>
            <a:r>
              <a:rPr lang="tr-TR" dirty="0"/>
              <a:t>kuruluşların farklı özellikleri ise, hizmet verdikleri kullanıcı gruplarının, kullandıkları belgelerin, yöneldikleri konu alanlarının kapsamına ve özelliklerine ya da hizmet verilen coğrafi bölge gibi başka etmenlere göre değişik türlere ayrılırlar. </a:t>
            </a:r>
            <a:endParaRPr lang="tr-TR" dirty="0" smtClean="0"/>
          </a:p>
          <a:p>
            <a:pPr marL="0" indent="0" algn="just">
              <a:lnSpc>
                <a:spcPct val="150000"/>
              </a:lnSpc>
              <a:buNone/>
            </a:pPr>
            <a:r>
              <a:rPr lang="tr-TR" dirty="0"/>
              <a:t>	</a:t>
            </a:r>
            <a:r>
              <a:rPr lang="tr-TR" dirty="0" smtClean="0"/>
              <a:t>Bu </a:t>
            </a:r>
            <a:r>
              <a:rPr lang="tr-TR" dirty="0"/>
              <a:t>kuruluşları, yürüttükleri faaliyetlerdeki farklılıklara göre üç ana grupta toplamak mümkündür</a:t>
            </a:r>
            <a:r>
              <a:rPr lang="tr-TR" dirty="0" smtClean="0"/>
              <a:t>:</a:t>
            </a:r>
            <a:endParaRPr lang="tr-TR" dirty="0"/>
          </a:p>
        </p:txBody>
      </p:sp>
    </p:spTree>
    <p:extLst>
      <p:ext uri="{BB962C8B-B14F-4D97-AF65-F5344CB8AC3E}">
        <p14:creationId xmlns:p14="http://schemas.microsoft.com/office/powerpoint/2010/main" val="3417580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KAVRAMLAR</a:t>
            </a:r>
          </a:p>
        </p:txBody>
      </p:sp>
      <p:sp>
        <p:nvSpPr>
          <p:cNvPr id="3" name="İçerik Yer Tutucusu 2"/>
          <p:cNvSpPr>
            <a:spLocks noGrp="1"/>
          </p:cNvSpPr>
          <p:nvPr>
            <p:ph idx="1"/>
          </p:nvPr>
        </p:nvSpPr>
        <p:spPr>
          <a:xfrm>
            <a:off x="573425" y="1849583"/>
            <a:ext cx="8596668" cy="3906982"/>
          </a:xfrm>
        </p:spPr>
        <p:txBody>
          <a:bodyPr>
            <a:noAutofit/>
          </a:bodyPr>
          <a:lstStyle/>
          <a:p>
            <a:pPr marL="0" indent="0" algn="just">
              <a:lnSpc>
                <a:spcPct val="150000"/>
              </a:lnSpc>
              <a:buNone/>
            </a:pPr>
            <a:r>
              <a:rPr lang="tr-TR" sz="1600" dirty="0"/>
              <a:t>		1. Grupta yer alan birimler arşiv, kütüphane ve medya merkezi gibi birincil belgelerin sağlanması ve korunmasına ağırlık verirler. Arşivler, kurumların ürettiği belgeleri kapsarlar ve bu belgeleri kurum dışına ödünç vermezler. Arşivlerin aile arşivleri, yerel arşivler, resmi ve özel kuruluşların arşivleri gibi değişik türleri vardır.</a:t>
            </a:r>
          </a:p>
          <a:p>
            <a:pPr marL="0" indent="0" algn="just">
              <a:lnSpc>
                <a:spcPct val="150000"/>
              </a:lnSpc>
              <a:buNone/>
            </a:pPr>
            <a:r>
              <a:rPr lang="tr-TR" sz="1600" dirty="0" smtClean="0"/>
              <a:t>	Kütüphaneler </a:t>
            </a:r>
            <a:r>
              <a:rPr lang="tr-TR" sz="1600" dirty="0"/>
              <a:t>ise yazma, basma, baskı dışı, elektronik materyalleri kapsarlar. Yazma ve derleme kütüphaneleri gibi bazı kütüphaneler ve belli kaynak türleri hariç olmak üzere, kurum dışına ödünç verirler. Halk ve çocuk kütüphaneleri, okul kütüphaneleri, araştırma kütüphaneleri, milli kütüphane, özel kütüphaneler gibi türleri bulunmaktadır</a:t>
            </a:r>
            <a:r>
              <a:rPr lang="tr-TR" sz="1600" dirty="0" smtClean="0"/>
              <a:t>.</a:t>
            </a:r>
            <a:endParaRPr lang="tr-TR" sz="1600" dirty="0"/>
          </a:p>
        </p:txBody>
      </p:sp>
    </p:spTree>
    <p:extLst>
      <p:ext uri="{BB962C8B-B14F-4D97-AF65-F5344CB8AC3E}">
        <p14:creationId xmlns:p14="http://schemas.microsoft.com/office/powerpoint/2010/main" val="3957435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KAVRAMLAR</a:t>
            </a:r>
          </a:p>
        </p:txBody>
      </p:sp>
      <p:sp>
        <p:nvSpPr>
          <p:cNvPr id="3" name="İçerik Yer Tutucusu 2"/>
          <p:cNvSpPr>
            <a:spLocks noGrp="1"/>
          </p:cNvSpPr>
          <p:nvPr>
            <p:ph idx="1"/>
          </p:nvPr>
        </p:nvSpPr>
        <p:spPr/>
        <p:txBody>
          <a:bodyPr/>
          <a:lstStyle/>
          <a:p>
            <a:pPr marL="0" indent="0" algn="just">
              <a:lnSpc>
                <a:spcPct val="150000"/>
              </a:lnSpc>
              <a:buNone/>
            </a:pPr>
            <a:r>
              <a:rPr lang="tr-TR" b="1" dirty="0" smtClean="0"/>
              <a:t>	2. </a:t>
            </a:r>
            <a:r>
              <a:rPr lang="tr-TR" b="1" dirty="0"/>
              <a:t>Grup</a:t>
            </a:r>
            <a:r>
              <a:rPr lang="tr-TR" dirty="0"/>
              <a:t>taki birimler, belgenin içerik tanımlaması ve analizlerinin yapılmasına, bunların yayılmasına ve bilgi kaynaklarının duyurulmasına yönelik faaliyetler yapan belge merkezleridir. Çeşitli bibliyografyalar ile öz ve dizinlerin hazırlanması, duyurulması, yayınlanması gibi işlevler üstlenebilen bu merkezler genellikle araştırmacılara hizmet verir. Kendilerine talep gelmesini beklemeksizin de dokümantasyon faaliyetlerini sürdürürler</a:t>
            </a:r>
            <a:r>
              <a:rPr lang="tr-TR" dirty="0" smtClean="0"/>
              <a:t>.</a:t>
            </a:r>
            <a:endParaRPr lang="tr-TR" dirty="0"/>
          </a:p>
        </p:txBody>
      </p:sp>
    </p:spTree>
    <p:extLst>
      <p:ext uri="{BB962C8B-B14F-4D97-AF65-F5344CB8AC3E}">
        <p14:creationId xmlns:p14="http://schemas.microsoft.com/office/powerpoint/2010/main" val="2625964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KAVRAMLAR</a:t>
            </a:r>
          </a:p>
        </p:txBody>
      </p:sp>
      <p:sp>
        <p:nvSpPr>
          <p:cNvPr id="3" name="İçerik Yer Tutucusu 2"/>
          <p:cNvSpPr>
            <a:spLocks noGrp="1"/>
          </p:cNvSpPr>
          <p:nvPr>
            <p:ph idx="1"/>
          </p:nvPr>
        </p:nvSpPr>
        <p:spPr/>
        <p:txBody>
          <a:bodyPr/>
          <a:lstStyle/>
          <a:p>
            <a:pPr marL="0" indent="0" algn="just">
              <a:lnSpc>
                <a:spcPct val="150000"/>
              </a:lnSpc>
              <a:buNone/>
            </a:pPr>
            <a:r>
              <a:rPr lang="tr-TR" b="1" u="sng" dirty="0"/>
              <a:t>3. Grup</a:t>
            </a:r>
            <a:r>
              <a:rPr lang="tr-TR" dirty="0"/>
              <a:t>ta ise bilgi kullanımına dayanan ve böylece bilgi taleplerini karşılayan bilgi merkezleri yer alır. Amaçları, kullanıcı talebini beklemeden ya da talebe bağlı olarak, kullanıcı gereksinimlerine uygun bilgi sağlamaktır. Hizmetlerini sözlü olarak, basılı, yazılı ve baskı dışı araçlarla gerçekleştirirler</a:t>
            </a:r>
            <a:r>
              <a:rPr lang="tr-TR" dirty="0" smtClean="0"/>
              <a:t>.</a:t>
            </a:r>
            <a:endParaRPr lang="tr-TR" dirty="0"/>
          </a:p>
        </p:txBody>
      </p:sp>
    </p:spTree>
    <p:extLst>
      <p:ext uri="{BB962C8B-B14F-4D97-AF65-F5344CB8AC3E}">
        <p14:creationId xmlns:p14="http://schemas.microsoft.com/office/powerpoint/2010/main" val="1296503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İŞLETME</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	İşletme</a:t>
            </a:r>
            <a:r>
              <a:rPr lang="tr-TR" dirty="0"/>
              <a:t>, üretim araçlarının uyumlu biçimde birleşmesinden meydana gelen mal ya da hizmet üreten bir birimdir</a:t>
            </a:r>
            <a:r>
              <a:rPr lang="tr-TR" dirty="0" smtClean="0"/>
              <a:t>.</a:t>
            </a:r>
          </a:p>
          <a:p>
            <a:pPr marL="0" indent="0">
              <a:buNone/>
            </a:pPr>
            <a:endParaRPr lang="tr-TR" dirty="0"/>
          </a:p>
          <a:p>
            <a:pPr marL="0" indent="0">
              <a:buNone/>
            </a:pPr>
            <a:r>
              <a:rPr lang="tr-TR" b="1" dirty="0" smtClean="0"/>
              <a:t>	İşletmenin </a:t>
            </a:r>
            <a:r>
              <a:rPr lang="tr-TR" b="1" dirty="0"/>
              <a:t>temel ögeleri</a:t>
            </a:r>
            <a:endParaRPr lang="tr-TR" dirty="0"/>
          </a:p>
          <a:p>
            <a:pPr lvl="0"/>
            <a:r>
              <a:rPr lang="tr-TR" dirty="0"/>
              <a:t>Doğal kaynaklar</a:t>
            </a:r>
          </a:p>
          <a:p>
            <a:pPr lvl="0"/>
            <a:r>
              <a:rPr lang="tr-TR" dirty="0"/>
              <a:t>Emek</a:t>
            </a:r>
          </a:p>
          <a:p>
            <a:pPr lvl="0"/>
            <a:r>
              <a:rPr lang="tr-TR" dirty="0"/>
              <a:t>Sermaye (parasal olanaklar)</a:t>
            </a:r>
          </a:p>
          <a:p>
            <a:pPr lvl="0"/>
            <a:r>
              <a:rPr lang="tr-TR" dirty="0"/>
              <a:t>Örgüt</a:t>
            </a:r>
          </a:p>
          <a:p>
            <a:pPr marL="0" indent="0">
              <a:buNone/>
            </a:pPr>
            <a:r>
              <a:rPr lang="tr-TR" dirty="0" smtClean="0"/>
              <a:t>	Bu </a:t>
            </a:r>
            <a:r>
              <a:rPr lang="tr-TR" dirty="0"/>
              <a:t>ögelerin gelişi güzel değil, belli oranlarda ve belli bir düzen ortaya koyacak biçimde bir araya gelerek oluşturdukları birim işletmedir.</a:t>
            </a:r>
          </a:p>
          <a:p>
            <a:pPr marL="0" indent="0">
              <a:buNone/>
            </a:pPr>
            <a:r>
              <a:rPr lang="tr-TR" dirty="0"/>
              <a:t>	Bir işletmede ya sermaye ya da emek önem taşımaktadır. Böylece ortaya sermaye yoğun işletmeler ve emek yoğun işletmeler kavramları çıkmaktadır.</a:t>
            </a:r>
          </a:p>
          <a:p>
            <a:endParaRPr lang="tr-TR" dirty="0"/>
          </a:p>
        </p:txBody>
      </p:sp>
    </p:spTree>
    <p:extLst>
      <p:ext uri="{BB962C8B-B14F-4D97-AF65-F5344CB8AC3E}">
        <p14:creationId xmlns:p14="http://schemas.microsoft.com/office/powerpoint/2010/main" val="2720555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İŞLETMENİN TEMEL ÖGELERİ</a:t>
            </a:r>
            <a:endParaRPr lang="tr-TR" dirty="0"/>
          </a:p>
        </p:txBody>
      </p:sp>
      <p:sp>
        <p:nvSpPr>
          <p:cNvPr id="3" name="İçerik Yer Tutucusu 2"/>
          <p:cNvSpPr>
            <a:spLocks noGrp="1"/>
          </p:cNvSpPr>
          <p:nvPr>
            <p:ph idx="1"/>
          </p:nvPr>
        </p:nvSpPr>
        <p:spPr/>
        <p:txBody>
          <a:bodyPr>
            <a:normAutofit/>
          </a:bodyPr>
          <a:lstStyle/>
          <a:p>
            <a:pPr algn="just"/>
            <a:r>
              <a:rPr lang="tr-TR" b="1" dirty="0"/>
              <a:t>Doğal kaynaklar </a:t>
            </a:r>
            <a:r>
              <a:rPr lang="tr-TR" dirty="0"/>
              <a:t>: Kar işletmesinde kar etmek için kullanılan temel nesnelerdir: Kömür, çelik, ilaç ham maddesi vs. Kütüphanede hizmet vermek için gerekli temel nesne ise doğrudan doğruya kütüphanenin koleksiyonudur</a:t>
            </a:r>
            <a:r>
              <a:rPr lang="tr-TR" dirty="0" smtClean="0"/>
              <a:t>.</a:t>
            </a:r>
          </a:p>
          <a:p>
            <a:pPr algn="just"/>
            <a:endParaRPr lang="tr-TR" dirty="0"/>
          </a:p>
          <a:p>
            <a:pPr algn="just"/>
            <a:r>
              <a:rPr lang="tr-TR" b="1" dirty="0"/>
              <a:t>Sermaye</a:t>
            </a:r>
            <a:r>
              <a:rPr lang="tr-TR" dirty="0"/>
              <a:t> : Kütüphanenin bütçesidir. Isıtma, aydınlatma, bina, raflar, dolaplar, araç ve gereç, kırtasiye, çalışanların maaşları kütüphanenin bütçesinden verilir</a:t>
            </a:r>
            <a:r>
              <a:rPr lang="tr-TR" dirty="0" smtClean="0"/>
              <a:t>.</a:t>
            </a:r>
            <a:endParaRPr lang="tr-TR" dirty="0"/>
          </a:p>
        </p:txBody>
      </p:sp>
    </p:spTree>
    <p:extLst>
      <p:ext uri="{BB962C8B-B14F-4D97-AF65-F5344CB8AC3E}">
        <p14:creationId xmlns:p14="http://schemas.microsoft.com/office/powerpoint/2010/main" val="1168559649"/>
      </p:ext>
    </p:extLst>
  </p:cSld>
  <p:clrMapOvr>
    <a:masterClrMapping/>
  </p:clrMapOvr>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96</TotalTime>
  <Words>380</Words>
  <Application>Microsoft Office PowerPoint</Application>
  <PresentationFormat>Geniş ekran</PresentationFormat>
  <Paragraphs>36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Trebuchet MS</vt:lpstr>
      <vt:lpstr>Wingdings 3</vt:lpstr>
      <vt:lpstr>Kristal</vt:lpstr>
      <vt:lpstr>BİLGİ MERKEZLERİ YÖNETİMİ</vt:lpstr>
      <vt:lpstr>KAVRAMLAR</vt:lpstr>
      <vt:lpstr>KAVRAMLAR</vt:lpstr>
      <vt:lpstr>KAVRAMLAR</vt:lpstr>
      <vt:lpstr>KAVRAMLAR</vt:lpstr>
      <vt:lpstr>KAVRAMLAR</vt:lpstr>
      <vt:lpstr>KAVRAMLAR</vt:lpstr>
      <vt:lpstr>İŞLETME</vt:lpstr>
      <vt:lpstr>İŞLETMENİN TEMEL ÖGELERİ</vt:lpstr>
      <vt:lpstr>İŞLETMENİN TEMEL ÖGELERİ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 MERKEZLERİ YÖNETİMİ</dc:title>
  <dc:creator>dogan_atilgan</dc:creator>
  <cp:lastModifiedBy>dogan_atilgan</cp:lastModifiedBy>
  <cp:revision>15</cp:revision>
  <dcterms:created xsi:type="dcterms:W3CDTF">2016-03-03T09:46:03Z</dcterms:created>
  <dcterms:modified xsi:type="dcterms:W3CDTF">2020-03-03T07:38:41Z</dcterms:modified>
</cp:coreProperties>
</file>