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3"/>
  </p:notesMasterIdLst>
  <p:sldIdLst>
    <p:sldId id="288" r:id="rId2"/>
    <p:sldId id="257" r:id="rId3"/>
    <p:sldId id="279" r:id="rId4"/>
    <p:sldId id="268" r:id="rId5"/>
    <p:sldId id="283" r:id="rId6"/>
    <p:sldId id="267" r:id="rId7"/>
    <p:sldId id="269" r:id="rId8"/>
    <p:sldId id="260" r:id="rId9"/>
    <p:sldId id="272" r:id="rId10"/>
    <p:sldId id="278" r:id="rId11"/>
    <p:sldId id="271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A70A3-AEBD-49E4-A0EF-DA6FDF51EF9B}" type="datetimeFigureOut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30533-1468-4C06-BACB-8154C33472D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B1EB518-EF5B-4B87-A362-625AB425B9E9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EDB5-6357-437B-9911-7BDCACAE4086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2F7CFF-9664-4F42-95CE-A7618475902A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F8C34-02DB-4471-927D-BBD784B85F2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8A34F3-AE79-4CDF-97E3-83A30374082B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967E7C9-022E-458E-AC86-D5783EA1D32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466E-C655-4C42-B45A-77B07516858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D519-34B3-4B39-B214-D5F46BA3AEE2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8809-AB05-4415-A5E0-47ED8814C6A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F773CFC-CB32-4B7C-8FCC-B768CC5191E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5853C5-F267-4E89-BDA1-8FF476A6FF01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smigazete.gov.tr/eskiler/2017/01/20170126M1-6.htm" TargetMode="External"/><Relationship Id="rId2" Type="http://schemas.openxmlformats.org/officeDocument/2006/relationships/hyperlink" Target="https://www.khanacademy.org/science/biology/macromolecules/lipids/a/lipid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/>
              <a:t>Role of </a:t>
            </a:r>
            <a:r>
              <a:rPr lang="tr-TR" sz="4800" b="1" dirty="0" err="1" smtClean="0"/>
              <a:t>fats</a:t>
            </a:r>
            <a:r>
              <a:rPr lang="tr-TR" sz="4800" b="1" dirty="0" smtClean="0"/>
              <a:t> in </a:t>
            </a:r>
            <a:r>
              <a:rPr lang="tr-TR" sz="4800" b="1" dirty="0" err="1" smtClean="0"/>
              <a:t>the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organisms</a:t>
            </a:r>
            <a:endParaRPr lang="tr-TR" sz="4800" b="1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Necessary</a:t>
            </a:r>
            <a:r>
              <a:rPr lang="tr-TR" sz="3200" dirty="0" smtClean="0"/>
              <a:t> </a:t>
            </a:r>
            <a:r>
              <a:rPr lang="tr-TR" sz="3200" dirty="0" err="1" smtClean="0"/>
              <a:t>amount</a:t>
            </a:r>
            <a:r>
              <a:rPr lang="tr-TR" sz="3200" dirty="0" smtClean="0"/>
              <a:t> of </a:t>
            </a:r>
            <a:r>
              <a:rPr lang="tr-TR" sz="3200" dirty="0" err="1" smtClean="0"/>
              <a:t>fats</a:t>
            </a:r>
            <a:r>
              <a:rPr lang="tr-TR" sz="3200" dirty="0" smtClean="0"/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support</a:t>
            </a:r>
            <a:r>
              <a:rPr lang="tr-TR" sz="3200" b="1" dirty="0" smtClean="0">
                <a:solidFill>
                  <a:srgbClr val="0000FF"/>
                </a:solidFill>
              </a:rPr>
              <a:t> body </a:t>
            </a:r>
            <a:r>
              <a:rPr lang="tr-TR" sz="3200" b="1" dirty="0" err="1" smtClean="0">
                <a:solidFill>
                  <a:srgbClr val="0000FF"/>
                </a:solidFill>
              </a:rPr>
              <a:t>functions</a:t>
            </a:r>
            <a:endParaRPr lang="tr-TR" sz="3200" b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tr-TR" sz="3200" dirty="0" smtClean="0"/>
          </a:p>
          <a:p>
            <a:r>
              <a:rPr lang="tr-TR" sz="3200" dirty="0" err="1" smtClean="0"/>
              <a:t>Fats</a:t>
            </a:r>
            <a:r>
              <a:rPr lang="tr-TR" sz="3200" dirty="0" smtClean="0"/>
              <a:t> </a:t>
            </a:r>
            <a:r>
              <a:rPr lang="tr-TR" sz="3200" dirty="0" err="1" smtClean="0"/>
              <a:t>provide</a:t>
            </a:r>
            <a:r>
              <a:rPr lang="tr-TR" sz="3200" dirty="0" smtClean="0"/>
              <a:t> an </a:t>
            </a:r>
            <a:r>
              <a:rPr lang="tr-TR" sz="3200" dirty="0" err="1" smtClean="0"/>
              <a:t>efficient</a:t>
            </a:r>
            <a:r>
              <a:rPr lang="tr-TR" sz="3200" dirty="0" smtClean="0"/>
              <a:t> </a:t>
            </a:r>
            <a:r>
              <a:rPr lang="tr-TR" sz="3200" dirty="0" err="1" smtClean="0"/>
              <a:t>way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store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energy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/>
              <a:t>over</a:t>
            </a:r>
            <a:r>
              <a:rPr lang="tr-TR" sz="3200" dirty="0" smtClean="0"/>
              <a:t> </a:t>
            </a:r>
            <a:r>
              <a:rPr lang="tr-TR" sz="3200" dirty="0" err="1" smtClean="0"/>
              <a:t>long</a:t>
            </a:r>
            <a:r>
              <a:rPr lang="tr-TR" sz="3200" dirty="0" smtClean="0"/>
              <a:t> </a:t>
            </a:r>
            <a:r>
              <a:rPr lang="tr-TR" sz="3200" dirty="0" err="1" smtClean="0"/>
              <a:t>periods</a:t>
            </a:r>
            <a:r>
              <a:rPr lang="tr-TR" sz="3200" dirty="0" smtClean="0"/>
              <a:t> of time</a:t>
            </a:r>
          </a:p>
          <a:p>
            <a:pPr>
              <a:buNone/>
            </a:pPr>
            <a:endParaRPr lang="tr-TR" sz="3200" dirty="0" smtClean="0"/>
          </a:p>
          <a:p>
            <a:r>
              <a:rPr lang="tr-TR" sz="3200" dirty="0" err="1" smtClean="0"/>
              <a:t>Fats</a:t>
            </a:r>
            <a:r>
              <a:rPr lang="tr-TR" sz="3200" dirty="0" smtClean="0"/>
              <a:t> </a:t>
            </a:r>
            <a:r>
              <a:rPr lang="tr-TR" sz="3200" dirty="0" err="1" smtClean="0"/>
              <a:t>play</a:t>
            </a:r>
            <a:r>
              <a:rPr lang="tr-TR" sz="3200" dirty="0" smtClean="0"/>
              <a:t> an </a:t>
            </a:r>
            <a:r>
              <a:rPr lang="tr-TR" sz="3200" dirty="0" err="1" smtClean="0"/>
              <a:t>important</a:t>
            </a:r>
            <a:r>
              <a:rPr lang="tr-TR" sz="3200" dirty="0" smtClean="0"/>
              <a:t> role in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b="1" dirty="0" err="1" smtClean="0">
                <a:solidFill>
                  <a:srgbClr val="00B050"/>
                </a:solidFill>
              </a:rPr>
              <a:t>absorption</a:t>
            </a:r>
            <a:r>
              <a:rPr lang="tr-TR" sz="3200" b="1" dirty="0" smtClean="0">
                <a:solidFill>
                  <a:srgbClr val="00B050"/>
                </a:solidFill>
              </a:rPr>
              <a:t> of </a:t>
            </a:r>
            <a:r>
              <a:rPr lang="tr-TR" sz="3200" b="1" dirty="0" err="1" smtClean="0">
                <a:solidFill>
                  <a:srgbClr val="00B050"/>
                </a:solidFill>
              </a:rPr>
              <a:t>fat</a:t>
            </a:r>
            <a:r>
              <a:rPr lang="tr-TR" sz="3200" b="1" dirty="0" smtClean="0">
                <a:solidFill>
                  <a:srgbClr val="00B050"/>
                </a:solidFill>
              </a:rPr>
              <a:t>-</a:t>
            </a:r>
            <a:r>
              <a:rPr lang="tr-TR" sz="3200" b="1" dirty="0" err="1" smtClean="0">
                <a:solidFill>
                  <a:srgbClr val="00B050"/>
                </a:solidFill>
              </a:rPr>
              <a:t>soluble</a:t>
            </a:r>
            <a:r>
              <a:rPr lang="tr-TR" sz="3200" b="1" dirty="0" smtClean="0">
                <a:solidFill>
                  <a:srgbClr val="00B050"/>
                </a:solidFill>
              </a:rPr>
              <a:t> </a:t>
            </a:r>
            <a:r>
              <a:rPr lang="tr-TR" sz="3200" b="1" dirty="0" err="1" smtClean="0">
                <a:solidFill>
                  <a:srgbClr val="00B050"/>
                </a:solidFill>
              </a:rPr>
              <a:t>vitamins</a:t>
            </a:r>
            <a:r>
              <a:rPr lang="tr-TR" sz="3200" dirty="0" smtClean="0"/>
              <a:t> </a:t>
            </a:r>
            <a:r>
              <a:rPr lang="tr-TR" sz="3200" dirty="0" err="1" smtClean="0"/>
              <a:t>by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body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err="1" smtClean="0"/>
              <a:t>Unsaponifiable</a:t>
            </a:r>
            <a:r>
              <a:rPr lang="tr-TR" b="1" dirty="0" smtClean="0"/>
              <a:t> </a:t>
            </a:r>
            <a:r>
              <a:rPr lang="tr-TR" b="1" dirty="0" err="1" smtClean="0"/>
              <a:t>fraction</a:t>
            </a:r>
            <a:r>
              <a:rPr lang="tr-TR" b="1" dirty="0" smtClean="0"/>
              <a:t> of </a:t>
            </a:r>
            <a:r>
              <a:rPr lang="tr-TR" b="1" dirty="0" err="1" smtClean="0"/>
              <a:t>lipids</a:t>
            </a:r>
            <a:endParaRPr lang="tr-TR" b="1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grpSp>
        <p:nvGrpSpPr>
          <p:cNvPr id="83" name="82 Grup"/>
          <p:cNvGrpSpPr/>
          <p:nvPr/>
        </p:nvGrpSpPr>
        <p:grpSpPr>
          <a:xfrm>
            <a:off x="3833496" y="1643050"/>
            <a:ext cx="1477007" cy="960054"/>
            <a:chOff x="3338196" y="2537"/>
            <a:chExt cx="1477007" cy="960054"/>
          </a:xfrm>
        </p:grpSpPr>
        <p:sp>
          <p:nvSpPr>
            <p:cNvPr id="101" name="100 Yuvarlatılmış Dikdörtgen"/>
            <p:cNvSpPr/>
            <p:nvPr/>
          </p:nvSpPr>
          <p:spPr>
            <a:xfrm>
              <a:off x="3338196" y="2537"/>
              <a:ext cx="1477007" cy="96005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2" name="Yuvarlatılmış Dikdörtgen 4"/>
            <p:cNvSpPr/>
            <p:nvPr/>
          </p:nvSpPr>
          <p:spPr>
            <a:xfrm>
              <a:off x="3385062" y="49403"/>
              <a:ext cx="1383275" cy="8663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 err="1" smtClean="0">
                  <a:solidFill>
                    <a:schemeClr val="tx1"/>
                  </a:solidFill>
                </a:rPr>
                <a:t>Sterols</a:t>
              </a:r>
              <a:endParaRPr lang="tr-TR" sz="28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4" name="Düz Bağlayıcı 5"/>
          <p:cNvSpPr/>
          <p:nvPr/>
        </p:nvSpPr>
        <p:spPr>
          <a:xfrm>
            <a:off x="2655271" y="2123077"/>
            <a:ext cx="3833456" cy="38334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65361" y="152246"/>
                </a:moveTo>
                <a:arcTo wR="1916728" hR="1916728" stAng="17579431" swAng="1959759"/>
              </a:path>
            </a:pathLst>
          </a:custGeom>
          <a:noFill/>
          <a:ln w="76200"/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5" name="84 Grup"/>
          <p:cNvGrpSpPr/>
          <p:nvPr/>
        </p:nvGrpSpPr>
        <p:grpSpPr>
          <a:xfrm>
            <a:off x="5656413" y="2967476"/>
            <a:ext cx="2201735" cy="1175903"/>
            <a:chOff x="5161113" y="1326964"/>
            <a:chExt cx="1477007" cy="960054"/>
          </a:xfrm>
        </p:grpSpPr>
        <p:sp>
          <p:nvSpPr>
            <p:cNvPr id="99" name="98 Yuvarlatılmış Dikdörtgen"/>
            <p:cNvSpPr/>
            <p:nvPr/>
          </p:nvSpPr>
          <p:spPr>
            <a:xfrm>
              <a:off x="5161113" y="1326964"/>
              <a:ext cx="1477007" cy="96005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1170380"/>
                <a:satOff val="-1460"/>
                <a:lumOff val="343"/>
                <a:alphaOff val="0"/>
              </a:schemeClr>
            </a:fillRef>
            <a:effectRef idx="0">
              <a:schemeClr val="accent2">
                <a:hueOff val="1170380"/>
                <a:satOff val="-1460"/>
                <a:lumOff val="34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0" name="Yuvarlatılmış Dikdörtgen 7"/>
            <p:cNvSpPr/>
            <p:nvPr/>
          </p:nvSpPr>
          <p:spPr>
            <a:xfrm>
              <a:off x="5207979" y="1373830"/>
              <a:ext cx="1383275" cy="8663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 err="1" smtClean="0">
                  <a:solidFill>
                    <a:schemeClr val="tx1"/>
                  </a:solidFill>
                </a:rPr>
                <a:t>Terpenic</a:t>
              </a:r>
              <a:r>
                <a:rPr lang="tr-TR" sz="2800" b="1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b="1" kern="1200" dirty="0" err="1" smtClean="0">
                  <a:solidFill>
                    <a:schemeClr val="tx1"/>
                  </a:solidFill>
                </a:rPr>
                <a:t>alcohols</a:t>
              </a:r>
              <a:endParaRPr lang="tr-TR" sz="28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6" name="Düz Bağlayıcı 8"/>
          <p:cNvSpPr/>
          <p:nvPr/>
        </p:nvSpPr>
        <p:spPr>
          <a:xfrm>
            <a:off x="2655271" y="2123077"/>
            <a:ext cx="3833456" cy="38334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830844" y="1816699"/>
                </a:moveTo>
                <a:arcTo wR="1916728" hR="1916728" stAng="21420511" swAng="2194936"/>
              </a:path>
            </a:pathLst>
          </a:custGeom>
          <a:noFill/>
          <a:ln w="76200"/>
        </p:spPr>
        <p:style>
          <a:lnRef idx="1">
            <a:schemeClr val="accent2">
              <a:hueOff val="1170380"/>
              <a:satOff val="-1460"/>
              <a:lumOff val="343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7" name="86 Grup"/>
          <p:cNvGrpSpPr/>
          <p:nvPr/>
        </p:nvGrpSpPr>
        <p:grpSpPr>
          <a:xfrm>
            <a:off x="5031558" y="5000636"/>
            <a:ext cx="2112210" cy="1176076"/>
            <a:chOff x="4464820" y="3469931"/>
            <a:chExt cx="1477007" cy="960054"/>
          </a:xfrm>
        </p:grpSpPr>
        <p:sp>
          <p:nvSpPr>
            <p:cNvPr id="97" name="96 Yuvarlatılmış Dikdörtgen"/>
            <p:cNvSpPr/>
            <p:nvPr/>
          </p:nvSpPr>
          <p:spPr>
            <a:xfrm>
              <a:off x="4464820" y="3469931"/>
              <a:ext cx="1477007" cy="96005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2340759"/>
                <a:satOff val="-2919"/>
                <a:lumOff val="686"/>
                <a:alphaOff val="0"/>
              </a:schemeClr>
            </a:fillRef>
            <a:effectRef idx="0">
              <a:schemeClr val="accent2">
                <a:hueOff val="2340759"/>
                <a:satOff val="-2919"/>
                <a:lumOff val="68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8" name="Yuvarlatılmış Dikdörtgen 10"/>
            <p:cNvSpPr/>
            <p:nvPr/>
          </p:nvSpPr>
          <p:spPr>
            <a:xfrm>
              <a:off x="4511686" y="3516797"/>
              <a:ext cx="1383275" cy="8663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 err="1" smtClean="0">
                  <a:solidFill>
                    <a:schemeClr val="tx1"/>
                  </a:solidFill>
                </a:rPr>
                <a:t>Aliphatic</a:t>
              </a:r>
              <a:r>
                <a:rPr lang="tr-TR" sz="2800" b="1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b="1" kern="1200" dirty="0" err="1" smtClean="0">
                  <a:solidFill>
                    <a:schemeClr val="tx1"/>
                  </a:solidFill>
                </a:rPr>
                <a:t>alcohols</a:t>
              </a:r>
              <a:endParaRPr lang="tr-TR" sz="28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8" name="Düz Bağlayıcı 11"/>
          <p:cNvSpPr/>
          <p:nvPr/>
        </p:nvSpPr>
        <p:spPr>
          <a:xfrm>
            <a:off x="2655271" y="2123077"/>
            <a:ext cx="3833456" cy="38334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297244" y="3795306"/>
                </a:moveTo>
                <a:arcTo wR="1916728" hR="1916728" stAng="4712961" swAng="1374077"/>
              </a:path>
            </a:pathLst>
          </a:custGeom>
          <a:noFill/>
          <a:ln w="76200"/>
        </p:spPr>
        <p:style>
          <a:lnRef idx="1">
            <a:schemeClr val="accent2">
              <a:hueOff val="2340759"/>
              <a:satOff val="-2919"/>
              <a:lumOff val="686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9" name="88 Grup"/>
          <p:cNvGrpSpPr/>
          <p:nvPr/>
        </p:nvGrpSpPr>
        <p:grpSpPr>
          <a:xfrm>
            <a:off x="2214547" y="5110444"/>
            <a:ext cx="1969332" cy="1033200"/>
            <a:chOff x="2211571" y="3469931"/>
            <a:chExt cx="1477007" cy="960054"/>
          </a:xfrm>
        </p:grpSpPr>
        <p:sp>
          <p:nvSpPr>
            <p:cNvPr id="95" name="94 Yuvarlatılmış Dikdörtgen"/>
            <p:cNvSpPr/>
            <p:nvPr/>
          </p:nvSpPr>
          <p:spPr>
            <a:xfrm>
              <a:off x="2211571" y="3469931"/>
              <a:ext cx="1477007" cy="96005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3511139"/>
                <a:satOff val="-4379"/>
                <a:lumOff val="1030"/>
                <a:alphaOff val="0"/>
              </a:schemeClr>
            </a:fillRef>
            <a:effectRef idx="0">
              <a:schemeClr val="accent2">
                <a:hueOff val="3511139"/>
                <a:satOff val="-4379"/>
                <a:lumOff val="10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6" name="Yuvarlatılmış Dikdörtgen 13"/>
            <p:cNvSpPr/>
            <p:nvPr/>
          </p:nvSpPr>
          <p:spPr>
            <a:xfrm>
              <a:off x="2258437" y="3516797"/>
              <a:ext cx="1383275" cy="8663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 err="1" smtClean="0">
                  <a:solidFill>
                    <a:schemeClr val="tx1"/>
                  </a:solidFill>
                </a:rPr>
                <a:t>Squalene</a:t>
              </a:r>
              <a:endParaRPr lang="tr-TR" sz="28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90" name="Düz Bağlayıcı 14"/>
          <p:cNvSpPr/>
          <p:nvPr/>
        </p:nvSpPr>
        <p:spPr>
          <a:xfrm>
            <a:off x="2655271" y="2123077"/>
            <a:ext cx="3833456" cy="38334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20073" y="2977172"/>
                </a:moveTo>
                <a:arcTo wR="1916728" hR="1916728" stAng="8784553" swAng="2194936"/>
              </a:path>
            </a:pathLst>
          </a:custGeom>
          <a:noFill/>
          <a:ln w="76200"/>
        </p:spPr>
        <p:style>
          <a:lnRef idx="1">
            <a:schemeClr val="accent2">
              <a:hueOff val="3511139"/>
              <a:satOff val="-4379"/>
              <a:lumOff val="1030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1" name="90 Grup"/>
          <p:cNvGrpSpPr/>
          <p:nvPr/>
        </p:nvGrpSpPr>
        <p:grpSpPr>
          <a:xfrm>
            <a:off x="857224" y="2967476"/>
            <a:ext cx="2630363" cy="1104466"/>
            <a:chOff x="1515279" y="1326964"/>
            <a:chExt cx="1477007" cy="960054"/>
          </a:xfrm>
        </p:grpSpPr>
        <p:sp>
          <p:nvSpPr>
            <p:cNvPr id="93" name="92 Yuvarlatılmış Dikdörtgen"/>
            <p:cNvSpPr/>
            <p:nvPr/>
          </p:nvSpPr>
          <p:spPr>
            <a:xfrm>
              <a:off x="1515279" y="1326964"/>
              <a:ext cx="1477007" cy="96005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681519"/>
                <a:satOff val="-5839"/>
                <a:lumOff val="1373"/>
                <a:alphaOff val="0"/>
              </a:schemeClr>
            </a:fillRef>
            <a:effectRef idx="0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4" name="Yuvarlatılmış Dikdörtgen 16"/>
            <p:cNvSpPr/>
            <p:nvPr/>
          </p:nvSpPr>
          <p:spPr>
            <a:xfrm>
              <a:off x="1562145" y="1373830"/>
              <a:ext cx="1383275" cy="8663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 err="1" smtClean="0">
                  <a:solidFill>
                    <a:schemeClr val="tx1"/>
                  </a:solidFill>
                </a:rPr>
                <a:t>Hydrocarbons</a:t>
              </a:r>
              <a:endParaRPr lang="tr-TR" sz="28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92" name="Düz Bağlayıcı 17"/>
          <p:cNvSpPr/>
          <p:nvPr/>
        </p:nvSpPr>
        <p:spPr>
          <a:xfrm>
            <a:off x="2655271" y="2123077"/>
            <a:ext cx="3833456" cy="38334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34206" y="835307"/>
                </a:moveTo>
                <a:arcTo wR="1916728" hR="1916728" stAng="12860811" swAng="1959759"/>
              </a:path>
            </a:pathLst>
          </a:custGeom>
          <a:noFill/>
          <a:ln w="76200"/>
        </p:spPr>
        <p:style>
          <a:lnRef idx="1">
            <a:schemeClr val="accent2">
              <a:hueOff val="4681519"/>
              <a:satOff val="-5839"/>
              <a:lumOff val="1373"/>
              <a:alphaOff val="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References</a:t>
            </a:r>
            <a:endParaRPr lang="tr-TR" b="1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8501122" cy="4686320"/>
          </a:xfrm>
        </p:spPr>
        <p:txBody>
          <a:bodyPr>
            <a:noAutofit/>
          </a:bodyPr>
          <a:lstStyle/>
          <a:p>
            <a:r>
              <a:rPr lang="tr-TR" altLang="en-US" sz="2200" dirty="0" err="1" smtClean="0"/>
              <a:t>deMan</a:t>
            </a:r>
            <a:r>
              <a:rPr lang="tr-TR" altLang="en-US" sz="2200" dirty="0" smtClean="0"/>
              <a:t>, J.M. (1999) </a:t>
            </a:r>
            <a:r>
              <a:rPr lang="tr-TR" altLang="en-US" sz="2200" b="1" dirty="0" err="1" smtClean="0"/>
              <a:t>Principles</a:t>
            </a:r>
            <a:r>
              <a:rPr lang="tr-TR" altLang="en-US" sz="2200" b="1" dirty="0" smtClean="0"/>
              <a:t> of </a:t>
            </a:r>
            <a:r>
              <a:rPr lang="tr-TR" altLang="en-US" sz="2200" b="1" dirty="0" err="1" smtClean="0"/>
              <a:t>food</a:t>
            </a:r>
            <a:r>
              <a:rPr lang="tr-TR" altLang="en-US" sz="2200" b="1" dirty="0" smtClean="0"/>
              <a:t> </a:t>
            </a:r>
            <a:r>
              <a:rPr lang="tr-TR" altLang="en-US" sz="2200" b="1" dirty="0" err="1" smtClean="0"/>
              <a:t>chemistry</a:t>
            </a:r>
            <a:r>
              <a:rPr lang="tr-TR" altLang="en-US" sz="2200" b="1" dirty="0" smtClean="0"/>
              <a:t>. </a:t>
            </a:r>
            <a:r>
              <a:rPr lang="tr-TR" altLang="en-US" sz="2200" dirty="0" smtClean="0"/>
              <a:t>(3rd ed.)</a:t>
            </a:r>
            <a:r>
              <a:rPr lang="tr-TR" altLang="en-US" sz="2200" b="1" dirty="0" smtClean="0"/>
              <a:t> </a:t>
            </a:r>
            <a:r>
              <a:rPr lang="tr-TR" altLang="en-US" sz="2200" b="1" dirty="0" err="1" smtClean="0"/>
              <a:t>Pages</a:t>
            </a:r>
            <a:r>
              <a:rPr lang="tr-TR" altLang="en-US" sz="2200" b="1" dirty="0" smtClean="0"/>
              <a:t> 33-54.</a:t>
            </a:r>
            <a:r>
              <a:rPr lang="tr-TR" altLang="en-US" sz="2200" dirty="0" smtClean="0"/>
              <a:t> An </a:t>
            </a:r>
            <a:r>
              <a:rPr lang="tr-TR" altLang="en-US" sz="2200" dirty="0" err="1" smtClean="0"/>
              <a:t>aspen</a:t>
            </a:r>
            <a:r>
              <a:rPr lang="tr-TR" altLang="en-US" sz="2200" dirty="0" smtClean="0"/>
              <a:t> </a:t>
            </a:r>
            <a:r>
              <a:rPr lang="tr-TR" altLang="en-US" sz="2200" dirty="0" err="1" smtClean="0"/>
              <a:t>publication</a:t>
            </a:r>
            <a:r>
              <a:rPr lang="tr-TR" altLang="en-US" sz="2200" dirty="0" smtClean="0"/>
              <a:t>, Maryland, USA.</a:t>
            </a:r>
          </a:p>
          <a:p>
            <a:pPr>
              <a:buFont typeface="Georgia" panose="02040502050405020303" pitchFamily="18" charset="0"/>
              <a:buNone/>
            </a:pPr>
            <a:endParaRPr lang="tr-TR" altLang="en-US" sz="1000" dirty="0" smtClean="0"/>
          </a:p>
          <a:p>
            <a:r>
              <a:rPr lang="tr-TR" altLang="en-US" sz="2200" dirty="0" smtClean="0"/>
              <a:t>Brown, A. (2008) </a:t>
            </a:r>
            <a:r>
              <a:rPr lang="tr-TR" altLang="en-US" sz="2200" b="1" dirty="0" err="1" smtClean="0"/>
              <a:t>Understanding</a:t>
            </a:r>
            <a:r>
              <a:rPr lang="tr-TR" altLang="en-US" sz="2200" b="1" dirty="0" smtClean="0"/>
              <a:t> </a:t>
            </a:r>
            <a:r>
              <a:rPr lang="tr-TR" altLang="en-US" sz="2200" b="1" dirty="0" err="1" smtClean="0"/>
              <a:t>food</a:t>
            </a:r>
            <a:r>
              <a:rPr lang="tr-TR" altLang="en-US" sz="2200" b="1" dirty="0" smtClean="0"/>
              <a:t> </a:t>
            </a:r>
            <a:r>
              <a:rPr lang="tr-TR" altLang="en-US" sz="2200" b="1" dirty="0" err="1" smtClean="0"/>
              <a:t>principles</a:t>
            </a:r>
            <a:r>
              <a:rPr lang="tr-TR" altLang="en-US" sz="2200" b="1" dirty="0" smtClean="0"/>
              <a:t> </a:t>
            </a:r>
            <a:r>
              <a:rPr lang="tr-TR" altLang="en-US" sz="2200" b="1" dirty="0" err="1" smtClean="0"/>
              <a:t>and</a:t>
            </a:r>
            <a:r>
              <a:rPr lang="tr-TR" altLang="en-US" sz="2200" b="1" dirty="0" smtClean="0"/>
              <a:t> </a:t>
            </a:r>
            <a:r>
              <a:rPr lang="tr-TR" altLang="en-US" sz="2200" b="1" dirty="0" err="1" smtClean="0"/>
              <a:t>preparation</a:t>
            </a:r>
            <a:r>
              <a:rPr lang="tr-TR" altLang="en-US" sz="2200" b="1" dirty="0" smtClean="0"/>
              <a:t>.</a:t>
            </a:r>
            <a:r>
              <a:rPr lang="tr-TR" altLang="en-US" sz="2200" dirty="0" smtClean="0"/>
              <a:t> (3</a:t>
            </a:r>
            <a:r>
              <a:rPr lang="tr-TR" altLang="en-US" sz="2200" baseline="30000" dirty="0" smtClean="0"/>
              <a:t>rd</a:t>
            </a:r>
            <a:r>
              <a:rPr lang="tr-TR" altLang="en-US" sz="2200" dirty="0" smtClean="0"/>
              <a:t> ed.) </a:t>
            </a:r>
            <a:r>
              <a:rPr lang="tr-TR" altLang="en-US" sz="2200" b="1" dirty="0" err="1" smtClean="0"/>
              <a:t>Pages</a:t>
            </a:r>
            <a:r>
              <a:rPr lang="tr-TR" altLang="en-US" sz="2200" b="1" dirty="0" smtClean="0"/>
              <a:t> 37-41. </a:t>
            </a:r>
            <a:r>
              <a:rPr lang="tr-TR" altLang="en-US" sz="2200" dirty="0" err="1" smtClean="0"/>
              <a:t>Thomson</a:t>
            </a:r>
            <a:r>
              <a:rPr lang="tr-TR" altLang="en-US" sz="2200" dirty="0" smtClean="0"/>
              <a:t> </a:t>
            </a:r>
            <a:r>
              <a:rPr lang="tr-TR" altLang="en-US" sz="2200" dirty="0" err="1" smtClean="0"/>
              <a:t>Wadsworth</a:t>
            </a:r>
            <a:r>
              <a:rPr lang="tr-TR" altLang="en-US" sz="2200" dirty="0" smtClean="0"/>
              <a:t>, California, USA.</a:t>
            </a:r>
          </a:p>
          <a:p>
            <a:pPr>
              <a:buNone/>
            </a:pPr>
            <a:endParaRPr lang="tr-TR" altLang="en-US" sz="1000" dirty="0" smtClean="0"/>
          </a:p>
          <a:p>
            <a:r>
              <a:rPr lang="tr-TR" altLang="en-US" sz="2200" dirty="0" err="1" smtClean="0"/>
              <a:t>Lipids</a:t>
            </a:r>
            <a:r>
              <a:rPr lang="tr-TR" altLang="en-US" sz="2200" dirty="0" smtClean="0"/>
              <a:t>. Web link : </a:t>
            </a:r>
            <a:r>
              <a:rPr lang="tr-TR" altLang="en-US" sz="2200" dirty="0" smtClean="0">
                <a:hlinkClick r:id="rId2"/>
              </a:rPr>
              <a:t>https://www.khanacademy.org/science/biology/macromolecules/lipids/a/lipids</a:t>
            </a:r>
            <a:endParaRPr lang="tr-TR" altLang="en-US" sz="2200" dirty="0" smtClean="0"/>
          </a:p>
          <a:p>
            <a:pPr>
              <a:buNone/>
            </a:pPr>
            <a:endParaRPr lang="tr-TR" altLang="en-US" sz="1000" dirty="0" smtClean="0"/>
          </a:p>
          <a:p>
            <a:r>
              <a:rPr lang="tr-TR" altLang="en-US" sz="2200" dirty="0" smtClean="0"/>
              <a:t>Türk Gıda Kodeksi Gıda Etiketleme ve Tüketicileri Bilgilendirme Yönetmeliği. </a:t>
            </a:r>
            <a:r>
              <a:rPr lang="tr-TR" altLang="en-US" sz="2200" dirty="0" smtClean="0">
                <a:hlinkClick r:id="rId3"/>
              </a:rPr>
              <a:t>http://www.</a:t>
            </a:r>
            <a:r>
              <a:rPr lang="tr-TR" altLang="en-US" sz="2200" dirty="0" err="1" smtClean="0">
                <a:hlinkClick r:id="rId3"/>
              </a:rPr>
              <a:t>resmigazete</a:t>
            </a:r>
            <a:r>
              <a:rPr lang="tr-TR" altLang="en-US" sz="2200" dirty="0" smtClean="0">
                <a:hlinkClick r:id="rId3"/>
              </a:rPr>
              <a:t>.gov.tr/eskiler/2017/01/20170126M1-6.</a:t>
            </a:r>
            <a:r>
              <a:rPr lang="tr-TR" altLang="en-US" sz="2200" dirty="0" err="1" smtClean="0">
                <a:hlinkClick r:id="rId3"/>
              </a:rPr>
              <a:t>htm</a:t>
            </a:r>
            <a:r>
              <a:rPr lang="tr-TR" altLang="en-US" sz="2200" dirty="0" smtClean="0"/>
              <a:t> (in </a:t>
            </a:r>
            <a:r>
              <a:rPr lang="tr-TR" altLang="en-US" sz="2200" dirty="0" err="1" smtClean="0"/>
              <a:t>Turkish</a:t>
            </a:r>
            <a:r>
              <a:rPr lang="tr-TR" altLang="en-US" sz="2200" dirty="0" smtClean="0"/>
              <a:t>)</a:t>
            </a:r>
          </a:p>
          <a:p>
            <a:pPr>
              <a:buNone/>
            </a:pPr>
            <a:endParaRPr lang="tr-TR" altLang="en-US" sz="2200" dirty="0" smtClean="0"/>
          </a:p>
          <a:p>
            <a:pPr>
              <a:buNone/>
            </a:pPr>
            <a:endParaRPr lang="tr-TR" altLang="en-US" sz="2200" dirty="0" smtClean="0"/>
          </a:p>
          <a:p>
            <a:endParaRPr lang="tr-T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b="1" dirty="0" err="1" smtClean="0"/>
              <a:t>Lipids</a:t>
            </a:r>
            <a:endParaRPr lang="tr-TR" sz="54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00034" y="1600200"/>
            <a:ext cx="8266014" cy="4757758"/>
          </a:xfrm>
        </p:spPr>
        <p:txBody>
          <a:bodyPr>
            <a:noAutofit/>
          </a:bodyPr>
          <a:lstStyle/>
          <a:p>
            <a:r>
              <a:rPr lang="tr-TR" sz="3000" dirty="0" err="1" smtClean="0"/>
              <a:t>Lipids</a:t>
            </a:r>
            <a:r>
              <a:rPr lang="tr-TR" sz="3000" dirty="0" smtClean="0"/>
              <a:t> </a:t>
            </a:r>
            <a:r>
              <a:rPr lang="tr-TR" sz="3000" dirty="0" err="1" smtClean="0"/>
              <a:t>are</a:t>
            </a:r>
            <a:r>
              <a:rPr lang="tr-TR" sz="3000" dirty="0" smtClean="0"/>
              <a:t> </a:t>
            </a:r>
            <a:r>
              <a:rPr lang="tr-TR" sz="3000" dirty="0" err="1" smtClean="0"/>
              <a:t>defined</a:t>
            </a:r>
            <a:r>
              <a:rPr lang="tr-TR" sz="3000" dirty="0" smtClean="0"/>
              <a:t> as a </a:t>
            </a:r>
            <a:r>
              <a:rPr lang="tr-TR" sz="3000" dirty="0" err="1" smtClean="0"/>
              <a:t>large</a:t>
            </a:r>
            <a:r>
              <a:rPr lang="tr-TR" sz="3000" dirty="0" smtClean="0"/>
              <a:t> </a:t>
            </a:r>
            <a:r>
              <a:rPr lang="tr-TR" sz="3000" dirty="0" err="1" smtClean="0"/>
              <a:t>and</a:t>
            </a:r>
            <a:r>
              <a:rPr lang="tr-TR" sz="3000" dirty="0" smtClean="0"/>
              <a:t> </a:t>
            </a:r>
            <a:r>
              <a:rPr lang="tr-TR" sz="3000" dirty="0" err="1" smtClean="0"/>
              <a:t>diverse</a:t>
            </a:r>
            <a:r>
              <a:rPr lang="tr-TR" sz="3000" dirty="0" smtClean="0"/>
              <a:t> </a:t>
            </a:r>
            <a:r>
              <a:rPr lang="tr-TR" sz="3000" dirty="0" err="1" smtClean="0"/>
              <a:t>group</a:t>
            </a:r>
            <a:r>
              <a:rPr lang="tr-TR" sz="3000" dirty="0" smtClean="0"/>
              <a:t> of </a:t>
            </a:r>
            <a:r>
              <a:rPr lang="tr-TR" sz="3000" dirty="0" err="1" smtClean="0"/>
              <a:t>naturally</a:t>
            </a:r>
            <a:r>
              <a:rPr lang="tr-TR" sz="3000" dirty="0" smtClean="0"/>
              <a:t> </a:t>
            </a:r>
            <a:r>
              <a:rPr lang="tr-TR" sz="3000" dirty="0" err="1" smtClean="0"/>
              <a:t>occuring</a:t>
            </a:r>
            <a:r>
              <a:rPr lang="tr-TR" sz="3000" dirty="0" smtClean="0"/>
              <a:t> </a:t>
            </a:r>
            <a:r>
              <a:rPr lang="tr-TR" sz="3000" dirty="0" err="1" smtClean="0"/>
              <a:t>organic</a:t>
            </a:r>
            <a:r>
              <a:rPr lang="tr-TR" sz="3000" dirty="0" smtClean="0"/>
              <a:t> </a:t>
            </a:r>
            <a:r>
              <a:rPr lang="tr-TR" sz="3000" dirty="0" err="1" smtClean="0"/>
              <a:t>compounds</a:t>
            </a:r>
            <a:r>
              <a:rPr lang="tr-TR" sz="3000" dirty="0" smtClean="0"/>
              <a:t> </a:t>
            </a:r>
            <a:r>
              <a:rPr lang="tr-TR" sz="3000" dirty="0" err="1" smtClean="0"/>
              <a:t>such</a:t>
            </a:r>
            <a:r>
              <a:rPr lang="tr-TR" sz="3000" dirty="0" smtClean="0"/>
              <a:t> as </a:t>
            </a:r>
          </a:p>
          <a:p>
            <a:pPr lvl="2"/>
            <a:r>
              <a:rPr lang="tr-TR" sz="3000" dirty="0" err="1" smtClean="0"/>
              <a:t>Fats</a:t>
            </a:r>
            <a:endParaRPr lang="tr-TR" sz="3000" dirty="0" smtClean="0"/>
          </a:p>
          <a:p>
            <a:pPr lvl="2"/>
            <a:r>
              <a:rPr lang="tr-TR" sz="3000" dirty="0" err="1" smtClean="0"/>
              <a:t>Oils</a:t>
            </a:r>
            <a:endParaRPr lang="tr-TR" sz="3000" dirty="0" smtClean="0"/>
          </a:p>
          <a:p>
            <a:pPr lvl="2"/>
            <a:r>
              <a:rPr lang="tr-TR" sz="3000" dirty="0" err="1" smtClean="0"/>
              <a:t>Fatty</a:t>
            </a:r>
            <a:r>
              <a:rPr lang="tr-TR" sz="3000" dirty="0" smtClean="0"/>
              <a:t> </a:t>
            </a:r>
            <a:r>
              <a:rPr lang="tr-TR" sz="3000" dirty="0" err="1" smtClean="0"/>
              <a:t>acids</a:t>
            </a:r>
            <a:endParaRPr lang="tr-TR" sz="3000" dirty="0" smtClean="0"/>
          </a:p>
          <a:p>
            <a:pPr lvl="2"/>
            <a:r>
              <a:rPr lang="tr-TR" sz="3000" dirty="0" err="1" smtClean="0"/>
              <a:t>Phospholipids</a:t>
            </a:r>
            <a:endParaRPr lang="tr-TR" sz="3000" dirty="0" smtClean="0"/>
          </a:p>
          <a:p>
            <a:pPr lvl="2"/>
            <a:r>
              <a:rPr lang="tr-TR" sz="3000" dirty="0" err="1" smtClean="0"/>
              <a:t>Waxes</a:t>
            </a:r>
            <a:endParaRPr lang="tr-TR" sz="3000" dirty="0" smtClean="0"/>
          </a:p>
          <a:p>
            <a:pPr lvl="2"/>
            <a:r>
              <a:rPr lang="tr-TR" sz="3000" dirty="0" err="1" smtClean="0"/>
              <a:t>Unsaponifiables</a:t>
            </a:r>
            <a:r>
              <a:rPr lang="tr-TR" sz="3000" dirty="0" smtClean="0"/>
              <a:t> (</a:t>
            </a:r>
            <a:r>
              <a:rPr lang="tr-TR" sz="3000" dirty="0" err="1" smtClean="0"/>
              <a:t>sterols</a:t>
            </a:r>
            <a:r>
              <a:rPr lang="tr-TR" sz="3000" dirty="0" smtClean="0"/>
              <a:t>, </a:t>
            </a:r>
            <a:r>
              <a:rPr lang="tr-TR" sz="3000" dirty="0" err="1" smtClean="0"/>
              <a:t>squalene</a:t>
            </a:r>
            <a:r>
              <a:rPr lang="tr-TR" sz="3000" dirty="0" smtClean="0"/>
              <a:t>, </a:t>
            </a:r>
            <a:r>
              <a:rPr lang="tr-TR" sz="3000" dirty="0" err="1" smtClean="0"/>
              <a:t>terpenic</a:t>
            </a:r>
            <a:r>
              <a:rPr lang="tr-TR" sz="3000" dirty="0" smtClean="0"/>
              <a:t> </a:t>
            </a:r>
            <a:r>
              <a:rPr lang="tr-TR" sz="3000" dirty="0" err="1" smtClean="0"/>
              <a:t>alcohols</a:t>
            </a:r>
            <a:r>
              <a:rPr lang="tr-TR" sz="3000" dirty="0" smtClean="0"/>
              <a:t>, </a:t>
            </a:r>
            <a:r>
              <a:rPr lang="tr-TR" sz="3000" dirty="0" err="1" smtClean="0"/>
              <a:t>aliphatic</a:t>
            </a:r>
            <a:r>
              <a:rPr lang="tr-TR" sz="3000" dirty="0" smtClean="0"/>
              <a:t> </a:t>
            </a:r>
            <a:r>
              <a:rPr lang="tr-TR" sz="3000" dirty="0" err="1" smtClean="0"/>
              <a:t>alcohols</a:t>
            </a:r>
            <a:r>
              <a:rPr lang="tr-TR" sz="3000" dirty="0" smtClean="0"/>
              <a:t>, </a:t>
            </a:r>
            <a:r>
              <a:rPr lang="tr-TR" sz="3000" dirty="0" err="1" smtClean="0"/>
              <a:t>hydrocarbons</a:t>
            </a:r>
            <a:r>
              <a:rPr lang="tr-TR" sz="3000" dirty="0" smtClean="0"/>
              <a:t>)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00C2-CFA9-4877-A423-93A84DF86DED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err="1" smtClean="0"/>
              <a:t>Fats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and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oils</a:t>
            </a:r>
            <a:endParaRPr lang="tr-TR" sz="4800" b="1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grpSp>
        <p:nvGrpSpPr>
          <p:cNvPr id="9" name="8 Grup"/>
          <p:cNvGrpSpPr/>
          <p:nvPr/>
        </p:nvGrpSpPr>
        <p:grpSpPr>
          <a:xfrm>
            <a:off x="3143240" y="1720380"/>
            <a:ext cx="5786478" cy="2140334"/>
            <a:chOff x="3261359" y="548"/>
            <a:chExt cx="4914528" cy="2140334"/>
          </a:xfrm>
        </p:grpSpPr>
        <p:sp>
          <p:nvSpPr>
            <p:cNvPr id="19" name="18 Sağ Ok"/>
            <p:cNvSpPr/>
            <p:nvPr/>
          </p:nvSpPr>
          <p:spPr>
            <a:xfrm>
              <a:off x="3261359" y="548"/>
              <a:ext cx="4892040" cy="2140334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Sağ Ok 4"/>
            <p:cNvSpPr/>
            <p:nvPr/>
          </p:nvSpPr>
          <p:spPr>
            <a:xfrm>
              <a:off x="3261359" y="268090"/>
              <a:ext cx="4914528" cy="16052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970" tIns="13970" rIns="13970" bIns="13970" numCol="1" spcCol="1270" anchor="t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2800" kern="1200" dirty="0" err="1" smtClean="0"/>
                <a:t>Mammal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depot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fat</a:t>
              </a:r>
              <a:r>
                <a:rPr lang="tr-TR" sz="2800" kern="1200" dirty="0" smtClean="0"/>
                <a:t> (</a:t>
              </a:r>
              <a:r>
                <a:rPr lang="tr-TR" sz="2800" kern="1200" dirty="0" err="1" smtClean="0"/>
                <a:t>lard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and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tallow</a:t>
              </a:r>
              <a:r>
                <a:rPr lang="tr-TR" sz="2800" kern="1200" dirty="0" smtClean="0"/>
                <a:t>)</a:t>
              </a:r>
              <a:endParaRPr lang="tr-TR" sz="2800" kern="1200" dirty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2800" kern="1200" dirty="0" err="1" smtClean="0"/>
                <a:t>Milk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fat</a:t>
              </a:r>
              <a:endParaRPr lang="tr-TR" sz="2800" kern="1200" dirty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2800" kern="1200" dirty="0" err="1" smtClean="0"/>
                <a:t>Marine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oils</a:t>
              </a:r>
              <a:r>
                <a:rPr lang="tr-TR" sz="2800" kern="1200" dirty="0" smtClean="0"/>
                <a:t> (</a:t>
              </a:r>
              <a:r>
                <a:rPr lang="tr-TR" sz="2800" kern="1200" dirty="0" err="1" smtClean="0"/>
                <a:t>fish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and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whale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oil</a:t>
              </a:r>
              <a:r>
                <a:rPr lang="tr-TR" sz="2800" kern="1200" dirty="0" smtClean="0"/>
                <a:t>)</a:t>
              </a:r>
              <a:endParaRPr lang="tr-TR" sz="2800" kern="1200" dirty="0"/>
            </a:p>
          </p:txBody>
        </p:sp>
      </p:grpSp>
      <p:grpSp>
        <p:nvGrpSpPr>
          <p:cNvPr id="10" name="9 Grup"/>
          <p:cNvGrpSpPr/>
          <p:nvPr/>
        </p:nvGrpSpPr>
        <p:grpSpPr>
          <a:xfrm>
            <a:off x="495300" y="1720380"/>
            <a:ext cx="2628000" cy="2140334"/>
            <a:chOff x="0" y="548"/>
            <a:chExt cx="3261360" cy="2140334"/>
          </a:xfrm>
        </p:grpSpPr>
        <p:sp>
          <p:nvSpPr>
            <p:cNvPr id="17" name="16 Yuvarlatılmış Dikdörtgen"/>
            <p:cNvSpPr/>
            <p:nvPr/>
          </p:nvSpPr>
          <p:spPr>
            <a:xfrm>
              <a:off x="0" y="548"/>
              <a:ext cx="3261360" cy="214033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Yuvarlatılmış Dikdörtgen 6"/>
            <p:cNvSpPr/>
            <p:nvPr/>
          </p:nvSpPr>
          <p:spPr>
            <a:xfrm>
              <a:off x="104483" y="105031"/>
              <a:ext cx="3052394" cy="19313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5260" tIns="87630" rIns="175260" bIns="87630" numCol="1" spcCol="1270" anchor="ctr" anchorCtr="0">
              <a:noAutofit/>
            </a:bodyPr>
            <a:lstStyle/>
            <a:p>
              <a:pPr lvl="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600" b="1" kern="1200" dirty="0" err="1" smtClean="0">
                  <a:solidFill>
                    <a:schemeClr val="tx1"/>
                  </a:solidFill>
                </a:rPr>
                <a:t>Animal</a:t>
              </a:r>
              <a:r>
                <a:rPr lang="tr-TR" sz="3600" b="1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3600" b="1" kern="1200" dirty="0" err="1" smtClean="0">
                  <a:solidFill>
                    <a:schemeClr val="tx1"/>
                  </a:solidFill>
                </a:rPr>
                <a:t>fats</a:t>
              </a:r>
              <a:r>
                <a:rPr lang="tr-TR" sz="3600" b="1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3600" b="1" kern="1200" dirty="0" err="1" smtClean="0">
                  <a:solidFill>
                    <a:schemeClr val="tx1"/>
                  </a:solidFill>
                </a:rPr>
                <a:t>and</a:t>
              </a:r>
              <a:r>
                <a:rPr lang="tr-TR" sz="3600" b="1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3600" b="1" kern="1200" dirty="0" err="1" smtClean="0">
                  <a:solidFill>
                    <a:schemeClr val="tx1"/>
                  </a:solidFill>
                </a:rPr>
                <a:t>oils</a:t>
              </a:r>
              <a:endParaRPr lang="tr-TR" sz="36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10 Grup"/>
          <p:cNvGrpSpPr/>
          <p:nvPr/>
        </p:nvGrpSpPr>
        <p:grpSpPr>
          <a:xfrm>
            <a:off x="3143240" y="4074748"/>
            <a:ext cx="5760000" cy="2140334"/>
            <a:chOff x="3261359" y="2354916"/>
            <a:chExt cx="4892040" cy="2140334"/>
          </a:xfrm>
        </p:grpSpPr>
        <p:sp>
          <p:nvSpPr>
            <p:cNvPr id="15" name="14 Sağ Ok"/>
            <p:cNvSpPr/>
            <p:nvPr/>
          </p:nvSpPr>
          <p:spPr>
            <a:xfrm>
              <a:off x="3261359" y="2354916"/>
              <a:ext cx="4892040" cy="2140334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3">
                <a:tint val="40000"/>
                <a:alpha val="90000"/>
                <a:hueOff val="10716850"/>
                <a:satOff val="-13793"/>
                <a:lumOff val="-1075"/>
                <a:alphaOff val="0"/>
              </a:schemeClr>
            </a:lnRef>
            <a:fillRef idx="1">
              <a:schemeClr val="accent3">
                <a:tint val="40000"/>
                <a:alpha val="90000"/>
                <a:hueOff val="10716850"/>
                <a:satOff val="-13793"/>
                <a:lumOff val="-1075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10716850"/>
                <a:satOff val="-13793"/>
                <a:lumOff val="-1075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Sağ Ok 8"/>
            <p:cNvSpPr/>
            <p:nvPr/>
          </p:nvSpPr>
          <p:spPr>
            <a:xfrm>
              <a:off x="3261359" y="2622458"/>
              <a:ext cx="4815869" cy="16052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970" tIns="13970" rIns="13970" bIns="13970" numCol="1" spcCol="1270" anchor="t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2800" kern="1200" dirty="0" err="1" smtClean="0"/>
                <a:t>Seed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oil</a:t>
              </a:r>
              <a:r>
                <a:rPr lang="tr-TR" sz="2800" kern="1200" dirty="0" smtClean="0"/>
                <a:t> (</a:t>
              </a:r>
              <a:r>
                <a:rPr lang="tr-TR" sz="2800" kern="1200" dirty="0" err="1" smtClean="0"/>
                <a:t>soybean</a:t>
              </a:r>
              <a:r>
                <a:rPr lang="tr-TR" sz="2800" kern="1200" dirty="0" smtClean="0"/>
                <a:t>, </a:t>
              </a:r>
              <a:r>
                <a:rPr lang="tr-TR" sz="2800" kern="1200" dirty="0" err="1" smtClean="0"/>
                <a:t>canola</a:t>
              </a:r>
              <a:r>
                <a:rPr lang="tr-TR" sz="2800" kern="1200" dirty="0" smtClean="0"/>
                <a:t>)</a:t>
              </a:r>
              <a:endParaRPr lang="tr-TR" sz="2800" kern="1200" dirty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2800" kern="1200" dirty="0" err="1" smtClean="0"/>
                <a:t>Fruit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coat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oils</a:t>
              </a:r>
              <a:r>
                <a:rPr lang="tr-TR" sz="2800" kern="1200" dirty="0" smtClean="0"/>
                <a:t> (</a:t>
              </a:r>
              <a:r>
                <a:rPr lang="tr-TR" sz="2800" kern="1200" dirty="0" err="1" smtClean="0"/>
                <a:t>palm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and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olive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oil</a:t>
              </a:r>
              <a:r>
                <a:rPr lang="tr-TR" sz="2800" kern="1200" dirty="0" smtClean="0"/>
                <a:t>)</a:t>
              </a:r>
              <a:endParaRPr lang="tr-TR" sz="2800" kern="1200" dirty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2800" kern="1200" dirty="0" err="1" smtClean="0"/>
                <a:t>Kernel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oils</a:t>
              </a:r>
              <a:r>
                <a:rPr lang="tr-TR" sz="2800" kern="1200" dirty="0" smtClean="0"/>
                <a:t> (</a:t>
              </a:r>
              <a:r>
                <a:rPr lang="tr-TR" sz="2800" kern="1200" dirty="0" err="1" smtClean="0"/>
                <a:t>coconut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and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palm</a:t>
              </a:r>
              <a:r>
                <a:rPr lang="tr-TR" sz="2800" kern="1200" dirty="0" smtClean="0"/>
                <a:t> </a:t>
              </a:r>
              <a:r>
                <a:rPr lang="tr-TR" sz="2800" kern="1200" dirty="0" err="1" smtClean="0"/>
                <a:t>kernel</a:t>
              </a:r>
              <a:r>
                <a:rPr lang="tr-TR" sz="2800" kern="1200" dirty="0" smtClean="0"/>
                <a:t>)</a:t>
              </a:r>
              <a:endParaRPr lang="tr-TR" sz="2800" kern="1200" dirty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tr-TR" sz="2800" kern="1200" dirty="0"/>
            </a:p>
          </p:txBody>
        </p:sp>
      </p:grpSp>
      <p:grpSp>
        <p:nvGrpSpPr>
          <p:cNvPr id="12" name="11 Grup"/>
          <p:cNvGrpSpPr/>
          <p:nvPr/>
        </p:nvGrpSpPr>
        <p:grpSpPr>
          <a:xfrm>
            <a:off x="495300" y="4074748"/>
            <a:ext cx="2628000" cy="2140334"/>
            <a:chOff x="0" y="2354916"/>
            <a:chExt cx="3261360" cy="2140334"/>
          </a:xfrm>
        </p:grpSpPr>
        <p:sp>
          <p:nvSpPr>
            <p:cNvPr id="13" name="12 Yuvarlatılmış Dikdörtgen"/>
            <p:cNvSpPr/>
            <p:nvPr/>
          </p:nvSpPr>
          <p:spPr>
            <a:xfrm>
              <a:off x="0" y="2354916"/>
              <a:ext cx="3261360" cy="214033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Yuvarlatılmış Dikdörtgen 10"/>
            <p:cNvSpPr/>
            <p:nvPr/>
          </p:nvSpPr>
          <p:spPr>
            <a:xfrm>
              <a:off x="104483" y="2459399"/>
              <a:ext cx="3052394" cy="19313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5260" tIns="87630" rIns="175260" bIns="87630" numCol="1" spcCol="1270" anchor="ctr" anchorCtr="0">
              <a:noAutofit/>
            </a:bodyPr>
            <a:lstStyle/>
            <a:p>
              <a:pPr lvl="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600" b="1" kern="1200" dirty="0" err="1" smtClean="0">
                  <a:solidFill>
                    <a:schemeClr val="tx1"/>
                  </a:solidFill>
                </a:rPr>
                <a:t>Vegetable</a:t>
              </a:r>
              <a:r>
                <a:rPr lang="tr-TR" sz="3600" b="1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3600" b="1" kern="1200" dirty="0" err="1" smtClean="0">
                  <a:solidFill>
                    <a:schemeClr val="tx1"/>
                  </a:solidFill>
                </a:rPr>
                <a:t>oils</a:t>
              </a:r>
              <a:r>
                <a:rPr lang="tr-TR" sz="3600" b="1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3600" b="1" kern="1200" dirty="0" err="1" smtClean="0">
                  <a:solidFill>
                    <a:schemeClr val="tx1"/>
                  </a:solidFill>
                </a:rPr>
                <a:t>and</a:t>
              </a:r>
              <a:r>
                <a:rPr lang="tr-TR" sz="3600" b="1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3600" b="1" kern="1200" dirty="0" err="1" smtClean="0">
                  <a:solidFill>
                    <a:schemeClr val="tx1"/>
                  </a:solidFill>
                </a:rPr>
                <a:t>fats</a:t>
              </a:r>
              <a:endParaRPr lang="tr-TR" sz="3600" b="1" kern="12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Fatty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acids</a:t>
            </a:r>
            <a:endParaRPr lang="tr-TR" sz="4800" b="1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1785918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800" dirty="0" err="1" smtClean="0"/>
              <a:t>Few</a:t>
            </a:r>
            <a:r>
              <a:rPr lang="tr-TR" sz="2800" dirty="0" smtClean="0"/>
              <a:t> </a:t>
            </a:r>
            <a:r>
              <a:rPr lang="tr-TR" sz="2800" dirty="0" err="1" smtClean="0"/>
              <a:t>fatty</a:t>
            </a:r>
            <a:r>
              <a:rPr lang="tr-TR" sz="2800" dirty="0" smtClean="0"/>
              <a:t> </a:t>
            </a:r>
            <a:r>
              <a:rPr lang="tr-TR" sz="2800" dirty="0" err="1" smtClean="0"/>
              <a:t>acids</a:t>
            </a:r>
            <a:r>
              <a:rPr lang="tr-TR" sz="2800" dirty="0" smtClean="0"/>
              <a:t> </a:t>
            </a:r>
            <a:r>
              <a:rPr lang="tr-TR" sz="2800" dirty="0" err="1" smtClean="0"/>
              <a:t>occur</a:t>
            </a:r>
            <a:r>
              <a:rPr lang="tr-TR" sz="2800" dirty="0" smtClean="0"/>
              <a:t> </a:t>
            </a:r>
            <a:r>
              <a:rPr lang="tr-TR" sz="2800" dirty="0" err="1" smtClean="0"/>
              <a:t>free</a:t>
            </a:r>
            <a:r>
              <a:rPr lang="tr-TR" sz="2800" dirty="0" smtClean="0"/>
              <a:t> in </a:t>
            </a:r>
            <a:r>
              <a:rPr lang="tr-TR" sz="2800" dirty="0" err="1" smtClean="0"/>
              <a:t>foods</a:t>
            </a:r>
            <a:r>
              <a:rPr lang="tr-TR" sz="2800" dirty="0" smtClean="0"/>
              <a:t>, but </a:t>
            </a:r>
            <a:r>
              <a:rPr lang="tr-TR" sz="2800" dirty="0" err="1" smtClean="0"/>
              <a:t>most</a:t>
            </a:r>
            <a:r>
              <a:rPr lang="tr-TR" sz="2800" dirty="0" smtClean="0"/>
              <a:t> of </a:t>
            </a:r>
            <a:r>
              <a:rPr lang="tr-TR" sz="2800" dirty="0" err="1" smtClean="0"/>
              <a:t>them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found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be </a:t>
            </a:r>
            <a:r>
              <a:rPr lang="tr-TR" sz="2800" dirty="0" err="1" smtClean="0"/>
              <a:t>incorporated</a:t>
            </a:r>
            <a:r>
              <a:rPr lang="tr-TR" sz="2800" dirty="0" smtClean="0"/>
              <a:t> </a:t>
            </a:r>
            <a:r>
              <a:rPr lang="tr-TR" sz="2800" dirty="0" err="1" smtClean="0"/>
              <a:t>into</a:t>
            </a:r>
            <a:r>
              <a:rPr lang="tr-TR" sz="2800" dirty="0" smtClean="0"/>
              <a:t> </a:t>
            </a:r>
            <a:r>
              <a:rPr lang="tr-TR" sz="2800" dirty="0" err="1" smtClean="0"/>
              <a:t>triglycerides</a:t>
            </a:r>
            <a:r>
              <a:rPr lang="tr-TR" sz="2800" dirty="0" smtClean="0"/>
              <a:t>.</a:t>
            </a:r>
          </a:p>
          <a:p>
            <a:endParaRPr lang="tr-TR" sz="1000" dirty="0" smtClean="0"/>
          </a:p>
          <a:p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tr-TR" sz="2800" dirty="0" err="1" smtClean="0"/>
              <a:t>consist</a:t>
            </a:r>
            <a:r>
              <a:rPr lang="tr-TR" sz="2800" dirty="0" smtClean="0"/>
              <a:t> of an </a:t>
            </a:r>
            <a:r>
              <a:rPr lang="tr-TR" sz="2800" dirty="0" err="1" smtClean="0"/>
              <a:t>carboxylic</a:t>
            </a:r>
            <a:r>
              <a:rPr lang="tr-TR" sz="2800" dirty="0" smtClean="0"/>
              <a:t> </a:t>
            </a:r>
            <a:r>
              <a:rPr lang="tr-TR" sz="2800" dirty="0" err="1" smtClean="0"/>
              <a:t>acid</a:t>
            </a:r>
            <a:r>
              <a:rPr lang="tr-TR" sz="2800" dirty="0" smtClean="0"/>
              <a:t> </a:t>
            </a:r>
            <a:r>
              <a:rPr lang="tr-TR" sz="2800" dirty="0" err="1" smtClean="0"/>
              <a:t>group</a:t>
            </a:r>
            <a:r>
              <a:rPr lang="tr-TR" sz="2800" dirty="0" smtClean="0"/>
              <a:t> (-COOH) on </a:t>
            </a:r>
            <a:r>
              <a:rPr lang="tr-TR" sz="2800" dirty="0" err="1" smtClean="0"/>
              <a:t>one</a:t>
            </a:r>
            <a:r>
              <a:rPr lang="tr-TR" sz="2800" dirty="0" smtClean="0"/>
              <a:t> </a:t>
            </a:r>
            <a:r>
              <a:rPr lang="tr-TR" sz="2800" dirty="0" err="1" smtClean="0"/>
              <a:t>end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a </a:t>
            </a:r>
            <a:r>
              <a:rPr lang="tr-TR" sz="2800" dirty="0" err="1" smtClean="0"/>
              <a:t>methyl</a:t>
            </a:r>
            <a:r>
              <a:rPr lang="tr-TR" sz="2800" dirty="0" smtClean="0"/>
              <a:t> </a:t>
            </a:r>
            <a:r>
              <a:rPr lang="tr-TR" sz="2800" dirty="0" err="1" smtClean="0"/>
              <a:t>group</a:t>
            </a:r>
            <a:r>
              <a:rPr lang="tr-TR" sz="2800" dirty="0" smtClean="0"/>
              <a:t> (-CH</a:t>
            </a:r>
            <a:r>
              <a:rPr lang="tr-TR" sz="2800" baseline="-25000" dirty="0" smtClean="0"/>
              <a:t>3</a:t>
            </a:r>
            <a:r>
              <a:rPr lang="tr-TR" sz="2800" dirty="0" smtClean="0"/>
              <a:t>) on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other</a:t>
            </a:r>
            <a:r>
              <a:rPr lang="tr-TR" sz="2800" dirty="0" smtClean="0"/>
              <a:t> </a:t>
            </a:r>
            <a:r>
              <a:rPr lang="tr-TR" sz="2800" dirty="0" err="1" smtClean="0"/>
              <a:t>end</a:t>
            </a:r>
            <a:r>
              <a:rPr lang="tr-TR" sz="2800" dirty="0" smtClean="0"/>
              <a:t>.</a:t>
            </a:r>
          </a:p>
          <a:p>
            <a:endParaRPr lang="tr-TR" dirty="0"/>
          </a:p>
        </p:txBody>
      </p:sp>
      <p:pic>
        <p:nvPicPr>
          <p:cNvPr id="1853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000504"/>
            <a:ext cx="7096175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Yuvarlatılmış Dikdörtgen"/>
          <p:cNvSpPr/>
          <p:nvPr/>
        </p:nvSpPr>
        <p:spPr>
          <a:xfrm>
            <a:off x="928662" y="4071942"/>
            <a:ext cx="1143008" cy="1143008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Yuvarlatılmış Dikdörtgen"/>
          <p:cNvSpPr/>
          <p:nvPr/>
        </p:nvSpPr>
        <p:spPr>
          <a:xfrm>
            <a:off x="6929454" y="4143380"/>
            <a:ext cx="1143008" cy="1357322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Sağ Ayraç"/>
          <p:cNvSpPr/>
          <p:nvPr/>
        </p:nvSpPr>
        <p:spPr>
          <a:xfrm rot="5400000">
            <a:off x="4357686" y="3214685"/>
            <a:ext cx="357190" cy="4929222"/>
          </a:xfrm>
          <a:prstGeom prst="rightBrace">
            <a:avLst>
              <a:gd name="adj1" fmla="val 8333"/>
              <a:gd name="adj2" fmla="val 4790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>
            <a:off x="285720" y="5241209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solidFill>
                  <a:srgbClr val="0000FF"/>
                </a:solidFill>
              </a:rPr>
              <a:t>Carboxylic</a:t>
            </a:r>
            <a:r>
              <a:rPr lang="tr-TR" sz="2400" b="1" dirty="0" smtClean="0">
                <a:solidFill>
                  <a:srgbClr val="0000FF"/>
                </a:solidFill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</a:rPr>
              <a:t>acid</a:t>
            </a:r>
            <a:r>
              <a:rPr lang="tr-TR" sz="2400" b="1" dirty="0" smtClean="0">
                <a:solidFill>
                  <a:srgbClr val="0000FF"/>
                </a:solidFill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</a:rPr>
              <a:t>group</a:t>
            </a:r>
            <a:endParaRPr lang="tr-TR" sz="2400" b="1" dirty="0">
              <a:solidFill>
                <a:srgbClr val="0000FF"/>
              </a:solidFill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3214678" y="5857892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/>
              <a:t>Hydrocarbon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chain</a:t>
            </a:r>
            <a:endParaRPr lang="tr-TR" sz="2400" b="1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6929454" y="5572140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solidFill>
                  <a:srgbClr val="C00000"/>
                </a:solidFill>
              </a:rPr>
              <a:t>Methyl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group</a:t>
            </a:r>
            <a:endParaRPr lang="tr-TR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b="1" dirty="0" err="1" smtClean="0"/>
              <a:t>What</a:t>
            </a:r>
            <a:r>
              <a:rPr lang="tr-TR" b="1" dirty="0" smtClean="0"/>
              <a:t> is </a:t>
            </a:r>
            <a:r>
              <a:rPr lang="tr-TR" b="1" dirty="0" err="1" smtClean="0"/>
              <a:t>cis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trans form?</a:t>
            </a:r>
            <a:endParaRPr lang="tr-TR" b="1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6492875"/>
            <a:ext cx="2667000" cy="365125"/>
          </a:xfrm>
        </p:spPr>
        <p:txBody>
          <a:bodyPr/>
          <a:lstStyle/>
          <a:p>
            <a:fld id="{F38BD519-34B3-4B39-B214-D5F46BA3AEE2}" type="datetime1">
              <a:rPr lang="tr-TR" smtClean="0"/>
              <a:pPr/>
              <a:t>28.03.2019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86842" cy="461488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The terms </a:t>
            </a:r>
            <a:r>
              <a:rPr lang="en-US" sz="2800" b="1" i="1" dirty="0" err="1" smtClean="0"/>
              <a:t>cis</a:t>
            </a:r>
            <a:r>
              <a:rPr lang="en-US" sz="2800" b="1" i="1" dirty="0" smtClean="0"/>
              <a:t> and trans</a:t>
            </a:r>
            <a:r>
              <a:rPr lang="tr-TR" sz="2800" b="1" i="1" dirty="0" smtClean="0"/>
              <a:t> </a:t>
            </a:r>
            <a:r>
              <a:rPr lang="en-US" sz="2800" b="1" dirty="0" smtClean="0"/>
              <a:t>describe the geometric shape of</a:t>
            </a:r>
            <a:r>
              <a:rPr lang="tr-TR" sz="2800" b="1" dirty="0" smtClean="0"/>
              <a:t> </a:t>
            </a:r>
            <a:r>
              <a:rPr lang="en-US" sz="2800" b="1" dirty="0" smtClean="0"/>
              <a:t>the fatty acid.</a:t>
            </a:r>
            <a:endParaRPr lang="tr-TR" sz="2800" b="1" dirty="0" smtClean="0"/>
          </a:p>
          <a:p>
            <a:pPr>
              <a:buNone/>
            </a:pPr>
            <a:endParaRPr lang="tr-TR" sz="1050" dirty="0" smtClean="0"/>
          </a:p>
          <a:p>
            <a:r>
              <a:rPr lang="en-US" sz="2800" dirty="0" smtClean="0"/>
              <a:t>A </a:t>
            </a:r>
            <a:r>
              <a:rPr lang="en-US" sz="2800" dirty="0" err="1" smtClean="0"/>
              <a:t>cis</a:t>
            </a:r>
            <a:r>
              <a:rPr lang="en-US" sz="2800" dirty="0" smtClean="0"/>
              <a:t> fatty acid has the</a:t>
            </a:r>
            <a:r>
              <a:rPr lang="tr-TR" sz="2800" dirty="0" smtClean="0"/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hydrogens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on the same side as the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double bond</a:t>
            </a:r>
            <a:r>
              <a:rPr lang="tr-TR" sz="2800" b="1" dirty="0" smtClean="0">
                <a:solidFill>
                  <a:srgbClr val="0000FF"/>
                </a:solidFill>
              </a:rPr>
              <a:t>.</a:t>
            </a:r>
          </a:p>
          <a:p>
            <a:pPr>
              <a:buNone/>
            </a:pPr>
            <a:endParaRPr lang="tr-TR" sz="1000" b="1" dirty="0" smtClean="0">
              <a:solidFill>
                <a:srgbClr val="0000FF"/>
              </a:solidFill>
            </a:endParaRPr>
          </a:p>
          <a:p>
            <a:r>
              <a:rPr lang="en-US" sz="2800" dirty="0" smtClean="0"/>
              <a:t>A trans fatty acid</a:t>
            </a:r>
            <a:r>
              <a:rPr lang="tr-TR" sz="2800" dirty="0" smtClean="0"/>
              <a:t> </a:t>
            </a:r>
            <a:r>
              <a:rPr lang="en-US" sz="2800" dirty="0" smtClean="0"/>
              <a:t>has the </a:t>
            </a:r>
            <a:r>
              <a:rPr lang="en-US" sz="2800" b="1" dirty="0" err="1" smtClean="0">
                <a:solidFill>
                  <a:srgbClr val="C00000"/>
                </a:solidFill>
              </a:rPr>
              <a:t>hydrogens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on either side of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the double bond</a:t>
            </a:r>
            <a:r>
              <a:rPr lang="tr-TR" sz="2800" b="1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endParaRPr lang="tr-TR" sz="1000" b="1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Most of</a:t>
            </a:r>
            <a:r>
              <a:rPr lang="tr-TR" sz="2800" dirty="0" smtClean="0"/>
              <a:t> </a:t>
            </a:r>
            <a:r>
              <a:rPr lang="en-US" sz="2800" dirty="0" smtClean="0"/>
              <a:t>the fatty acids in nature are in the </a:t>
            </a:r>
            <a:r>
              <a:rPr lang="en-US" sz="2800" dirty="0" err="1" smtClean="0"/>
              <a:t>cis</a:t>
            </a:r>
            <a:r>
              <a:rPr lang="tr-TR" sz="2800" dirty="0" smtClean="0"/>
              <a:t> </a:t>
            </a:r>
            <a:r>
              <a:rPr lang="en-US" sz="2800" dirty="0" smtClean="0"/>
              <a:t>configuration,</a:t>
            </a:r>
            <a:r>
              <a:rPr lang="tr-TR" sz="2800" dirty="0" smtClean="0"/>
              <a:t> </a:t>
            </a:r>
            <a:r>
              <a:rPr lang="en-US" sz="2800" dirty="0" smtClean="0"/>
              <a:t>whereas </a:t>
            </a:r>
            <a:r>
              <a:rPr lang="en-US" sz="2800" b="1" dirty="0" smtClean="0">
                <a:solidFill>
                  <a:srgbClr val="00B050"/>
                </a:solidFill>
              </a:rPr>
              <a:t>trans fatty acids </a:t>
            </a:r>
            <a:r>
              <a:rPr lang="tr-TR" sz="2800" b="1" dirty="0" err="1" smtClean="0">
                <a:solidFill>
                  <a:srgbClr val="00B050"/>
                </a:solidFill>
              </a:rPr>
              <a:t>are</a:t>
            </a:r>
            <a:r>
              <a:rPr lang="tr-TR" sz="2800" b="1" dirty="0" smtClean="0">
                <a:solidFill>
                  <a:srgbClr val="00B050"/>
                </a:solidFill>
              </a:rPr>
              <a:t> </a:t>
            </a:r>
            <a:r>
              <a:rPr lang="tr-TR" sz="2800" b="1" dirty="0" err="1" smtClean="0">
                <a:solidFill>
                  <a:srgbClr val="00B050"/>
                </a:solidFill>
              </a:rPr>
              <a:t>found</a:t>
            </a:r>
            <a:r>
              <a:rPr lang="tr-TR" sz="2800" b="1" dirty="0" smtClean="0">
                <a:solidFill>
                  <a:srgbClr val="00B050"/>
                </a:solidFill>
              </a:rPr>
              <a:t> in </a:t>
            </a:r>
            <a:r>
              <a:rPr lang="tr-TR" sz="2800" b="1" dirty="0" err="1" smtClean="0">
                <a:solidFill>
                  <a:srgbClr val="00B050"/>
                </a:solidFill>
              </a:rPr>
              <a:t>ruminant</a:t>
            </a:r>
            <a:r>
              <a:rPr lang="tr-TR" sz="2800" b="1" dirty="0" smtClean="0">
                <a:solidFill>
                  <a:srgbClr val="00B050"/>
                </a:solidFill>
              </a:rPr>
              <a:t> </a:t>
            </a:r>
            <a:r>
              <a:rPr lang="tr-TR" sz="2800" b="1" dirty="0" err="1" smtClean="0">
                <a:solidFill>
                  <a:srgbClr val="00B050"/>
                </a:solidFill>
              </a:rPr>
              <a:t>milk</a:t>
            </a:r>
            <a:r>
              <a:rPr lang="tr-TR" sz="2800" b="1" dirty="0" smtClean="0">
                <a:solidFill>
                  <a:srgbClr val="00B050"/>
                </a:solidFill>
              </a:rPr>
              <a:t> </a:t>
            </a:r>
            <a:r>
              <a:rPr lang="tr-TR" sz="2800" b="1" dirty="0" err="1" smtClean="0">
                <a:solidFill>
                  <a:srgbClr val="00B050"/>
                </a:solidFill>
              </a:rPr>
              <a:t>fats</a:t>
            </a:r>
            <a:r>
              <a:rPr lang="tr-TR" sz="2800" b="1" dirty="0" smtClean="0">
                <a:solidFill>
                  <a:srgbClr val="00B050"/>
                </a:solidFill>
              </a:rPr>
              <a:t> </a:t>
            </a:r>
            <a:r>
              <a:rPr lang="tr-TR" sz="2800" b="1" dirty="0" err="1" smtClean="0">
                <a:solidFill>
                  <a:srgbClr val="00B050"/>
                </a:solidFill>
              </a:rPr>
              <a:t>and</a:t>
            </a:r>
            <a:r>
              <a:rPr lang="tr-TR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often result</a:t>
            </a:r>
            <a:r>
              <a:rPr lang="tr-TR" sz="2800" b="1" dirty="0" smtClean="0">
                <a:solidFill>
                  <a:srgbClr val="00B050"/>
                </a:solidFill>
              </a:rPr>
              <a:t> </a:t>
            </a:r>
            <a:r>
              <a:rPr lang="tr-TR" sz="2800" b="1" dirty="0" err="1" smtClean="0">
                <a:solidFill>
                  <a:srgbClr val="00B050"/>
                </a:solidFill>
              </a:rPr>
              <a:t>from</a:t>
            </a:r>
            <a:r>
              <a:rPr lang="tr-TR" sz="2800" b="1" dirty="0" smtClean="0">
                <a:solidFill>
                  <a:srgbClr val="00B050"/>
                </a:solidFill>
              </a:rPr>
              <a:t> </a:t>
            </a:r>
            <a:r>
              <a:rPr lang="tr-TR" sz="2800" b="1" dirty="0" err="1" smtClean="0">
                <a:solidFill>
                  <a:srgbClr val="00B050"/>
                </a:solidFill>
              </a:rPr>
              <a:t>hydrogenation</a:t>
            </a:r>
            <a:r>
              <a:rPr lang="tr-TR" sz="2800" b="1" dirty="0" smtClean="0">
                <a:solidFill>
                  <a:srgbClr val="00B050"/>
                </a:solidFill>
              </a:rPr>
              <a:t>.</a:t>
            </a:r>
            <a:endParaRPr lang="tr-TR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Fatty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acids</a:t>
            </a:r>
            <a:endParaRPr lang="tr-TR" sz="4800" b="1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BD519-34B3-4B39-B214-D5F46BA3AEE2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101-BCFE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000" dirty="0" err="1" smtClean="0"/>
              <a:t>Saturation</a:t>
            </a:r>
            <a:r>
              <a:rPr lang="tr-TR" sz="3000" dirty="0" smtClean="0"/>
              <a:t> </a:t>
            </a:r>
            <a:r>
              <a:rPr lang="tr-TR" sz="3000" dirty="0" err="1" smtClean="0"/>
              <a:t>degree</a:t>
            </a:r>
            <a:r>
              <a:rPr lang="tr-TR" sz="3000" dirty="0" smtClean="0"/>
              <a:t> of </a:t>
            </a:r>
            <a:r>
              <a:rPr lang="tr-TR" sz="3000" dirty="0" err="1" smtClean="0"/>
              <a:t>fatty</a:t>
            </a:r>
            <a:r>
              <a:rPr lang="tr-TR" sz="3000" dirty="0" smtClean="0"/>
              <a:t> </a:t>
            </a:r>
            <a:r>
              <a:rPr lang="tr-TR" sz="3000" dirty="0" err="1" smtClean="0"/>
              <a:t>acids</a:t>
            </a:r>
            <a:r>
              <a:rPr lang="tr-TR" sz="3000" dirty="0" smtClean="0"/>
              <a:t> </a:t>
            </a:r>
            <a:r>
              <a:rPr lang="tr-TR" sz="3000" dirty="0" err="1" smtClean="0"/>
              <a:t>affects</a:t>
            </a:r>
            <a:r>
              <a:rPr lang="tr-TR" sz="3000" dirty="0" smtClean="0"/>
              <a:t> </a:t>
            </a:r>
            <a:r>
              <a:rPr lang="tr-TR" sz="3000" dirty="0" err="1" smtClean="0"/>
              <a:t>the</a:t>
            </a:r>
            <a:r>
              <a:rPr lang="tr-TR" sz="3000" dirty="0" smtClean="0"/>
              <a:t> </a:t>
            </a:r>
            <a:r>
              <a:rPr lang="tr-TR" sz="3000" dirty="0" err="1" smtClean="0"/>
              <a:t>physical</a:t>
            </a:r>
            <a:r>
              <a:rPr lang="tr-TR" sz="3000" dirty="0" smtClean="0"/>
              <a:t> form of </a:t>
            </a:r>
            <a:r>
              <a:rPr lang="tr-TR" sz="3000" dirty="0" err="1" smtClean="0"/>
              <a:t>the</a:t>
            </a:r>
            <a:r>
              <a:rPr lang="tr-TR" sz="3000" dirty="0" smtClean="0"/>
              <a:t> </a:t>
            </a:r>
            <a:r>
              <a:rPr lang="tr-TR" sz="3000" dirty="0" err="1" smtClean="0"/>
              <a:t>fats</a:t>
            </a:r>
            <a:r>
              <a:rPr lang="tr-TR" sz="3000" dirty="0" smtClean="0"/>
              <a:t> </a:t>
            </a:r>
            <a:r>
              <a:rPr lang="tr-TR" sz="3000" dirty="0" err="1" smtClean="0"/>
              <a:t>or</a:t>
            </a:r>
            <a:r>
              <a:rPr lang="tr-TR" sz="3000" dirty="0" smtClean="0"/>
              <a:t> </a:t>
            </a:r>
            <a:r>
              <a:rPr lang="tr-TR" sz="3000" dirty="0" err="1" smtClean="0"/>
              <a:t>oils</a:t>
            </a:r>
            <a:r>
              <a:rPr lang="tr-TR" sz="3000" dirty="0" smtClean="0"/>
              <a:t> </a:t>
            </a:r>
            <a:r>
              <a:rPr lang="tr-TR" sz="3000" dirty="0" err="1" smtClean="0"/>
              <a:t>such</a:t>
            </a:r>
            <a:r>
              <a:rPr lang="tr-TR" sz="3000" dirty="0" smtClean="0"/>
              <a:t> as </a:t>
            </a:r>
            <a:r>
              <a:rPr lang="tr-TR" sz="3000" dirty="0" err="1" smtClean="0"/>
              <a:t>melting</a:t>
            </a:r>
            <a:r>
              <a:rPr lang="tr-TR" sz="3000" dirty="0" smtClean="0"/>
              <a:t> </a:t>
            </a:r>
            <a:r>
              <a:rPr lang="tr-TR" sz="3000" dirty="0" err="1" smtClean="0"/>
              <a:t>properties</a:t>
            </a:r>
            <a:r>
              <a:rPr lang="tr-TR" sz="3000" dirty="0" smtClean="0"/>
              <a:t> at a </a:t>
            </a:r>
            <a:r>
              <a:rPr lang="tr-TR" sz="3000" dirty="0" err="1" smtClean="0"/>
              <a:t>specific</a:t>
            </a:r>
            <a:r>
              <a:rPr lang="tr-TR" sz="3000" dirty="0" smtClean="0"/>
              <a:t> </a:t>
            </a:r>
            <a:r>
              <a:rPr lang="tr-TR" sz="3000" dirty="0" err="1" smtClean="0"/>
              <a:t>temperature</a:t>
            </a:r>
            <a:endParaRPr lang="tr-TR" sz="3000" dirty="0" smtClean="0"/>
          </a:p>
          <a:p>
            <a:r>
              <a:rPr lang="tr-TR" sz="3000" dirty="0" err="1" smtClean="0"/>
              <a:t>For</a:t>
            </a:r>
            <a:r>
              <a:rPr lang="tr-TR" sz="3000" dirty="0" smtClean="0"/>
              <a:t> </a:t>
            </a:r>
            <a:r>
              <a:rPr lang="tr-TR" sz="3000" dirty="0" err="1" smtClean="0"/>
              <a:t>example</a:t>
            </a:r>
            <a:r>
              <a:rPr lang="tr-TR" sz="3000" dirty="0" smtClean="0"/>
              <a:t> at </a:t>
            </a:r>
            <a:r>
              <a:rPr lang="tr-TR" sz="3000" dirty="0" err="1" smtClean="0"/>
              <a:t>room</a:t>
            </a:r>
            <a:r>
              <a:rPr lang="tr-TR" sz="3000" dirty="0" smtClean="0"/>
              <a:t> </a:t>
            </a:r>
            <a:r>
              <a:rPr lang="tr-TR" sz="3000" dirty="0" err="1" smtClean="0"/>
              <a:t>temperature</a:t>
            </a:r>
            <a:r>
              <a:rPr lang="tr-TR" sz="3000" dirty="0" smtClean="0"/>
              <a:t>;</a:t>
            </a:r>
          </a:p>
          <a:p>
            <a:pPr lvl="2"/>
            <a:r>
              <a:rPr lang="tr-TR" sz="3000" b="1" dirty="0" err="1" smtClean="0">
                <a:solidFill>
                  <a:srgbClr val="0000FF"/>
                </a:solidFill>
              </a:rPr>
              <a:t>The</a:t>
            </a:r>
            <a:r>
              <a:rPr lang="tr-TR" sz="3000" b="1" dirty="0" smtClean="0">
                <a:solidFill>
                  <a:srgbClr val="0000FF"/>
                </a:solidFill>
              </a:rPr>
              <a:t> </a:t>
            </a:r>
            <a:r>
              <a:rPr lang="tr-TR" sz="3000" b="1" dirty="0" err="1" smtClean="0">
                <a:solidFill>
                  <a:srgbClr val="0000FF"/>
                </a:solidFill>
              </a:rPr>
              <a:t>animal</a:t>
            </a:r>
            <a:r>
              <a:rPr lang="tr-TR" sz="3000" b="1" dirty="0" smtClean="0">
                <a:solidFill>
                  <a:srgbClr val="0000FF"/>
                </a:solidFill>
              </a:rPr>
              <a:t> </a:t>
            </a:r>
            <a:r>
              <a:rPr lang="tr-TR" sz="3000" b="1" dirty="0" err="1" smtClean="0">
                <a:solidFill>
                  <a:srgbClr val="0000FF"/>
                </a:solidFill>
              </a:rPr>
              <a:t>fats</a:t>
            </a:r>
            <a:r>
              <a:rPr lang="tr-TR" sz="3000" b="1" dirty="0" smtClean="0">
                <a:solidFill>
                  <a:srgbClr val="0000FF"/>
                </a:solidFill>
              </a:rPr>
              <a:t> </a:t>
            </a:r>
            <a:r>
              <a:rPr lang="tr-TR" sz="3000" b="1" dirty="0" err="1" smtClean="0">
                <a:solidFill>
                  <a:srgbClr val="0000FF"/>
                </a:solidFill>
              </a:rPr>
              <a:t>are</a:t>
            </a:r>
            <a:r>
              <a:rPr lang="tr-TR" sz="3000" b="1" dirty="0" smtClean="0">
                <a:solidFill>
                  <a:srgbClr val="0000FF"/>
                </a:solidFill>
              </a:rPr>
              <a:t> </a:t>
            </a:r>
            <a:r>
              <a:rPr lang="tr-TR" sz="3000" b="1" dirty="0" err="1" smtClean="0">
                <a:solidFill>
                  <a:srgbClr val="0000FF"/>
                </a:solidFill>
              </a:rPr>
              <a:t>solid</a:t>
            </a:r>
            <a:r>
              <a:rPr lang="tr-TR" sz="3000" b="1" dirty="0" smtClean="0">
                <a:solidFill>
                  <a:srgbClr val="0000FF"/>
                </a:solidFill>
              </a:rPr>
              <a:t>, since </a:t>
            </a:r>
            <a:r>
              <a:rPr lang="tr-TR" sz="3000" b="1" dirty="0" err="1" smtClean="0">
                <a:solidFill>
                  <a:srgbClr val="0000FF"/>
                </a:solidFill>
              </a:rPr>
              <a:t>they</a:t>
            </a:r>
            <a:r>
              <a:rPr lang="tr-TR" sz="3000" b="1" dirty="0" smtClean="0">
                <a:solidFill>
                  <a:srgbClr val="0000FF"/>
                </a:solidFill>
              </a:rPr>
              <a:t> </a:t>
            </a:r>
            <a:r>
              <a:rPr lang="tr-TR" sz="3000" b="1" dirty="0" err="1" smtClean="0">
                <a:solidFill>
                  <a:srgbClr val="0000FF"/>
                </a:solidFill>
              </a:rPr>
              <a:t>have</a:t>
            </a:r>
            <a:r>
              <a:rPr lang="tr-TR" sz="3000" b="1" dirty="0" smtClean="0">
                <a:solidFill>
                  <a:srgbClr val="0000FF"/>
                </a:solidFill>
              </a:rPr>
              <a:t> </a:t>
            </a:r>
            <a:r>
              <a:rPr lang="tr-TR" sz="3000" b="1" dirty="0" err="1" smtClean="0">
                <a:solidFill>
                  <a:srgbClr val="0000FF"/>
                </a:solidFill>
              </a:rPr>
              <a:t>more</a:t>
            </a:r>
            <a:r>
              <a:rPr lang="tr-TR" sz="3000" b="1" dirty="0" smtClean="0">
                <a:solidFill>
                  <a:srgbClr val="0000FF"/>
                </a:solidFill>
              </a:rPr>
              <a:t> </a:t>
            </a:r>
            <a:r>
              <a:rPr lang="tr-TR" sz="3000" b="1" dirty="0" err="1" smtClean="0">
                <a:solidFill>
                  <a:srgbClr val="0000FF"/>
                </a:solidFill>
              </a:rPr>
              <a:t>saturated</a:t>
            </a:r>
            <a:r>
              <a:rPr lang="tr-TR" sz="3000" b="1" dirty="0" smtClean="0">
                <a:solidFill>
                  <a:srgbClr val="0000FF"/>
                </a:solidFill>
              </a:rPr>
              <a:t> </a:t>
            </a:r>
            <a:r>
              <a:rPr lang="tr-TR" sz="3000" b="1" dirty="0" err="1" smtClean="0">
                <a:solidFill>
                  <a:srgbClr val="0000FF"/>
                </a:solidFill>
              </a:rPr>
              <a:t>fatty</a:t>
            </a:r>
            <a:r>
              <a:rPr lang="tr-TR" sz="3000" b="1" dirty="0" smtClean="0">
                <a:solidFill>
                  <a:srgbClr val="0000FF"/>
                </a:solidFill>
              </a:rPr>
              <a:t> </a:t>
            </a:r>
            <a:r>
              <a:rPr lang="tr-TR" sz="3000" b="1" dirty="0" err="1" smtClean="0">
                <a:solidFill>
                  <a:srgbClr val="0000FF"/>
                </a:solidFill>
              </a:rPr>
              <a:t>acids</a:t>
            </a:r>
            <a:endParaRPr lang="tr-TR" sz="3000" b="1" dirty="0" smtClean="0">
              <a:solidFill>
                <a:srgbClr val="0000FF"/>
              </a:solidFill>
            </a:endParaRPr>
          </a:p>
          <a:p>
            <a:pPr lvl="2"/>
            <a:r>
              <a:rPr lang="tr-TR" sz="3000" b="1" dirty="0" err="1" smtClean="0">
                <a:solidFill>
                  <a:srgbClr val="C00000"/>
                </a:solidFill>
              </a:rPr>
              <a:t>The</a:t>
            </a: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err="1" smtClean="0">
                <a:solidFill>
                  <a:srgbClr val="C00000"/>
                </a:solidFill>
              </a:rPr>
              <a:t>vegetable</a:t>
            </a: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err="1" smtClean="0">
                <a:solidFill>
                  <a:srgbClr val="C00000"/>
                </a:solidFill>
              </a:rPr>
              <a:t>oils</a:t>
            </a: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err="1" smtClean="0">
                <a:solidFill>
                  <a:srgbClr val="C00000"/>
                </a:solidFill>
              </a:rPr>
              <a:t>are</a:t>
            </a: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err="1" smtClean="0">
                <a:solidFill>
                  <a:srgbClr val="C00000"/>
                </a:solidFill>
              </a:rPr>
              <a:t>liquid</a:t>
            </a:r>
            <a:r>
              <a:rPr lang="tr-TR" sz="3000" b="1" dirty="0" smtClean="0">
                <a:solidFill>
                  <a:srgbClr val="C00000"/>
                </a:solidFill>
              </a:rPr>
              <a:t>, since </a:t>
            </a:r>
            <a:r>
              <a:rPr lang="tr-TR" sz="3000" b="1" dirty="0" err="1" smtClean="0">
                <a:solidFill>
                  <a:srgbClr val="C00000"/>
                </a:solidFill>
              </a:rPr>
              <a:t>they</a:t>
            </a: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err="1" smtClean="0">
                <a:solidFill>
                  <a:srgbClr val="C00000"/>
                </a:solidFill>
              </a:rPr>
              <a:t>have</a:t>
            </a: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err="1" smtClean="0">
                <a:solidFill>
                  <a:srgbClr val="C00000"/>
                </a:solidFill>
              </a:rPr>
              <a:t>more</a:t>
            </a: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err="1" smtClean="0">
                <a:solidFill>
                  <a:srgbClr val="C00000"/>
                </a:solidFill>
              </a:rPr>
              <a:t>unsaturated</a:t>
            </a: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err="1" smtClean="0">
                <a:solidFill>
                  <a:srgbClr val="C00000"/>
                </a:solidFill>
              </a:rPr>
              <a:t>fatty</a:t>
            </a: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err="1" smtClean="0">
                <a:solidFill>
                  <a:srgbClr val="C00000"/>
                </a:solidFill>
              </a:rPr>
              <a:t>acids</a:t>
            </a:r>
            <a:endParaRPr lang="tr-TR" sz="3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Main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sources</a:t>
            </a:r>
            <a:r>
              <a:rPr lang="tr-TR" sz="4800" b="1" dirty="0" smtClean="0"/>
              <a:t> of </a:t>
            </a:r>
            <a:r>
              <a:rPr lang="tr-TR" sz="4800" b="1" dirty="0" err="1" smtClean="0"/>
              <a:t>fatty</a:t>
            </a:r>
            <a:r>
              <a:rPr lang="tr-TR" sz="4800" b="1" dirty="0" smtClean="0"/>
              <a:t> </a:t>
            </a:r>
            <a:r>
              <a:rPr lang="tr-TR" sz="4800" b="1" dirty="0" err="1" smtClean="0"/>
              <a:t>acids</a:t>
            </a:r>
            <a:endParaRPr lang="tr-TR" sz="4800" b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9" name="Düz Bağlayıcı 3"/>
          <p:cNvSpPr/>
          <p:nvPr/>
        </p:nvSpPr>
        <p:spPr>
          <a:xfrm>
            <a:off x="4572001" y="2285992"/>
            <a:ext cx="2884295" cy="50058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0290"/>
                </a:lnTo>
                <a:lnTo>
                  <a:pt x="2884295" y="250290"/>
                </a:lnTo>
                <a:lnTo>
                  <a:pt x="2884295" y="500580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Düz Bağlayıcı 4"/>
          <p:cNvSpPr/>
          <p:nvPr/>
        </p:nvSpPr>
        <p:spPr>
          <a:xfrm>
            <a:off x="4526280" y="2285992"/>
            <a:ext cx="91440" cy="50058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500580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Düz Bağlayıcı 5"/>
          <p:cNvSpPr/>
          <p:nvPr/>
        </p:nvSpPr>
        <p:spPr>
          <a:xfrm>
            <a:off x="1687705" y="2285992"/>
            <a:ext cx="2884295" cy="50058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884295" y="0"/>
                </a:moveTo>
                <a:lnTo>
                  <a:pt x="2884295" y="250290"/>
                </a:lnTo>
                <a:lnTo>
                  <a:pt x="0" y="250290"/>
                </a:lnTo>
                <a:lnTo>
                  <a:pt x="0" y="500580"/>
                </a:lnTo>
              </a:path>
            </a:pathLst>
          </a:custGeom>
          <a:noFill/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2" name="11 Grup"/>
          <p:cNvGrpSpPr/>
          <p:nvPr/>
        </p:nvGrpSpPr>
        <p:grpSpPr>
          <a:xfrm>
            <a:off x="3380143" y="1500174"/>
            <a:ext cx="2383714" cy="792000"/>
            <a:chOff x="2884842" y="805752"/>
            <a:chExt cx="2383714" cy="1191857"/>
          </a:xfrm>
        </p:grpSpPr>
        <p:sp>
          <p:nvSpPr>
            <p:cNvPr id="22" name="21 Dikdörtgen"/>
            <p:cNvSpPr/>
            <p:nvPr/>
          </p:nvSpPr>
          <p:spPr>
            <a:xfrm>
              <a:off x="2884842" y="805752"/>
              <a:ext cx="2383714" cy="1191857"/>
            </a:xfrm>
            <a:prstGeom prst="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22 Dikdörtgen"/>
            <p:cNvSpPr/>
            <p:nvPr/>
          </p:nvSpPr>
          <p:spPr>
            <a:xfrm>
              <a:off x="2884842" y="805752"/>
              <a:ext cx="2383714" cy="11918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200" kern="1200" dirty="0" err="1" smtClean="0"/>
                <a:t>Fatty</a:t>
              </a:r>
              <a:r>
                <a:rPr lang="tr-TR" sz="3200" kern="1200" dirty="0" smtClean="0"/>
                <a:t> </a:t>
              </a:r>
              <a:r>
                <a:rPr lang="tr-TR" sz="3200" kern="1200" dirty="0" err="1" smtClean="0"/>
                <a:t>acids</a:t>
              </a:r>
              <a:endParaRPr lang="tr-TR" sz="3200" kern="1200" dirty="0"/>
            </a:p>
          </p:txBody>
        </p:sp>
      </p:grpSp>
      <p:grpSp>
        <p:nvGrpSpPr>
          <p:cNvPr id="13" name="12 Grup"/>
          <p:cNvGrpSpPr/>
          <p:nvPr/>
        </p:nvGrpSpPr>
        <p:grpSpPr>
          <a:xfrm>
            <a:off x="495848" y="2786573"/>
            <a:ext cx="2383714" cy="1191857"/>
            <a:chOff x="547" y="2498190"/>
            <a:chExt cx="2383714" cy="1191857"/>
          </a:xfrm>
        </p:grpSpPr>
        <p:sp>
          <p:nvSpPr>
            <p:cNvPr id="20" name="19 Dikdörtgen"/>
            <p:cNvSpPr/>
            <p:nvPr/>
          </p:nvSpPr>
          <p:spPr>
            <a:xfrm>
              <a:off x="547" y="2498190"/>
              <a:ext cx="2383714" cy="1191857"/>
            </a:xfrm>
            <a:prstGeom prst="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20 Dikdörtgen"/>
            <p:cNvSpPr/>
            <p:nvPr/>
          </p:nvSpPr>
          <p:spPr>
            <a:xfrm>
              <a:off x="547" y="2498190"/>
              <a:ext cx="2383714" cy="11918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kern="1200" dirty="0" err="1" smtClean="0">
                  <a:solidFill>
                    <a:schemeClr val="tx1"/>
                  </a:solidFill>
                </a:rPr>
                <a:t>Saturated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 (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mainly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animal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origin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)</a:t>
              </a:r>
              <a:endParaRPr lang="tr-TR" sz="28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13 Grup"/>
          <p:cNvGrpSpPr/>
          <p:nvPr/>
        </p:nvGrpSpPr>
        <p:grpSpPr>
          <a:xfrm>
            <a:off x="3380143" y="2786573"/>
            <a:ext cx="2383714" cy="1191857"/>
            <a:chOff x="2884842" y="2498190"/>
            <a:chExt cx="2383714" cy="1191857"/>
          </a:xfrm>
        </p:grpSpPr>
        <p:sp>
          <p:nvSpPr>
            <p:cNvPr id="18" name="17 Dikdörtgen"/>
            <p:cNvSpPr/>
            <p:nvPr/>
          </p:nvSpPr>
          <p:spPr>
            <a:xfrm>
              <a:off x="2884842" y="2498190"/>
              <a:ext cx="2383714" cy="1191857"/>
            </a:xfrm>
            <a:prstGeom prst="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18 Dikdörtgen"/>
            <p:cNvSpPr/>
            <p:nvPr/>
          </p:nvSpPr>
          <p:spPr>
            <a:xfrm>
              <a:off x="2884842" y="2498190"/>
              <a:ext cx="2383714" cy="11918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600" kern="1200" dirty="0" err="1" smtClean="0">
                  <a:solidFill>
                    <a:schemeClr val="tx1"/>
                  </a:solidFill>
                </a:rPr>
                <a:t>Monounsaturated</a:t>
              </a:r>
              <a:r>
                <a:rPr lang="tr-TR" sz="2600" kern="1200" dirty="0" smtClean="0">
                  <a:solidFill>
                    <a:schemeClr val="tx1"/>
                  </a:solidFill>
                </a:rPr>
                <a:t> (</a:t>
              </a:r>
              <a:r>
                <a:rPr lang="tr-TR" sz="2600" kern="1200" dirty="0" err="1" smtClean="0">
                  <a:solidFill>
                    <a:schemeClr val="tx1"/>
                  </a:solidFill>
                </a:rPr>
                <a:t>mainly</a:t>
              </a:r>
              <a:r>
                <a:rPr lang="tr-TR" sz="26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600" kern="1200" dirty="0" err="1" smtClean="0">
                  <a:solidFill>
                    <a:schemeClr val="tx1"/>
                  </a:solidFill>
                </a:rPr>
                <a:t>plant</a:t>
              </a:r>
              <a:r>
                <a:rPr lang="tr-TR" sz="26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600" kern="1200" dirty="0" err="1" smtClean="0">
                  <a:solidFill>
                    <a:schemeClr val="tx1"/>
                  </a:solidFill>
                </a:rPr>
                <a:t>origin</a:t>
              </a:r>
              <a:r>
                <a:rPr lang="tr-TR" sz="2600" kern="1200" dirty="0" smtClean="0">
                  <a:solidFill>
                    <a:schemeClr val="tx1"/>
                  </a:solidFill>
                </a:rPr>
                <a:t>)</a:t>
              </a:r>
              <a:endParaRPr lang="tr-TR" sz="26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14 Grup"/>
          <p:cNvGrpSpPr/>
          <p:nvPr/>
        </p:nvGrpSpPr>
        <p:grpSpPr>
          <a:xfrm>
            <a:off x="6264438" y="2786573"/>
            <a:ext cx="2383714" cy="1191857"/>
            <a:chOff x="5769137" y="2498190"/>
            <a:chExt cx="2383714" cy="1191857"/>
          </a:xfrm>
        </p:grpSpPr>
        <p:sp>
          <p:nvSpPr>
            <p:cNvPr id="16" name="15 Dikdörtgen"/>
            <p:cNvSpPr/>
            <p:nvPr/>
          </p:nvSpPr>
          <p:spPr>
            <a:xfrm>
              <a:off x="5769137" y="2498190"/>
              <a:ext cx="2383714" cy="1191857"/>
            </a:xfrm>
            <a:prstGeom prst="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16 Dikdörtgen"/>
            <p:cNvSpPr/>
            <p:nvPr/>
          </p:nvSpPr>
          <p:spPr>
            <a:xfrm>
              <a:off x="5769137" y="2498190"/>
              <a:ext cx="2383714" cy="11918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kern="1200" dirty="0" err="1" smtClean="0">
                  <a:solidFill>
                    <a:schemeClr val="tx1"/>
                  </a:solidFill>
                </a:rPr>
                <a:t>Polyunsaturated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(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mainly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plant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 </a:t>
              </a:r>
              <a:r>
                <a:rPr lang="tr-TR" sz="2800" kern="1200" dirty="0" err="1" smtClean="0">
                  <a:solidFill>
                    <a:schemeClr val="tx1"/>
                  </a:solidFill>
                </a:rPr>
                <a:t>origin</a:t>
              </a:r>
              <a:r>
                <a:rPr lang="tr-TR" sz="2800" kern="1200" dirty="0" smtClean="0">
                  <a:solidFill>
                    <a:schemeClr val="tx1"/>
                  </a:solidFill>
                </a:rPr>
                <a:t>)</a:t>
              </a:r>
              <a:endParaRPr lang="tr-TR" sz="28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23 Metin kutusu"/>
          <p:cNvSpPr txBox="1"/>
          <p:nvPr/>
        </p:nvSpPr>
        <p:spPr>
          <a:xfrm>
            <a:off x="142844" y="3929066"/>
            <a:ext cx="14287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u="sng" dirty="0" err="1" smtClean="0"/>
              <a:t>Animal</a:t>
            </a:r>
            <a:endParaRPr lang="tr-TR" sz="2400" i="1" u="sng" dirty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Meat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Poultry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Milk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Butter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Cheese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Egg</a:t>
            </a:r>
            <a:r>
              <a:rPr lang="tr-TR" sz="2400" dirty="0" smtClean="0"/>
              <a:t> </a:t>
            </a:r>
            <a:r>
              <a:rPr lang="tr-TR" sz="2400" dirty="0" err="1" smtClean="0"/>
              <a:t>yolk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Lard</a:t>
            </a:r>
            <a:endParaRPr lang="tr-TR" sz="2400" dirty="0" smtClean="0"/>
          </a:p>
        </p:txBody>
      </p:sp>
      <p:sp>
        <p:nvSpPr>
          <p:cNvPr id="25" name="24 Metin kutusu"/>
          <p:cNvSpPr txBox="1"/>
          <p:nvPr/>
        </p:nvSpPr>
        <p:spPr>
          <a:xfrm>
            <a:off x="3571868" y="4000504"/>
            <a:ext cx="21431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u="sng" dirty="0" err="1" smtClean="0"/>
              <a:t>Plants</a:t>
            </a:r>
            <a:endParaRPr lang="tr-TR" sz="2400" i="1" u="sng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Olives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Olive</a:t>
            </a:r>
            <a:r>
              <a:rPr lang="tr-TR" sz="2400" dirty="0" smtClean="0"/>
              <a:t> </a:t>
            </a:r>
            <a:r>
              <a:rPr lang="tr-TR" sz="2400" dirty="0" err="1" smtClean="0"/>
              <a:t>oil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Peanut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Avocado</a:t>
            </a:r>
            <a:endParaRPr lang="tr-TR" sz="2400" dirty="0" smtClean="0"/>
          </a:p>
        </p:txBody>
      </p:sp>
      <p:sp>
        <p:nvSpPr>
          <p:cNvPr id="26" name="25 Metin kutusu"/>
          <p:cNvSpPr txBox="1"/>
          <p:nvPr/>
        </p:nvSpPr>
        <p:spPr>
          <a:xfrm>
            <a:off x="6215074" y="4000504"/>
            <a:ext cx="32861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u="sng" dirty="0" err="1" smtClean="0"/>
              <a:t>Plants</a:t>
            </a:r>
            <a:endParaRPr lang="tr-TR" sz="2400" i="1" u="sng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Vegetable</a:t>
            </a:r>
            <a:r>
              <a:rPr lang="tr-TR" sz="2400" dirty="0" smtClean="0"/>
              <a:t> </a:t>
            </a:r>
            <a:r>
              <a:rPr lang="tr-TR" sz="2400" dirty="0" err="1" smtClean="0"/>
              <a:t>oils</a:t>
            </a:r>
            <a:r>
              <a:rPr lang="tr-TR" sz="2400" dirty="0" smtClean="0"/>
              <a:t> (</a:t>
            </a:r>
            <a:r>
              <a:rPr lang="tr-TR" sz="2400" dirty="0" err="1" smtClean="0"/>
              <a:t>corn</a:t>
            </a:r>
            <a:r>
              <a:rPr lang="tr-TR" sz="2400" dirty="0" smtClean="0"/>
              <a:t>, </a:t>
            </a:r>
            <a:r>
              <a:rPr lang="tr-TR" sz="2400" dirty="0" err="1" smtClean="0"/>
              <a:t>sunflower</a:t>
            </a:r>
            <a:r>
              <a:rPr lang="tr-TR" sz="2400" dirty="0" smtClean="0"/>
              <a:t>, </a:t>
            </a:r>
            <a:r>
              <a:rPr lang="tr-TR" sz="2400" dirty="0" err="1" smtClean="0"/>
              <a:t>canola</a:t>
            </a:r>
            <a:r>
              <a:rPr lang="tr-TR" sz="2400" dirty="0" smtClean="0"/>
              <a:t> </a:t>
            </a:r>
            <a:r>
              <a:rPr lang="tr-TR" sz="2400" dirty="0" err="1" smtClean="0"/>
              <a:t>etc</a:t>
            </a:r>
            <a:r>
              <a:rPr lang="tr-TR" sz="2400" dirty="0" smtClean="0"/>
              <a:t>…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nuts</a:t>
            </a:r>
            <a:r>
              <a:rPr lang="tr-TR" sz="2400" dirty="0" smtClean="0"/>
              <a:t> (</a:t>
            </a:r>
            <a:r>
              <a:rPr lang="tr-TR" sz="2400" dirty="0" err="1" smtClean="0"/>
              <a:t>almond</a:t>
            </a:r>
            <a:r>
              <a:rPr lang="tr-TR" sz="2400" dirty="0" smtClean="0"/>
              <a:t>, </a:t>
            </a:r>
            <a:r>
              <a:rPr lang="tr-TR" sz="2400" dirty="0" err="1" smtClean="0"/>
              <a:t>pecan</a:t>
            </a:r>
            <a:r>
              <a:rPr lang="tr-TR" sz="2400" dirty="0" smtClean="0"/>
              <a:t>, </a:t>
            </a:r>
            <a:r>
              <a:rPr lang="tr-TR" sz="2400" dirty="0" err="1" smtClean="0"/>
              <a:t>walnut</a:t>
            </a:r>
            <a:r>
              <a:rPr lang="tr-TR" sz="2400" dirty="0" smtClean="0"/>
              <a:t>)</a:t>
            </a:r>
          </a:p>
          <a:p>
            <a:r>
              <a:rPr lang="tr-TR" sz="2400" i="1" u="sng" dirty="0" err="1" smtClean="0"/>
              <a:t>Animal</a:t>
            </a:r>
            <a:endParaRPr lang="tr-TR" sz="2400" i="1" u="sng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Fish</a:t>
            </a:r>
            <a:endParaRPr lang="tr-TR" sz="2400" dirty="0" smtClean="0"/>
          </a:p>
        </p:txBody>
      </p:sp>
      <p:sp>
        <p:nvSpPr>
          <p:cNvPr id="27" name="26 Metin kutusu"/>
          <p:cNvSpPr txBox="1"/>
          <p:nvPr/>
        </p:nvSpPr>
        <p:spPr>
          <a:xfrm>
            <a:off x="1428728" y="3953888"/>
            <a:ext cx="17145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u="sng" dirty="0" err="1" smtClean="0"/>
              <a:t>Plants</a:t>
            </a:r>
            <a:endParaRPr lang="tr-TR" sz="2400" i="1" u="sng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Chocolate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Coconut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Coconut</a:t>
            </a:r>
            <a:r>
              <a:rPr lang="tr-TR" sz="2400" dirty="0" smtClean="0"/>
              <a:t> </a:t>
            </a:r>
            <a:r>
              <a:rPr lang="tr-TR" sz="2400" dirty="0" err="1" smtClean="0"/>
              <a:t>oil</a:t>
            </a:r>
            <a:endParaRPr lang="tr-TR" sz="2400" dirty="0" smtClean="0"/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Palm</a:t>
            </a:r>
            <a:r>
              <a:rPr lang="tr-TR" sz="2400" dirty="0" smtClean="0"/>
              <a:t> </a:t>
            </a:r>
            <a:r>
              <a:rPr lang="tr-TR" sz="2400" dirty="0" err="1" smtClean="0"/>
              <a:t>oil</a:t>
            </a:r>
            <a:endParaRPr lang="tr-TR" sz="2400" dirty="0" smtClean="0"/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Triglycerides</a:t>
            </a:r>
            <a:endParaRPr lang="tr-TR" sz="4800" b="1" dirty="0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AD68-A5AC-4C7D-BF09-ED07CE139ACE}" type="datetime1">
              <a:rPr lang="tr-TR" smtClean="0"/>
              <a:pPr/>
              <a:t>28.03.2019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101-BCFE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>
          <a:xfrm>
            <a:off x="428596" y="1600200"/>
            <a:ext cx="8501122" cy="4495800"/>
          </a:xfrm>
        </p:spPr>
        <p:txBody>
          <a:bodyPr>
            <a:normAutofit/>
          </a:bodyPr>
          <a:lstStyle/>
          <a:p>
            <a:r>
              <a:rPr lang="tr-TR" sz="2400" b="1" dirty="0" err="1" smtClean="0"/>
              <a:t>Triglycerides</a:t>
            </a:r>
            <a:r>
              <a:rPr lang="tr-TR" sz="2400" b="1" dirty="0" smtClean="0"/>
              <a:t> </a:t>
            </a:r>
            <a:r>
              <a:rPr lang="tr-TR" sz="2400" dirty="0" err="1" smtClean="0"/>
              <a:t>consist</a:t>
            </a:r>
            <a:r>
              <a:rPr lang="tr-TR" sz="2400" dirty="0" smtClean="0"/>
              <a:t> of </a:t>
            </a:r>
            <a:r>
              <a:rPr lang="tr-TR" sz="2400" b="1" dirty="0" err="1" smtClean="0"/>
              <a:t>three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fatty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acids</a:t>
            </a:r>
            <a:r>
              <a:rPr lang="tr-TR" sz="2400" b="1" dirty="0" smtClean="0"/>
              <a:t> </a:t>
            </a:r>
            <a:r>
              <a:rPr lang="tr-TR" sz="2400" dirty="0" err="1" smtClean="0"/>
              <a:t>attached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glycerol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</a:t>
            </a:r>
            <a:r>
              <a:rPr lang="tr-TR" sz="2400" dirty="0" smtClean="0"/>
              <a:t>. </a:t>
            </a:r>
          </a:p>
          <a:p>
            <a:pPr>
              <a:buNone/>
            </a:pPr>
            <a:endParaRPr lang="tr-TR" sz="1000" dirty="0" smtClean="0"/>
          </a:p>
          <a:p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there</a:t>
            </a:r>
            <a:r>
              <a:rPr lang="tr-TR" sz="2400" dirty="0" smtClean="0"/>
              <a:t> is </a:t>
            </a:r>
            <a:r>
              <a:rPr lang="tr-TR" sz="2400" b="1" dirty="0" err="1" smtClean="0">
                <a:solidFill>
                  <a:srgbClr val="C00000"/>
                </a:solidFill>
              </a:rPr>
              <a:t>two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fatty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acids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b="1" dirty="0" err="1" smtClean="0">
                <a:solidFill>
                  <a:srgbClr val="0000FF"/>
                </a:solidFill>
              </a:rPr>
              <a:t>one</a:t>
            </a:r>
            <a:r>
              <a:rPr lang="tr-TR" sz="2400" b="1" dirty="0" smtClean="0">
                <a:solidFill>
                  <a:srgbClr val="0000FF"/>
                </a:solidFill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</a:rPr>
              <a:t>fatty</a:t>
            </a:r>
            <a:r>
              <a:rPr lang="tr-TR" sz="2400" b="1" dirty="0" smtClean="0">
                <a:solidFill>
                  <a:srgbClr val="0000FF"/>
                </a:solidFill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</a:rPr>
              <a:t>acid</a:t>
            </a:r>
            <a:r>
              <a:rPr lang="tr-TR" sz="2400" dirty="0" smtClean="0">
                <a:solidFill>
                  <a:srgbClr val="0000FF"/>
                </a:solidFill>
              </a:rPr>
              <a:t> </a:t>
            </a:r>
            <a:r>
              <a:rPr lang="tr-TR" sz="2400" dirty="0" err="1" smtClean="0"/>
              <a:t>linked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glycerol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, </a:t>
            </a:r>
            <a:r>
              <a:rPr lang="tr-TR" sz="2400" dirty="0" err="1" smtClean="0"/>
              <a:t>we</a:t>
            </a:r>
            <a:r>
              <a:rPr lang="tr-TR" sz="2400" dirty="0" smtClean="0"/>
              <a:t> can </a:t>
            </a:r>
            <a:r>
              <a:rPr lang="tr-TR" sz="2400" dirty="0" err="1" smtClean="0"/>
              <a:t>call</a:t>
            </a:r>
            <a:r>
              <a:rPr lang="tr-TR" sz="2400" dirty="0" smtClean="0"/>
              <a:t> </a:t>
            </a:r>
            <a:r>
              <a:rPr lang="tr-TR" sz="2400" b="1" dirty="0" err="1" smtClean="0">
                <a:solidFill>
                  <a:srgbClr val="C00000"/>
                </a:solidFill>
              </a:rPr>
              <a:t>diglyceride</a:t>
            </a:r>
            <a:r>
              <a:rPr lang="tr-TR" sz="2400" b="1" dirty="0" smtClean="0">
                <a:solidFill>
                  <a:srgbClr val="C00000"/>
                </a:solidFill>
              </a:rPr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b="1" dirty="0" err="1" smtClean="0">
                <a:solidFill>
                  <a:srgbClr val="0000FF"/>
                </a:solidFill>
              </a:rPr>
              <a:t>monoglyceride</a:t>
            </a:r>
            <a:r>
              <a:rPr lang="tr-TR" sz="2400" b="1" dirty="0" smtClean="0">
                <a:solidFill>
                  <a:srgbClr val="0000FF"/>
                </a:solidFill>
              </a:rPr>
              <a:t>, </a:t>
            </a:r>
            <a:r>
              <a:rPr lang="tr-TR" sz="2400" dirty="0" err="1" smtClean="0"/>
              <a:t>respectively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pic>
        <p:nvPicPr>
          <p:cNvPr id="177154" name="Picture 2" descr="tri di mono glycerides ile ilgili gÃ¶rsel sonucu"/>
          <p:cNvPicPr>
            <a:picLocks noChangeAspect="1" noChangeArrowheads="1"/>
          </p:cNvPicPr>
          <p:nvPr/>
        </p:nvPicPr>
        <p:blipFill>
          <a:blip r:embed="rId2"/>
          <a:srcRect l="4920" t="10256" r="3560"/>
          <a:stretch>
            <a:fillRect/>
          </a:stretch>
        </p:blipFill>
        <p:spPr bwMode="auto">
          <a:xfrm>
            <a:off x="571472" y="3786190"/>
            <a:ext cx="7972494" cy="3000372"/>
          </a:xfrm>
          <a:prstGeom prst="rect">
            <a:avLst/>
          </a:prstGeom>
          <a:noFill/>
        </p:spPr>
      </p:pic>
      <p:sp>
        <p:nvSpPr>
          <p:cNvPr id="14" name="13 Sağ Ayraç"/>
          <p:cNvSpPr/>
          <p:nvPr/>
        </p:nvSpPr>
        <p:spPr>
          <a:xfrm>
            <a:off x="2500298" y="4214818"/>
            <a:ext cx="285752" cy="500066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Sağ Ayraç"/>
          <p:cNvSpPr/>
          <p:nvPr/>
        </p:nvSpPr>
        <p:spPr>
          <a:xfrm rot="10800000">
            <a:off x="3428992" y="4214818"/>
            <a:ext cx="285752" cy="1071570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Metin kutusu"/>
          <p:cNvSpPr txBox="1"/>
          <p:nvPr/>
        </p:nvSpPr>
        <p:spPr>
          <a:xfrm>
            <a:off x="2643174" y="4429132"/>
            <a:ext cx="10715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b="1" dirty="0" err="1" smtClean="0">
                <a:solidFill>
                  <a:srgbClr val="00B050"/>
                </a:solidFill>
              </a:rPr>
              <a:t>Fatty</a:t>
            </a:r>
            <a:r>
              <a:rPr lang="tr-TR" sz="2600" b="1" dirty="0" smtClean="0">
                <a:solidFill>
                  <a:srgbClr val="00B050"/>
                </a:solidFill>
              </a:rPr>
              <a:t> </a:t>
            </a:r>
            <a:r>
              <a:rPr lang="tr-TR" sz="2600" b="1" dirty="0" err="1" smtClean="0">
                <a:solidFill>
                  <a:srgbClr val="00B050"/>
                </a:solidFill>
              </a:rPr>
              <a:t>acids</a:t>
            </a:r>
            <a:endParaRPr lang="tr-TR" sz="2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 smtClean="0"/>
              <a:t>Phospholipids</a:t>
            </a:r>
            <a:endParaRPr lang="tr-TR" sz="4800" b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Phospholipids</a:t>
            </a:r>
            <a:r>
              <a:rPr lang="tr-TR" sz="3200" dirty="0" smtClean="0"/>
              <a:t> </a:t>
            </a:r>
            <a:r>
              <a:rPr lang="tr-TR" sz="3200" dirty="0" err="1" smtClean="0"/>
              <a:t>consist</a:t>
            </a:r>
            <a:r>
              <a:rPr lang="tr-TR" sz="3200" dirty="0" smtClean="0"/>
              <a:t> of </a:t>
            </a:r>
            <a:r>
              <a:rPr lang="tr-TR" sz="3200" dirty="0" err="1" smtClean="0"/>
              <a:t>glycerol</a:t>
            </a:r>
            <a:r>
              <a:rPr lang="tr-TR" sz="3200" dirty="0" smtClean="0"/>
              <a:t> </a:t>
            </a:r>
            <a:r>
              <a:rPr lang="tr-TR" sz="3200" dirty="0" err="1" smtClean="0"/>
              <a:t>molecule</a:t>
            </a:r>
            <a:r>
              <a:rPr lang="tr-TR" sz="3200" dirty="0" smtClean="0"/>
              <a:t> </a:t>
            </a:r>
            <a:r>
              <a:rPr lang="tr-TR" sz="3200" dirty="0" err="1" smtClean="0"/>
              <a:t>attached</a:t>
            </a:r>
            <a:r>
              <a:rPr lang="tr-TR" sz="3200" dirty="0" smtClean="0"/>
              <a:t> </a:t>
            </a:r>
            <a:r>
              <a:rPr lang="tr-TR" sz="3200" dirty="0" err="1" smtClean="0"/>
              <a:t>with</a:t>
            </a:r>
            <a:r>
              <a:rPr lang="tr-TR" sz="3200" dirty="0" smtClean="0"/>
              <a:t> </a:t>
            </a:r>
            <a:r>
              <a:rPr lang="tr-TR" sz="3200" dirty="0" err="1" smtClean="0"/>
              <a:t>two</a:t>
            </a:r>
            <a:r>
              <a:rPr lang="tr-TR" sz="3200" dirty="0" smtClean="0"/>
              <a:t> </a:t>
            </a:r>
            <a:r>
              <a:rPr lang="tr-TR" sz="3200" dirty="0" err="1" smtClean="0"/>
              <a:t>fatty</a:t>
            </a:r>
            <a:r>
              <a:rPr lang="tr-TR" sz="3200" dirty="0" smtClean="0"/>
              <a:t> </a:t>
            </a:r>
            <a:r>
              <a:rPr lang="tr-TR" sz="3200" dirty="0" err="1" smtClean="0"/>
              <a:t>acids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a </a:t>
            </a:r>
            <a:r>
              <a:rPr lang="tr-TR" sz="3200" dirty="0" err="1" smtClean="0"/>
              <a:t>compound</a:t>
            </a:r>
            <a:r>
              <a:rPr lang="tr-TR" sz="3200" dirty="0" smtClean="0"/>
              <a:t> </a:t>
            </a:r>
            <a:r>
              <a:rPr lang="tr-TR" sz="3200" dirty="0" err="1" smtClean="0"/>
              <a:t>containing</a:t>
            </a:r>
            <a:r>
              <a:rPr lang="tr-TR" sz="3200" dirty="0" smtClean="0"/>
              <a:t> </a:t>
            </a:r>
            <a:r>
              <a:rPr lang="tr-TR" sz="3200" dirty="0" err="1" smtClean="0"/>
              <a:t>phosphorus</a:t>
            </a:r>
            <a:r>
              <a:rPr lang="tr-TR" sz="3200" dirty="0" smtClean="0"/>
              <a:t>.</a:t>
            </a:r>
          </a:p>
          <a:p>
            <a:pPr>
              <a:buNone/>
            </a:pPr>
            <a:endParaRPr lang="tr-TR" sz="3200" dirty="0" smtClean="0"/>
          </a:p>
          <a:p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best</a:t>
            </a:r>
            <a:r>
              <a:rPr lang="tr-TR" sz="3200" dirty="0" smtClean="0"/>
              <a:t> </a:t>
            </a:r>
            <a:r>
              <a:rPr lang="tr-TR" sz="3200" dirty="0" err="1" smtClean="0"/>
              <a:t>known</a:t>
            </a:r>
            <a:r>
              <a:rPr lang="tr-TR" sz="3200" dirty="0" smtClean="0"/>
              <a:t> </a:t>
            </a:r>
            <a:r>
              <a:rPr lang="tr-TR" sz="3200" dirty="0" err="1" smtClean="0"/>
              <a:t>phospholipid</a:t>
            </a:r>
            <a:r>
              <a:rPr lang="tr-TR" sz="3200" dirty="0" smtClean="0"/>
              <a:t> is </a:t>
            </a:r>
            <a:r>
              <a:rPr lang="tr-TR" sz="3200" dirty="0" err="1" smtClean="0"/>
              <a:t>lecithin</a:t>
            </a:r>
            <a:r>
              <a:rPr lang="tr-TR" sz="3200" dirty="0" smtClean="0"/>
              <a:t>, </a:t>
            </a:r>
            <a:r>
              <a:rPr lang="tr-TR" sz="3200" dirty="0" err="1" smtClean="0"/>
              <a:t>which</a:t>
            </a:r>
            <a:r>
              <a:rPr lang="tr-TR" sz="3200" dirty="0" smtClean="0"/>
              <a:t> is </a:t>
            </a:r>
            <a:r>
              <a:rPr lang="tr-TR" sz="3200" dirty="0" err="1" smtClean="0"/>
              <a:t>found</a:t>
            </a:r>
            <a:r>
              <a:rPr lang="tr-TR" sz="3200" dirty="0" smtClean="0"/>
              <a:t> in </a:t>
            </a:r>
            <a:r>
              <a:rPr lang="tr-TR" sz="3200" dirty="0" err="1" smtClean="0"/>
              <a:t>egg</a:t>
            </a:r>
            <a:r>
              <a:rPr lang="tr-TR" sz="3200" dirty="0" smtClean="0"/>
              <a:t> </a:t>
            </a:r>
            <a:r>
              <a:rPr lang="tr-TR" sz="3200" dirty="0" err="1" smtClean="0"/>
              <a:t>yolk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talama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601</TotalTime>
  <Words>590</Words>
  <Application>Microsoft Office PowerPoint</Application>
  <PresentationFormat>Ekran Gösterisi (4:3)</PresentationFormat>
  <Paragraphs>124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Georgia</vt:lpstr>
      <vt:lpstr>Tw Cen MT</vt:lpstr>
      <vt:lpstr>Wingdings</vt:lpstr>
      <vt:lpstr>Wingdings 2</vt:lpstr>
      <vt:lpstr>Ortalama</vt:lpstr>
      <vt:lpstr>Role of fats in the organisms</vt:lpstr>
      <vt:lpstr>Lipids</vt:lpstr>
      <vt:lpstr>Fats and oils</vt:lpstr>
      <vt:lpstr>Fatty acids</vt:lpstr>
      <vt:lpstr>What is cis and trans form?</vt:lpstr>
      <vt:lpstr>Fatty acids</vt:lpstr>
      <vt:lpstr>Main sources of fatty acids</vt:lpstr>
      <vt:lpstr>Triglycerides</vt:lpstr>
      <vt:lpstr>Phospholipids</vt:lpstr>
      <vt:lpstr>Unsaponifiable fraction of lipids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Eda</dc:creator>
  <cp:lastModifiedBy>Windows Kullanıcısı</cp:lastModifiedBy>
  <cp:revision>62</cp:revision>
  <dcterms:created xsi:type="dcterms:W3CDTF">2018-10-20T17:50:55Z</dcterms:created>
  <dcterms:modified xsi:type="dcterms:W3CDTF">2019-03-28T07:21:01Z</dcterms:modified>
</cp:coreProperties>
</file>