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3"/>
  </p:notesMasterIdLst>
  <p:sldIdLst>
    <p:sldId id="257" r:id="rId2"/>
    <p:sldId id="259"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58" r:id="rId21"/>
    <p:sldId id="29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67684" autoAdjust="0"/>
  </p:normalViewPr>
  <p:slideViewPr>
    <p:cSldViewPr snapToGrid="0">
      <p:cViewPr varScale="1">
        <p:scale>
          <a:sx n="58" d="100"/>
          <a:sy n="58" d="100"/>
        </p:scale>
        <p:origin x="1421"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E05E7-39B8-42D9-9DAB-3E89AE1CD4C6}" type="doc">
      <dgm:prSet loTypeId="urn:microsoft.com/office/officeart/2005/8/layout/StepDownProcess" loCatId="process" qsTypeId="urn:microsoft.com/office/officeart/2005/8/quickstyle/simple4" qsCatId="simple" csTypeId="urn:microsoft.com/office/officeart/2005/8/colors/colorful1" csCatId="colorful"/>
      <dgm:spPr/>
      <dgm:t>
        <a:bodyPr/>
        <a:lstStyle/>
        <a:p>
          <a:endParaRPr lang="tr-TR"/>
        </a:p>
      </dgm:t>
    </dgm:pt>
    <dgm:pt modelId="{38556B7C-3EED-49C2-A5EB-67193E73FC25}">
      <dgm:prSet/>
      <dgm:spPr/>
      <dgm:t>
        <a:bodyPr/>
        <a:lstStyle/>
        <a:p>
          <a:pPr rtl="0"/>
          <a:r>
            <a:rPr lang="tr-TR"/>
            <a:t>Bilim Öncesi Dönem</a:t>
          </a:r>
        </a:p>
      </dgm:t>
    </dgm:pt>
    <dgm:pt modelId="{235EE876-020A-41EA-B002-CA31565CB8C0}" type="parTrans" cxnId="{C2E44F87-23C2-4D62-83F3-585020A0C59C}">
      <dgm:prSet/>
      <dgm:spPr/>
      <dgm:t>
        <a:bodyPr/>
        <a:lstStyle/>
        <a:p>
          <a:endParaRPr lang="tr-TR"/>
        </a:p>
      </dgm:t>
    </dgm:pt>
    <dgm:pt modelId="{19C224FC-E7C4-4BD5-AE2F-38BEC41C47D5}" type="sibTrans" cxnId="{C2E44F87-23C2-4D62-83F3-585020A0C59C}">
      <dgm:prSet/>
      <dgm:spPr/>
      <dgm:t>
        <a:bodyPr/>
        <a:lstStyle/>
        <a:p>
          <a:endParaRPr lang="tr-TR"/>
        </a:p>
      </dgm:t>
    </dgm:pt>
    <dgm:pt modelId="{8DDA358D-0D19-4AF8-BE76-EC9F2303DF3F}">
      <dgm:prSet/>
      <dgm:spPr/>
      <dgm:t>
        <a:bodyPr/>
        <a:lstStyle/>
        <a:p>
          <a:pPr rtl="0"/>
          <a:r>
            <a:rPr lang="tr-TR"/>
            <a:t>Olağan bilim dönemi</a:t>
          </a:r>
        </a:p>
      </dgm:t>
    </dgm:pt>
    <dgm:pt modelId="{41161B6A-AD4B-45E0-8510-3972981E00D1}" type="parTrans" cxnId="{89F9EF03-4352-4B16-A3D2-CA2D34D1137A}">
      <dgm:prSet/>
      <dgm:spPr/>
      <dgm:t>
        <a:bodyPr/>
        <a:lstStyle/>
        <a:p>
          <a:endParaRPr lang="tr-TR"/>
        </a:p>
      </dgm:t>
    </dgm:pt>
    <dgm:pt modelId="{3AB26618-AB1D-4F6E-A253-FEF111B2E9A2}" type="sibTrans" cxnId="{89F9EF03-4352-4B16-A3D2-CA2D34D1137A}">
      <dgm:prSet/>
      <dgm:spPr/>
      <dgm:t>
        <a:bodyPr/>
        <a:lstStyle/>
        <a:p>
          <a:endParaRPr lang="tr-TR"/>
        </a:p>
      </dgm:t>
    </dgm:pt>
    <dgm:pt modelId="{92763B43-B54E-461C-8F5B-345A5951491F}">
      <dgm:prSet/>
      <dgm:spPr/>
      <dgm:t>
        <a:bodyPr/>
        <a:lstStyle/>
        <a:p>
          <a:pPr rtl="0"/>
          <a:r>
            <a:rPr lang="tr-TR"/>
            <a:t>Bunalımlar</a:t>
          </a:r>
        </a:p>
      </dgm:t>
    </dgm:pt>
    <dgm:pt modelId="{0F1AF5E4-BF2B-4A1F-83EB-7670C7ACE9FE}" type="parTrans" cxnId="{FCA020C7-8BED-42E7-B208-0E25AB2E32AA}">
      <dgm:prSet/>
      <dgm:spPr/>
      <dgm:t>
        <a:bodyPr/>
        <a:lstStyle/>
        <a:p>
          <a:endParaRPr lang="tr-TR"/>
        </a:p>
      </dgm:t>
    </dgm:pt>
    <dgm:pt modelId="{A0E264EE-1E5F-43A9-8480-1E9021F2B3F0}" type="sibTrans" cxnId="{FCA020C7-8BED-42E7-B208-0E25AB2E32AA}">
      <dgm:prSet/>
      <dgm:spPr/>
      <dgm:t>
        <a:bodyPr/>
        <a:lstStyle/>
        <a:p>
          <a:endParaRPr lang="tr-TR"/>
        </a:p>
      </dgm:t>
    </dgm:pt>
    <dgm:pt modelId="{C008D289-3AC0-4AEA-8636-08BC3C6B6FC1}">
      <dgm:prSet/>
      <dgm:spPr/>
      <dgm:t>
        <a:bodyPr/>
        <a:lstStyle/>
        <a:p>
          <a:pPr rtl="0"/>
          <a:r>
            <a:rPr lang="tr-TR"/>
            <a:t>Devrim</a:t>
          </a:r>
        </a:p>
      </dgm:t>
    </dgm:pt>
    <dgm:pt modelId="{55D771A9-93C8-4DD0-AFFD-39772B8AF6AC}" type="parTrans" cxnId="{497825FD-32AD-4920-B27C-4A6CFEBF1FE6}">
      <dgm:prSet/>
      <dgm:spPr/>
      <dgm:t>
        <a:bodyPr/>
        <a:lstStyle/>
        <a:p>
          <a:endParaRPr lang="tr-TR"/>
        </a:p>
      </dgm:t>
    </dgm:pt>
    <dgm:pt modelId="{439670CC-6B96-4183-9600-F95B64161058}" type="sibTrans" cxnId="{497825FD-32AD-4920-B27C-4A6CFEBF1FE6}">
      <dgm:prSet/>
      <dgm:spPr/>
      <dgm:t>
        <a:bodyPr/>
        <a:lstStyle/>
        <a:p>
          <a:endParaRPr lang="tr-TR"/>
        </a:p>
      </dgm:t>
    </dgm:pt>
    <dgm:pt modelId="{AC6D0EF9-74F0-432D-A797-535FE0A39AD0}" type="pres">
      <dgm:prSet presAssocID="{8C1E05E7-39B8-42D9-9DAB-3E89AE1CD4C6}" presName="rootnode" presStyleCnt="0">
        <dgm:presLayoutVars>
          <dgm:chMax/>
          <dgm:chPref/>
          <dgm:dir/>
          <dgm:animLvl val="lvl"/>
        </dgm:presLayoutVars>
      </dgm:prSet>
      <dgm:spPr/>
    </dgm:pt>
    <dgm:pt modelId="{C3BCF54A-7B7D-49C9-AAF1-329A33F8AA70}" type="pres">
      <dgm:prSet presAssocID="{38556B7C-3EED-49C2-A5EB-67193E73FC25}" presName="composite" presStyleCnt="0"/>
      <dgm:spPr/>
    </dgm:pt>
    <dgm:pt modelId="{F20D1FE1-2F25-4889-8D09-63D551E36A15}" type="pres">
      <dgm:prSet presAssocID="{38556B7C-3EED-49C2-A5EB-67193E73FC25}" presName="bentUpArrow1" presStyleLbl="alignImgPlace1" presStyleIdx="0" presStyleCnt="3"/>
      <dgm:spPr/>
    </dgm:pt>
    <dgm:pt modelId="{693B8DB2-A3E4-4397-BBF2-F022EB1E2045}" type="pres">
      <dgm:prSet presAssocID="{38556B7C-3EED-49C2-A5EB-67193E73FC25}" presName="ParentText" presStyleLbl="node1" presStyleIdx="0" presStyleCnt="4">
        <dgm:presLayoutVars>
          <dgm:chMax val="1"/>
          <dgm:chPref val="1"/>
          <dgm:bulletEnabled val="1"/>
        </dgm:presLayoutVars>
      </dgm:prSet>
      <dgm:spPr/>
    </dgm:pt>
    <dgm:pt modelId="{81539B98-1909-4DDC-84A1-CD8FEBBB60FC}" type="pres">
      <dgm:prSet presAssocID="{38556B7C-3EED-49C2-A5EB-67193E73FC25}" presName="ChildText" presStyleLbl="revTx" presStyleIdx="0" presStyleCnt="3">
        <dgm:presLayoutVars>
          <dgm:chMax val="0"/>
          <dgm:chPref val="0"/>
          <dgm:bulletEnabled val="1"/>
        </dgm:presLayoutVars>
      </dgm:prSet>
      <dgm:spPr/>
    </dgm:pt>
    <dgm:pt modelId="{D2DECDE6-5BE2-4D47-B37B-F833CE039DC4}" type="pres">
      <dgm:prSet presAssocID="{19C224FC-E7C4-4BD5-AE2F-38BEC41C47D5}" presName="sibTrans" presStyleCnt="0"/>
      <dgm:spPr/>
    </dgm:pt>
    <dgm:pt modelId="{533FB27C-2480-4F13-8D63-357A3DD50E05}" type="pres">
      <dgm:prSet presAssocID="{8DDA358D-0D19-4AF8-BE76-EC9F2303DF3F}" presName="composite" presStyleCnt="0"/>
      <dgm:spPr/>
    </dgm:pt>
    <dgm:pt modelId="{EB274472-2E40-4825-8DF6-3CE6F9E010A5}" type="pres">
      <dgm:prSet presAssocID="{8DDA358D-0D19-4AF8-BE76-EC9F2303DF3F}" presName="bentUpArrow1" presStyleLbl="alignImgPlace1" presStyleIdx="1" presStyleCnt="3"/>
      <dgm:spPr/>
    </dgm:pt>
    <dgm:pt modelId="{A76E2D70-306A-455F-BB90-2C011024CD4A}" type="pres">
      <dgm:prSet presAssocID="{8DDA358D-0D19-4AF8-BE76-EC9F2303DF3F}" presName="ParentText" presStyleLbl="node1" presStyleIdx="1" presStyleCnt="4">
        <dgm:presLayoutVars>
          <dgm:chMax val="1"/>
          <dgm:chPref val="1"/>
          <dgm:bulletEnabled val="1"/>
        </dgm:presLayoutVars>
      </dgm:prSet>
      <dgm:spPr/>
    </dgm:pt>
    <dgm:pt modelId="{75C8881D-3441-4C07-A7D9-3DE48141F1E6}" type="pres">
      <dgm:prSet presAssocID="{8DDA358D-0D19-4AF8-BE76-EC9F2303DF3F}" presName="ChildText" presStyleLbl="revTx" presStyleIdx="1" presStyleCnt="3">
        <dgm:presLayoutVars>
          <dgm:chMax val="0"/>
          <dgm:chPref val="0"/>
          <dgm:bulletEnabled val="1"/>
        </dgm:presLayoutVars>
      </dgm:prSet>
      <dgm:spPr/>
    </dgm:pt>
    <dgm:pt modelId="{6FDCC960-FCD6-444A-9BCB-C9A68CA8D49E}" type="pres">
      <dgm:prSet presAssocID="{3AB26618-AB1D-4F6E-A253-FEF111B2E9A2}" presName="sibTrans" presStyleCnt="0"/>
      <dgm:spPr/>
    </dgm:pt>
    <dgm:pt modelId="{5D822BFA-C73C-46BA-9B7E-EFAAF50129E3}" type="pres">
      <dgm:prSet presAssocID="{92763B43-B54E-461C-8F5B-345A5951491F}" presName="composite" presStyleCnt="0"/>
      <dgm:spPr/>
    </dgm:pt>
    <dgm:pt modelId="{AF862ED3-7EB9-42F8-9FB2-82D158B98866}" type="pres">
      <dgm:prSet presAssocID="{92763B43-B54E-461C-8F5B-345A5951491F}" presName="bentUpArrow1" presStyleLbl="alignImgPlace1" presStyleIdx="2" presStyleCnt="3"/>
      <dgm:spPr/>
    </dgm:pt>
    <dgm:pt modelId="{84A7DD89-AEA2-415A-9D4E-E119CB9CD14C}" type="pres">
      <dgm:prSet presAssocID="{92763B43-B54E-461C-8F5B-345A5951491F}" presName="ParentText" presStyleLbl="node1" presStyleIdx="2" presStyleCnt="4">
        <dgm:presLayoutVars>
          <dgm:chMax val="1"/>
          <dgm:chPref val="1"/>
          <dgm:bulletEnabled val="1"/>
        </dgm:presLayoutVars>
      </dgm:prSet>
      <dgm:spPr/>
    </dgm:pt>
    <dgm:pt modelId="{65B5647E-B315-494D-B8AB-2DDA61D441A1}" type="pres">
      <dgm:prSet presAssocID="{92763B43-B54E-461C-8F5B-345A5951491F}" presName="ChildText" presStyleLbl="revTx" presStyleIdx="2" presStyleCnt="3">
        <dgm:presLayoutVars>
          <dgm:chMax val="0"/>
          <dgm:chPref val="0"/>
          <dgm:bulletEnabled val="1"/>
        </dgm:presLayoutVars>
      </dgm:prSet>
      <dgm:spPr/>
    </dgm:pt>
    <dgm:pt modelId="{69E856F1-DF68-4885-8870-7D4C3D1AD1C6}" type="pres">
      <dgm:prSet presAssocID="{A0E264EE-1E5F-43A9-8480-1E9021F2B3F0}" presName="sibTrans" presStyleCnt="0"/>
      <dgm:spPr/>
    </dgm:pt>
    <dgm:pt modelId="{4C61B53B-F68A-4974-AE13-43FC6F7D5BDA}" type="pres">
      <dgm:prSet presAssocID="{C008D289-3AC0-4AEA-8636-08BC3C6B6FC1}" presName="composite" presStyleCnt="0"/>
      <dgm:spPr/>
    </dgm:pt>
    <dgm:pt modelId="{DC1D1140-AE70-4A60-8804-2F5F9BBB967B}" type="pres">
      <dgm:prSet presAssocID="{C008D289-3AC0-4AEA-8636-08BC3C6B6FC1}" presName="ParentText" presStyleLbl="node1" presStyleIdx="3" presStyleCnt="4">
        <dgm:presLayoutVars>
          <dgm:chMax val="1"/>
          <dgm:chPref val="1"/>
          <dgm:bulletEnabled val="1"/>
        </dgm:presLayoutVars>
      </dgm:prSet>
      <dgm:spPr/>
    </dgm:pt>
  </dgm:ptLst>
  <dgm:cxnLst>
    <dgm:cxn modelId="{89F9EF03-4352-4B16-A3D2-CA2D34D1137A}" srcId="{8C1E05E7-39B8-42D9-9DAB-3E89AE1CD4C6}" destId="{8DDA358D-0D19-4AF8-BE76-EC9F2303DF3F}" srcOrd="1" destOrd="0" parTransId="{41161B6A-AD4B-45E0-8510-3972981E00D1}" sibTransId="{3AB26618-AB1D-4F6E-A253-FEF111B2E9A2}"/>
    <dgm:cxn modelId="{0A9B365B-E72E-4788-B511-9763E9508865}" type="presOf" srcId="{92763B43-B54E-461C-8F5B-345A5951491F}" destId="{84A7DD89-AEA2-415A-9D4E-E119CB9CD14C}" srcOrd="0" destOrd="0" presId="urn:microsoft.com/office/officeart/2005/8/layout/StepDownProcess"/>
    <dgm:cxn modelId="{3C60964D-A012-48AA-8677-4961862A83BA}" type="presOf" srcId="{C008D289-3AC0-4AEA-8636-08BC3C6B6FC1}" destId="{DC1D1140-AE70-4A60-8804-2F5F9BBB967B}" srcOrd="0" destOrd="0" presId="urn:microsoft.com/office/officeart/2005/8/layout/StepDownProcess"/>
    <dgm:cxn modelId="{C2E44F87-23C2-4D62-83F3-585020A0C59C}" srcId="{8C1E05E7-39B8-42D9-9DAB-3E89AE1CD4C6}" destId="{38556B7C-3EED-49C2-A5EB-67193E73FC25}" srcOrd="0" destOrd="0" parTransId="{235EE876-020A-41EA-B002-CA31565CB8C0}" sibTransId="{19C224FC-E7C4-4BD5-AE2F-38BEC41C47D5}"/>
    <dgm:cxn modelId="{25055BB0-3372-4A7D-85D3-BB1D8C2D151F}" type="presOf" srcId="{8C1E05E7-39B8-42D9-9DAB-3E89AE1CD4C6}" destId="{AC6D0EF9-74F0-432D-A797-535FE0A39AD0}" srcOrd="0" destOrd="0" presId="urn:microsoft.com/office/officeart/2005/8/layout/StepDownProcess"/>
    <dgm:cxn modelId="{FCA020C7-8BED-42E7-B208-0E25AB2E32AA}" srcId="{8C1E05E7-39B8-42D9-9DAB-3E89AE1CD4C6}" destId="{92763B43-B54E-461C-8F5B-345A5951491F}" srcOrd="2" destOrd="0" parTransId="{0F1AF5E4-BF2B-4A1F-83EB-7670C7ACE9FE}" sibTransId="{A0E264EE-1E5F-43A9-8480-1E9021F2B3F0}"/>
    <dgm:cxn modelId="{A57686DE-2681-445B-A6B0-1E41FAD5D5FF}" type="presOf" srcId="{38556B7C-3EED-49C2-A5EB-67193E73FC25}" destId="{693B8DB2-A3E4-4397-BBF2-F022EB1E2045}" srcOrd="0" destOrd="0" presId="urn:microsoft.com/office/officeart/2005/8/layout/StepDownProcess"/>
    <dgm:cxn modelId="{ABEBF9EF-A8C2-41D1-8000-A387D3753C17}" type="presOf" srcId="{8DDA358D-0D19-4AF8-BE76-EC9F2303DF3F}" destId="{A76E2D70-306A-455F-BB90-2C011024CD4A}" srcOrd="0" destOrd="0" presId="urn:microsoft.com/office/officeart/2005/8/layout/StepDownProcess"/>
    <dgm:cxn modelId="{497825FD-32AD-4920-B27C-4A6CFEBF1FE6}" srcId="{8C1E05E7-39B8-42D9-9DAB-3E89AE1CD4C6}" destId="{C008D289-3AC0-4AEA-8636-08BC3C6B6FC1}" srcOrd="3" destOrd="0" parTransId="{55D771A9-93C8-4DD0-AFFD-39772B8AF6AC}" sibTransId="{439670CC-6B96-4183-9600-F95B64161058}"/>
    <dgm:cxn modelId="{ECBEF74D-D7E4-4950-A2D1-55D77CD3BC40}" type="presParOf" srcId="{AC6D0EF9-74F0-432D-A797-535FE0A39AD0}" destId="{C3BCF54A-7B7D-49C9-AAF1-329A33F8AA70}" srcOrd="0" destOrd="0" presId="urn:microsoft.com/office/officeart/2005/8/layout/StepDownProcess"/>
    <dgm:cxn modelId="{F6F96CBD-2319-4FA4-9DE6-B180B76217DB}" type="presParOf" srcId="{C3BCF54A-7B7D-49C9-AAF1-329A33F8AA70}" destId="{F20D1FE1-2F25-4889-8D09-63D551E36A15}" srcOrd="0" destOrd="0" presId="urn:microsoft.com/office/officeart/2005/8/layout/StepDownProcess"/>
    <dgm:cxn modelId="{2EC741C7-121E-4E6B-BE0E-0512A9EF98EC}" type="presParOf" srcId="{C3BCF54A-7B7D-49C9-AAF1-329A33F8AA70}" destId="{693B8DB2-A3E4-4397-BBF2-F022EB1E2045}" srcOrd="1" destOrd="0" presId="urn:microsoft.com/office/officeart/2005/8/layout/StepDownProcess"/>
    <dgm:cxn modelId="{8AE8575F-DA34-4E27-BEC2-E41C3D846BE7}" type="presParOf" srcId="{C3BCF54A-7B7D-49C9-AAF1-329A33F8AA70}" destId="{81539B98-1909-4DDC-84A1-CD8FEBBB60FC}" srcOrd="2" destOrd="0" presId="urn:microsoft.com/office/officeart/2005/8/layout/StepDownProcess"/>
    <dgm:cxn modelId="{09069607-BCC9-41FB-BBCE-A871D3FF5703}" type="presParOf" srcId="{AC6D0EF9-74F0-432D-A797-535FE0A39AD0}" destId="{D2DECDE6-5BE2-4D47-B37B-F833CE039DC4}" srcOrd="1" destOrd="0" presId="urn:microsoft.com/office/officeart/2005/8/layout/StepDownProcess"/>
    <dgm:cxn modelId="{F50F52F8-45D2-4DFD-87AE-EB68C956F48A}" type="presParOf" srcId="{AC6D0EF9-74F0-432D-A797-535FE0A39AD0}" destId="{533FB27C-2480-4F13-8D63-357A3DD50E05}" srcOrd="2" destOrd="0" presId="urn:microsoft.com/office/officeart/2005/8/layout/StepDownProcess"/>
    <dgm:cxn modelId="{FF97625D-B29A-40B8-A542-123BFD297FE7}" type="presParOf" srcId="{533FB27C-2480-4F13-8D63-357A3DD50E05}" destId="{EB274472-2E40-4825-8DF6-3CE6F9E010A5}" srcOrd="0" destOrd="0" presId="urn:microsoft.com/office/officeart/2005/8/layout/StepDownProcess"/>
    <dgm:cxn modelId="{F17C9C14-E67E-4277-958F-F7070A7FB8CE}" type="presParOf" srcId="{533FB27C-2480-4F13-8D63-357A3DD50E05}" destId="{A76E2D70-306A-455F-BB90-2C011024CD4A}" srcOrd="1" destOrd="0" presId="urn:microsoft.com/office/officeart/2005/8/layout/StepDownProcess"/>
    <dgm:cxn modelId="{3274583B-6AAC-4876-B7AC-83D97065400D}" type="presParOf" srcId="{533FB27C-2480-4F13-8D63-357A3DD50E05}" destId="{75C8881D-3441-4C07-A7D9-3DE48141F1E6}" srcOrd="2" destOrd="0" presId="urn:microsoft.com/office/officeart/2005/8/layout/StepDownProcess"/>
    <dgm:cxn modelId="{9BDC0FEB-F01B-42CC-A257-8864A3C3E316}" type="presParOf" srcId="{AC6D0EF9-74F0-432D-A797-535FE0A39AD0}" destId="{6FDCC960-FCD6-444A-9BCB-C9A68CA8D49E}" srcOrd="3" destOrd="0" presId="urn:microsoft.com/office/officeart/2005/8/layout/StepDownProcess"/>
    <dgm:cxn modelId="{DDC6FFFC-D4A6-432A-AA5E-DFB723415844}" type="presParOf" srcId="{AC6D0EF9-74F0-432D-A797-535FE0A39AD0}" destId="{5D822BFA-C73C-46BA-9B7E-EFAAF50129E3}" srcOrd="4" destOrd="0" presId="urn:microsoft.com/office/officeart/2005/8/layout/StepDownProcess"/>
    <dgm:cxn modelId="{61E40579-D5F4-4DDE-8B5C-FB0842D03C43}" type="presParOf" srcId="{5D822BFA-C73C-46BA-9B7E-EFAAF50129E3}" destId="{AF862ED3-7EB9-42F8-9FB2-82D158B98866}" srcOrd="0" destOrd="0" presId="urn:microsoft.com/office/officeart/2005/8/layout/StepDownProcess"/>
    <dgm:cxn modelId="{612264C8-F0B2-4397-893D-71B8A6C0F676}" type="presParOf" srcId="{5D822BFA-C73C-46BA-9B7E-EFAAF50129E3}" destId="{84A7DD89-AEA2-415A-9D4E-E119CB9CD14C}" srcOrd="1" destOrd="0" presId="urn:microsoft.com/office/officeart/2005/8/layout/StepDownProcess"/>
    <dgm:cxn modelId="{20FB75AB-C6EF-42C7-B306-9FC5CE49F8F8}" type="presParOf" srcId="{5D822BFA-C73C-46BA-9B7E-EFAAF50129E3}" destId="{65B5647E-B315-494D-B8AB-2DDA61D441A1}" srcOrd="2" destOrd="0" presId="urn:microsoft.com/office/officeart/2005/8/layout/StepDownProcess"/>
    <dgm:cxn modelId="{8CC303FF-745C-49A4-8B56-69B8D3E80A6D}" type="presParOf" srcId="{AC6D0EF9-74F0-432D-A797-535FE0A39AD0}" destId="{69E856F1-DF68-4885-8870-7D4C3D1AD1C6}" srcOrd="5" destOrd="0" presId="urn:microsoft.com/office/officeart/2005/8/layout/StepDownProcess"/>
    <dgm:cxn modelId="{628DDCD5-5CD4-4A84-B010-AFB0B56DB6BD}" type="presParOf" srcId="{AC6D0EF9-74F0-432D-A797-535FE0A39AD0}" destId="{4C61B53B-F68A-4974-AE13-43FC6F7D5BDA}" srcOrd="6" destOrd="0" presId="urn:microsoft.com/office/officeart/2005/8/layout/StepDownProcess"/>
    <dgm:cxn modelId="{9743DB45-B922-4515-8CE8-310F3C13A6AA}" type="presParOf" srcId="{4C61B53B-F68A-4974-AE13-43FC6F7D5BDA}" destId="{DC1D1140-AE70-4A60-8804-2F5F9BBB967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D1FE1-2F25-4889-8D09-63D551E36A15}">
      <dsp:nvSpPr>
        <dsp:cNvPr id="0" name=""/>
        <dsp:cNvSpPr/>
      </dsp:nvSpPr>
      <dsp:spPr>
        <a:xfrm rot="5400000">
          <a:off x="2452828" y="951077"/>
          <a:ext cx="835252" cy="950905"/>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693B8DB2-A3E4-4397-BBF2-F022EB1E2045}">
      <dsp:nvSpPr>
        <dsp:cNvPr id="0" name=""/>
        <dsp:cNvSpPr/>
      </dsp:nvSpPr>
      <dsp:spPr>
        <a:xfrm>
          <a:off x="2231536" y="25183"/>
          <a:ext cx="1406074" cy="984206"/>
        </a:xfrm>
        <a:prstGeom prst="roundRect">
          <a:avLst>
            <a:gd name="adj" fmla="val 1667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kern="1200"/>
            <a:t>Bilim Öncesi Dönem</a:t>
          </a:r>
        </a:p>
      </dsp:txBody>
      <dsp:txXfrm>
        <a:off x="2279590" y="73237"/>
        <a:ext cx="1309966" cy="888098"/>
      </dsp:txXfrm>
    </dsp:sp>
    <dsp:sp modelId="{81539B98-1909-4DDC-84A1-CD8FEBBB60FC}">
      <dsp:nvSpPr>
        <dsp:cNvPr id="0" name=""/>
        <dsp:cNvSpPr/>
      </dsp:nvSpPr>
      <dsp:spPr>
        <a:xfrm>
          <a:off x="3637611" y="119049"/>
          <a:ext cx="1022644" cy="795478"/>
        </a:xfrm>
        <a:prstGeom prst="rect">
          <a:avLst/>
        </a:prstGeom>
        <a:noFill/>
        <a:ln>
          <a:noFill/>
        </a:ln>
        <a:effectLst/>
      </dsp:spPr>
      <dsp:style>
        <a:lnRef idx="0">
          <a:scrgbClr r="0" g="0" b="0"/>
        </a:lnRef>
        <a:fillRef idx="0">
          <a:scrgbClr r="0" g="0" b="0"/>
        </a:fillRef>
        <a:effectRef idx="0">
          <a:scrgbClr r="0" g="0" b="0"/>
        </a:effectRef>
        <a:fontRef idx="minor"/>
      </dsp:style>
    </dsp:sp>
    <dsp:sp modelId="{EB274472-2E40-4825-8DF6-3CE6F9E010A5}">
      <dsp:nvSpPr>
        <dsp:cNvPr id="0" name=""/>
        <dsp:cNvSpPr/>
      </dsp:nvSpPr>
      <dsp:spPr>
        <a:xfrm rot="5400000">
          <a:off x="3618613" y="2056666"/>
          <a:ext cx="835252" cy="950905"/>
        </a:xfrm>
        <a:prstGeom prst="bentUpArrow">
          <a:avLst>
            <a:gd name="adj1" fmla="val 32840"/>
            <a:gd name="adj2" fmla="val 25000"/>
            <a:gd name="adj3" fmla="val 35780"/>
          </a:avLst>
        </a:prstGeom>
        <a:solidFill>
          <a:schemeClr val="accent1">
            <a:tint val="50000"/>
            <a:hueOff val="-106998"/>
            <a:satOff val="-16416"/>
            <a:lumOff val="4721"/>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A76E2D70-306A-455F-BB90-2C011024CD4A}">
      <dsp:nvSpPr>
        <dsp:cNvPr id="0" name=""/>
        <dsp:cNvSpPr/>
      </dsp:nvSpPr>
      <dsp:spPr>
        <a:xfrm>
          <a:off x="3397321" y="1130771"/>
          <a:ext cx="1406074" cy="984206"/>
        </a:xfrm>
        <a:prstGeom prst="roundRect">
          <a:avLst>
            <a:gd name="adj" fmla="val 1667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kern="1200"/>
            <a:t>Olağan bilim dönemi</a:t>
          </a:r>
        </a:p>
      </dsp:txBody>
      <dsp:txXfrm>
        <a:off x="3445375" y="1178825"/>
        <a:ext cx="1309966" cy="888098"/>
      </dsp:txXfrm>
    </dsp:sp>
    <dsp:sp modelId="{75C8881D-3441-4C07-A7D9-3DE48141F1E6}">
      <dsp:nvSpPr>
        <dsp:cNvPr id="0" name=""/>
        <dsp:cNvSpPr/>
      </dsp:nvSpPr>
      <dsp:spPr>
        <a:xfrm>
          <a:off x="4803396" y="1224638"/>
          <a:ext cx="1022644" cy="795478"/>
        </a:xfrm>
        <a:prstGeom prst="rect">
          <a:avLst/>
        </a:prstGeom>
        <a:noFill/>
        <a:ln>
          <a:noFill/>
        </a:ln>
        <a:effectLst/>
      </dsp:spPr>
      <dsp:style>
        <a:lnRef idx="0">
          <a:scrgbClr r="0" g="0" b="0"/>
        </a:lnRef>
        <a:fillRef idx="0">
          <a:scrgbClr r="0" g="0" b="0"/>
        </a:fillRef>
        <a:effectRef idx="0">
          <a:scrgbClr r="0" g="0" b="0"/>
        </a:effectRef>
        <a:fontRef idx="minor"/>
      </dsp:style>
    </dsp:sp>
    <dsp:sp modelId="{AF862ED3-7EB9-42F8-9FB2-82D158B98866}">
      <dsp:nvSpPr>
        <dsp:cNvPr id="0" name=""/>
        <dsp:cNvSpPr/>
      </dsp:nvSpPr>
      <dsp:spPr>
        <a:xfrm rot="5400000">
          <a:off x="4784398" y="3162254"/>
          <a:ext cx="835252" cy="950905"/>
        </a:xfrm>
        <a:prstGeom prst="bentUpArrow">
          <a:avLst>
            <a:gd name="adj1" fmla="val 32840"/>
            <a:gd name="adj2" fmla="val 25000"/>
            <a:gd name="adj3" fmla="val 35780"/>
          </a:avLst>
        </a:prstGeom>
        <a:solidFill>
          <a:schemeClr val="accent1">
            <a:tint val="50000"/>
            <a:hueOff val="-213997"/>
            <a:satOff val="-32832"/>
            <a:lumOff val="9443"/>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84A7DD89-AEA2-415A-9D4E-E119CB9CD14C}">
      <dsp:nvSpPr>
        <dsp:cNvPr id="0" name=""/>
        <dsp:cNvSpPr/>
      </dsp:nvSpPr>
      <dsp:spPr>
        <a:xfrm>
          <a:off x="4563106" y="2236360"/>
          <a:ext cx="1406074" cy="984206"/>
        </a:xfrm>
        <a:prstGeom prst="roundRect">
          <a:avLst>
            <a:gd name="adj" fmla="val 1667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kern="1200"/>
            <a:t>Bunalımlar</a:t>
          </a:r>
        </a:p>
      </dsp:txBody>
      <dsp:txXfrm>
        <a:off x="4611160" y="2284414"/>
        <a:ext cx="1309966" cy="888098"/>
      </dsp:txXfrm>
    </dsp:sp>
    <dsp:sp modelId="{65B5647E-B315-494D-B8AB-2DDA61D441A1}">
      <dsp:nvSpPr>
        <dsp:cNvPr id="0" name=""/>
        <dsp:cNvSpPr/>
      </dsp:nvSpPr>
      <dsp:spPr>
        <a:xfrm>
          <a:off x="5969181" y="2330226"/>
          <a:ext cx="1022644" cy="795478"/>
        </a:xfrm>
        <a:prstGeom prst="rect">
          <a:avLst/>
        </a:prstGeom>
        <a:noFill/>
        <a:ln>
          <a:noFill/>
        </a:ln>
        <a:effectLst/>
      </dsp:spPr>
      <dsp:style>
        <a:lnRef idx="0">
          <a:scrgbClr r="0" g="0" b="0"/>
        </a:lnRef>
        <a:fillRef idx="0">
          <a:scrgbClr r="0" g="0" b="0"/>
        </a:fillRef>
        <a:effectRef idx="0">
          <a:scrgbClr r="0" g="0" b="0"/>
        </a:effectRef>
        <a:fontRef idx="minor"/>
      </dsp:style>
    </dsp:sp>
    <dsp:sp modelId="{DC1D1140-AE70-4A60-8804-2F5F9BBB967B}">
      <dsp:nvSpPr>
        <dsp:cNvPr id="0" name=""/>
        <dsp:cNvSpPr/>
      </dsp:nvSpPr>
      <dsp:spPr>
        <a:xfrm>
          <a:off x="5728891" y="3341948"/>
          <a:ext cx="1406074" cy="984206"/>
        </a:xfrm>
        <a:prstGeom prst="roundRect">
          <a:avLst>
            <a:gd name="adj" fmla="val 16670"/>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kern="1200"/>
            <a:t>Devrim</a:t>
          </a:r>
        </a:p>
      </dsp:txBody>
      <dsp:txXfrm>
        <a:off x="5776945" y="3390002"/>
        <a:ext cx="1309966" cy="88809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10D19-EEE0-4FC9-9EDC-515275649B67}" type="datetimeFigureOut">
              <a:rPr lang="tr-TR"/>
              <a:t>22.07.2019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F5D67-2CF5-4DAE-9934-BB278878421E}" type="slidenum">
              <a:rPr lang="tr-TR"/>
              <a:t>‹#›</a:t>
            </a:fld>
            <a:endParaRPr lang="tr-TR"/>
          </a:p>
        </p:txBody>
      </p:sp>
    </p:spTree>
    <p:extLst>
      <p:ext uri="{BB962C8B-B14F-4D97-AF65-F5344CB8AC3E}">
        <p14:creationId xmlns:p14="http://schemas.microsoft.com/office/powerpoint/2010/main" val="245723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38F5D67-2CF5-4DAE-9934-BB278878421E}" type="slidenum">
              <a:rPr lang="tr-TR"/>
              <a:t>1</a:t>
            </a:fld>
            <a:endParaRPr lang="tr-TR"/>
          </a:p>
        </p:txBody>
      </p:sp>
    </p:spTree>
    <p:extLst>
      <p:ext uri="{BB962C8B-B14F-4D97-AF65-F5344CB8AC3E}">
        <p14:creationId xmlns:p14="http://schemas.microsoft.com/office/powerpoint/2010/main" val="36740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Postmodern</a:t>
            </a:r>
            <a:r>
              <a:rPr lang="tr-TR" dirty="0"/>
              <a:t> terimi belirli</a:t>
            </a:r>
            <a:r>
              <a:rPr lang="tr-TR" baseline="0" dirty="0"/>
              <a:t> bir tarihi dönem, ve sanayileşme ile birlikte gelen modernliğe bir süre ara vermek anlamına gelir. Modernliğin nedenlerini anlamak ve açıklamak için </a:t>
            </a:r>
            <a:r>
              <a:rPr lang="tr-TR" baseline="0" dirty="0" err="1"/>
              <a:t>formal</a:t>
            </a:r>
            <a:r>
              <a:rPr lang="tr-TR" baseline="0" dirty="0"/>
              <a:t> bir mantığın gerekli olduğu inancını içerir.</a:t>
            </a:r>
            <a:endParaRPr lang="tr-TR" dirty="0"/>
          </a:p>
          <a:p>
            <a:r>
              <a:rPr lang="tr-TR" dirty="0" err="1"/>
              <a:t>Postkolonyalizm</a:t>
            </a:r>
            <a:r>
              <a:rPr lang="tr-TR" dirty="0"/>
              <a:t> kuramı dünya çapında Avrupa ve Amerika</a:t>
            </a:r>
            <a:r>
              <a:rPr lang="tr-TR" baseline="0" dirty="0"/>
              <a:t> Birleşik Devletlerinin yanı sıra önceden </a:t>
            </a:r>
            <a:r>
              <a:rPr lang="tr-TR" baseline="0" dirty="0" err="1"/>
              <a:t>sömürgeliştirilmiş</a:t>
            </a:r>
            <a:r>
              <a:rPr lang="tr-TR" baseline="0" dirty="0"/>
              <a:t> devletlerde de ortaya çıkmıştır. </a:t>
            </a:r>
            <a:r>
              <a:rPr lang="tr-TR" baseline="0" dirty="0" err="1"/>
              <a:t>Postkolonyalizm</a:t>
            </a:r>
            <a:r>
              <a:rPr lang="tr-TR" baseline="0" dirty="0"/>
              <a:t> sömürgeciliğin mirası ve bu mirasın sahiplerinin nasıl ırk ve coğrafya üzerinden bütün nüfusu kontrol altına aldıkları ile ilgilenirler. </a:t>
            </a:r>
            <a:r>
              <a:rPr lang="tr-TR" baseline="0" dirty="0" err="1"/>
              <a:t>Postyapısalcılık</a:t>
            </a:r>
            <a:r>
              <a:rPr lang="tr-TR" baseline="0" dirty="0"/>
              <a:t> yazılı metinlerin düzen ve sistemleşmeye nasıl direndiği üzerinde durur.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103491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O halde </a:t>
            </a:r>
            <a:r>
              <a:rPr lang="tr-TR" dirty="0" err="1"/>
              <a:t>birşeyi</a:t>
            </a:r>
            <a:r>
              <a:rPr lang="tr-TR" dirty="0"/>
              <a:t> bilmenin önemi insanların bazı nesneleri</a:t>
            </a:r>
            <a:r>
              <a:rPr lang="tr-TR" baseline="0" dirty="0"/>
              <a:t> </a:t>
            </a:r>
            <a:r>
              <a:rPr lang="tr-TR" baseline="0" dirty="0" err="1"/>
              <a:t>olayları,davranışları</a:t>
            </a:r>
            <a:r>
              <a:rPr lang="tr-TR" baseline="0" dirty="0"/>
              <a:t>, algıları gibi unsurları nasıl yorumladıkları ve nasıl anlamlandırdıklarıdır.  Bu yapılandırılmış gerçeklerin yalnızca bireyin aklında değil aynı zamanda sosyal yapıların içinde de var olduğu kabul edilir.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383117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Oysa yeni paradigmada sosyal, insana ait hatta doğal</a:t>
            </a:r>
            <a:r>
              <a:rPr lang="tr-TR" baseline="0" dirty="0"/>
              <a:t> ve fiziki olayları bağımlı ve bağımsız diye ayrıştırmak olası değildi. Çünkü </a:t>
            </a:r>
            <a:r>
              <a:rPr lang="tr-TR" baseline="0" dirty="0" err="1"/>
              <a:t>herşey</a:t>
            </a:r>
            <a:r>
              <a:rPr lang="tr-TR" baseline="0" dirty="0"/>
              <a:t> bir diğerinin içinde, </a:t>
            </a:r>
            <a:r>
              <a:rPr lang="tr-TR" baseline="0" dirty="0" err="1"/>
              <a:t>herşey</a:t>
            </a:r>
            <a:r>
              <a:rPr lang="tr-TR" baseline="0" dirty="0"/>
              <a:t> birbiri ile ilintiliydi.</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3182128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Gittikçe</a:t>
            </a:r>
            <a:r>
              <a:rPr lang="tr-TR" baseline="0" dirty="0"/>
              <a:t> artan bir biçimde sosyal bilimciler nitel çalışmalara yönelmiş ve bu süreçte nesnellikten çok bakış açısını ön plana çıkarmışlardır. Sosyal bilimlerde araştırılan olay ve olgular kendi doğal ortamları içinde incelenmekte ve araştırmacı bu olay ve olguları ayrıntılı bir biçimde açıklamaya ve yorumlamaya çalışmaktadır.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88510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1.Evren </a:t>
            </a:r>
            <a:r>
              <a:rPr lang="tr-TR" dirty="0" err="1"/>
              <a:t>etkileşimsiz</a:t>
            </a:r>
            <a:r>
              <a:rPr lang="tr-TR" dirty="0"/>
              <a:t>, kendi içinde </a:t>
            </a:r>
            <a:r>
              <a:rPr lang="tr-TR" dirty="0" err="1"/>
              <a:t>tekdüzei</a:t>
            </a:r>
            <a:r>
              <a:rPr lang="tr-TR" dirty="0"/>
              <a:t> farklı ve kendine özgü sistemlerin bir</a:t>
            </a:r>
            <a:r>
              <a:rPr lang="tr-TR" baseline="0" dirty="0"/>
              <a:t> toplamıdır. Bir şey parçaların toplamıdır/ Değişkenlik, çeşitlilik ve karşılıklı etkileşim bütün sistem ve olguların doğal özelliğidir. Her sistem kendine özgü özellikler geliştirir.2. Sistemler en basitten en karmaşığa kadar hiyerarşik bir sırada sınıflandırılabilir/ Sistemler hiyerarşik ve </a:t>
            </a:r>
            <a:r>
              <a:rPr lang="tr-TR" baseline="0" dirty="0" err="1"/>
              <a:t>piramitsel</a:t>
            </a:r>
            <a:r>
              <a:rPr lang="tr-TR" baseline="0" dirty="0"/>
              <a:t> değil, aksine önceden kestirilemez karşılıklı sınırlılık, etkileşim ve hareketlerle belirlenen </a:t>
            </a:r>
            <a:r>
              <a:rPr lang="tr-TR" baseline="0" dirty="0" err="1"/>
              <a:t>heterarşik</a:t>
            </a:r>
            <a:r>
              <a:rPr lang="tr-TR" baseline="0" dirty="0"/>
              <a:t> düzenlerdir.</a:t>
            </a:r>
          </a:p>
          <a:p>
            <a:r>
              <a:rPr lang="tr-TR" baseline="0" dirty="0"/>
              <a:t>3. Evren saat gibi çalışan mekanik bir obje ya da bir makinedir. Enerjisi bitinceye kadar belli bir düzende devinimini sürdürür./ Evren bileşenlerinin ayrıştırılıp tekrar tersi bir süreçle yerlerine yerleştirildiği şeklinde mekanik bir biçimde anlaşılamaz. </a:t>
            </a:r>
            <a:r>
              <a:rPr lang="tr-TR" baseline="0" dirty="0" err="1"/>
              <a:t>Herşey</a:t>
            </a:r>
            <a:r>
              <a:rPr lang="tr-TR" baseline="0" dirty="0"/>
              <a:t> birbiri ile ilintilidir, her parça bütünün bilgisini taşır.</a:t>
            </a:r>
          </a:p>
          <a:p>
            <a:r>
              <a:rPr lang="tr-TR" baseline="0" dirty="0"/>
              <a:t>4. Eğer evren saat ya da makine gibi çalışan bir olgu ise evrenin geleceği önceden kestirilebilir./Olasılıklar </a:t>
            </a:r>
            <a:r>
              <a:rPr lang="tr-TR" baseline="0" dirty="0" err="1"/>
              <a:t>blinebilir</a:t>
            </a:r>
            <a:r>
              <a:rPr lang="tr-TR" baseline="0" dirty="0"/>
              <a:t> ancak kesin sonuçlar kestirilemez. Geleceğin belirsizliği doğanın koşuludur.</a:t>
            </a:r>
          </a:p>
          <a:p>
            <a:r>
              <a:rPr lang="tr-TR" baseline="0" dirty="0"/>
              <a:t>5. </a:t>
            </a:r>
            <a:r>
              <a:rPr lang="tr-TR" baseline="0" dirty="0" err="1"/>
              <a:t>Newtoncu</a:t>
            </a:r>
            <a:r>
              <a:rPr lang="tr-TR" baseline="0" dirty="0"/>
              <a:t> evrende parçalar arasında nedensellik ilişkisini biliyorsak bu ilişkilerin sonuçlarını da açıklamak mümkündür./A b’ye neden olmak yerine belki a ve b karşılıklı etkileşerek birlikte evrimleşir ve değişirler.</a:t>
            </a:r>
          </a:p>
          <a:p>
            <a:r>
              <a:rPr lang="tr-TR" baseline="0" dirty="0"/>
              <a:t>6. Sistemler birikim yoluyla gelişirler, yani değişim sisteme yeni bir parça ya da boyut ekler. Nitel veya sıçramalı değişim çok seyrektir/ Düzen düzensizlikten doğabilir. Sistemler nicel değişimlerden çok nitel değişimi yansıtacak şekilde çeşitlilik, </a:t>
            </a:r>
            <a:r>
              <a:rPr lang="tr-TR" baseline="0" dirty="0" err="1"/>
              <a:t>açıklılık</a:t>
            </a:r>
            <a:r>
              <a:rPr lang="tr-TR" baseline="0" dirty="0"/>
              <a:t>, karmaşıklık, karşılıklı nedensellik ve belirsizlik gösterir.</a:t>
            </a:r>
          </a:p>
          <a:p>
            <a:r>
              <a:rPr lang="tr-TR" baseline="0" dirty="0"/>
              <a:t>7. Bilme akıl yoluyla anlama ile olasıdır ve bu süreçte gözlemci ve gözlenen kesin sınırlarla birbirinden ayrılmıştır./ Gözlemci gözlenenden soyutlanmış ve uzak değildir. Nesnellik diye bir şey yoktur, fakat bakış açısı vardır.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17</a:t>
            </a:fld>
            <a:endParaRPr lang="en-US"/>
          </a:p>
        </p:txBody>
      </p:sp>
    </p:spTree>
    <p:extLst>
      <p:ext uri="{BB962C8B-B14F-4D97-AF65-F5344CB8AC3E}">
        <p14:creationId xmlns:p14="http://schemas.microsoft.com/office/powerpoint/2010/main" val="306270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18</a:t>
            </a:fld>
            <a:endParaRPr lang="tr-TR"/>
          </a:p>
        </p:txBody>
      </p:sp>
    </p:spTree>
    <p:extLst>
      <p:ext uri="{BB962C8B-B14F-4D97-AF65-F5344CB8AC3E}">
        <p14:creationId xmlns:p14="http://schemas.microsoft.com/office/powerpoint/2010/main" val="425309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2</a:t>
            </a:fld>
            <a:endParaRPr lang="tr-TR"/>
          </a:p>
        </p:txBody>
      </p:sp>
    </p:spTree>
    <p:extLst>
      <p:ext uri="{BB962C8B-B14F-4D97-AF65-F5344CB8AC3E}">
        <p14:creationId xmlns:p14="http://schemas.microsoft.com/office/powerpoint/2010/main" val="332221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Kuhn</a:t>
            </a:r>
            <a:r>
              <a:rPr lang="tr-TR" dirty="0"/>
              <a:t> kuramsal olarak eğitim almış bir fizikçiydi</a:t>
            </a:r>
            <a:r>
              <a:rPr lang="tr-TR" baseline="0" dirty="0"/>
              <a:t> ve felsefeye büyük ilgisi vardı. </a:t>
            </a:r>
            <a:r>
              <a:rPr lang="tr-TR" baseline="0" dirty="0" err="1"/>
              <a:t>Kuhn</a:t>
            </a:r>
            <a:r>
              <a:rPr lang="tr-TR" baseline="0" dirty="0"/>
              <a:t> ve arkadaşları veri ve gözlemlerin kuram, kuramın paradigma kaynaklı olduğuna, bu paradigmalarında tarihsel ve kültürel olarak yerleşmiş olduğuna dair bir argüman geliştirmişlerdir.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4</a:t>
            </a:fld>
            <a:endParaRPr lang="en-US"/>
          </a:p>
        </p:txBody>
      </p:sp>
    </p:spTree>
    <p:extLst>
      <p:ext uri="{BB962C8B-B14F-4D97-AF65-F5344CB8AC3E}">
        <p14:creationId xmlns:p14="http://schemas.microsoft.com/office/powerpoint/2010/main" val="110764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Bilim öncesi dönem bir hazırlık dönemidir. Bu dönemde araştırmacılar hangi olay veya olguların açıklamaya ve incelemeye değer olduğu, hangi yöntemi kullanmaları gerektiği ve hangi gözlemlerin önemli olduğu konusunda görüş ayrılığı içindedirler. Yine araştırmacıların, kendisinden hareketle, çalışacakları, temel kabul edecekleri tek bir kuramsal öncüller grubu da yoktu. Sonra bilim insanlarından birisinin teorisi kendisini kabul ettirir. </a:t>
            </a:r>
            <a:r>
              <a:rPr lang="tr-TR" sz="1200" b="0" i="0" u="none" strike="noStrike" kern="1200" baseline="0" dirty="0" err="1">
                <a:solidFill>
                  <a:schemeClr val="tx1"/>
                </a:solidFill>
                <a:latin typeface="+mn-lt"/>
                <a:ea typeface="+mn-ea"/>
                <a:cs typeface="+mn-cs"/>
              </a:rPr>
              <a:t>Kuhn</a:t>
            </a:r>
            <a:r>
              <a:rPr lang="tr-TR" sz="1200" b="0" i="0" u="none" strike="noStrike" kern="1200" baseline="0" dirty="0">
                <a:solidFill>
                  <a:schemeClr val="tx1"/>
                </a:solidFill>
                <a:latin typeface="+mn-lt"/>
                <a:ea typeface="+mn-ea"/>
                <a:cs typeface="+mn-cs"/>
              </a:rPr>
              <a:t> </a:t>
            </a:r>
            <a:r>
              <a:rPr lang="pt-BR" sz="1200" b="0" i="0" u="none" strike="noStrike" kern="1200" baseline="0" dirty="0">
                <a:solidFill>
                  <a:schemeClr val="tx1"/>
                </a:solidFill>
                <a:latin typeface="+mn-lt"/>
                <a:ea typeface="+mn-ea"/>
                <a:cs typeface="+mn-cs"/>
              </a:rPr>
              <a:t>i</a:t>
            </a:r>
            <a:r>
              <a:rPr lang="tr-TR" sz="1200" b="0" i="0" u="none" strike="noStrike" kern="1200" baseline="0" dirty="0">
                <a:solidFill>
                  <a:schemeClr val="tx1"/>
                </a:solidFill>
                <a:latin typeface="+mn-lt"/>
                <a:ea typeface="+mn-ea"/>
                <a:cs typeface="+mn-cs"/>
              </a:rPr>
              <a:t>ş</a:t>
            </a:r>
            <a:r>
              <a:rPr lang="pt-BR" sz="1200" b="0" i="0" u="none" strike="noStrike" kern="1200" baseline="0" dirty="0">
                <a:solidFill>
                  <a:schemeClr val="tx1"/>
                </a:solidFill>
                <a:latin typeface="+mn-lt"/>
                <a:ea typeface="+mn-ea"/>
                <a:cs typeface="+mn-cs"/>
              </a:rPr>
              <a:t>te bu yöntem yada teoriye paradigma ad</a:t>
            </a:r>
            <a:r>
              <a:rPr lang="tr-TR" sz="1200" b="0" i="0" u="none" strike="noStrike" kern="1200" baseline="0" dirty="0">
                <a:solidFill>
                  <a:schemeClr val="tx1"/>
                </a:solidFill>
                <a:latin typeface="+mn-lt"/>
                <a:ea typeface="+mn-ea"/>
                <a:cs typeface="+mn-cs"/>
              </a:rPr>
              <a:t>ı</a:t>
            </a:r>
            <a:r>
              <a:rPr lang="pt-BR" sz="1200" b="0" i="0" u="none" strike="noStrike" kern="1200" baseline="0" dirty="0">
                <a:solidFill>
                  <a:schemeClr val="tx1"/>
                </a:solidFill>
                <a:latin typeface="+mn-lt"/>
                <a:ea typeface="+mn-ea"/>
                <a:cs typeface="+mn-cs"/>
              </a:rPr>
              <a:t>n</a:t>
            </a:r>
            <a:r>
              <a:rPr lang="tr-TR" sz="1200" b="0" i="0" u="none" strike="noStrike" kern="1200" baseline="0" dirty="0">
                <a:solidFill>
                  <a:schemeClr val="tx1"/>
                </a:solidFill>
                <a:latin typeface="+mn-lt"/>
                <a:ea typeface="+mn-ea"/>
                <a:cs typeface="+mn-cs"/>
              </a:rPr>
              <a:t>ı</a:t>
            </a:r>
            <a:r>
              <a:rPr lang="pt-BR" sz="1200" b="0" i="0" u="none" strike="noStrike" kern="1200" baseline="0" dirty="0">
                <a:solidFill>
                  <a:schemeClr val="tx1"/>
                </a:solidFill>
                <a:latin typeface="+mn-lt"/>
                <a:ea typeface="+mn-ea"/>
                <a:cs typeface="+mn-cs"/>
              </a:rPr>
              <a:t> verir.</a:t>
            </a:r>
            <a:r>
              <a:rPr lang="tr-TR" sz="1200" b="0" i="0" u="none" strike="noStrike" kern="1200" baseline="0" dirty="0">
                <a:solidFill>
                  <a:schemeClr val="tx1"/>
                </a:solidFill>
                <a:latin typeface="+mn-lt"/>
                <a:ea typeface="+mn-ea"/>
                <a:cs typeface="+mn-cs"/>
              </a:rPr>
              <a:t>Bir başka değişle paradigma, bilimsel bir yaklaşımın doğayı ve toplumu algılama ve sorgulama biçimidir. Örneğin, Güneş merkezli Evren teorisi bir paradigmadır. Yine Newton fiziği, Einstein fiziği birer paradigmadır. Paradigmaya bağlı olarak çalışılan bu dönem </a:t>
            </a:r>
            <a:r>
              <a:rPr lang="tr-TR" sz="1200" b="0" i="0" u="none" strike="noStrike" kern="1200" baseline="0" dirty="0" err="1">
                <a:solidFill>
                  <a:schemeClr val="tx1"/>
                </a:solidFill>
                <a:latin typeface="+mn-lt"/>
                <a:ea typeface="+mn-ea"/>
                <a:cs typeface="+mn-cs"/>
              </a:rPr>
              <a:t>Kuhn'un</a:t>
            </a:r>
            <a:r>
              <a:rPr lang="tr-TR" sz="1200" b="0" i="0" u="none" strike="noStrike" kern="1200" baseline="0" dirty="0">
                <a:solidFill>
                  <a:schemeClr val="tx1"/>
                </a:solidFill>
                <a:latin typeface="+mn-lt"/>
                <a:ea typeface="+mn-ea"/>
                <a:cs typeface="+mn-cs"/>
              </a:rPr>
              <a:t> olağan bilim dediği dönemdir. Bu dönemde kuramlar etrafında toplanan bilim insanları; evren, toplum, insan, hastalık vb. problemleri çözerler.</a:t>
            </a:r>
          </a:p>
          <a:p>
            <a:r>
              <a:rPr lang="tr-TR" sz="1200" b="0" i="0" u="none" strike="noStrike" kern="1200" baseline="0" dirty="0">
                <a:solidFill>
                  <a:schemeClr val="tx1"/>
                </a:solidFill>
                <a:latin typeface="+mn-lt"/>
                <a:ea typeface="+mn-ea"/>
                <a:cs typeface="+mn-cs"/>
              </a:rPr>
              <a:t>Bilim ve teknoloji alanlarında yeni buluşlar ortaya koyarlar.</a:t>
            </a:r>
          </a:p>
          <a:p>
            <a:r>
              <a:rPr lang="tr-TR" sz="1200" b="0" i="0" u="none" strike="noStrike" kern="1200" baseline="0" dirty="0" err="1">
                <a:solidFill>
                  <a:schemeClr val="tx1"/>
                </a:solidFill>
                <a:latin typeface="+mn-lt"/>
                <a:ea typeface="+mn-ea"/>
                <a:cs typeface="+mn-cs"/>
              </a:rPr>
              <a:t>Kuhn'na</a:t>
            </a:r>
            <a:r>
              <a:rPr lang="tr-TR" sz="1200" b="0" i="0" u="none" strike="noStrike" kern="1200" baseline="0" dirty="0">
                <a:solidFill>
                  <a:schemeClr val="tx1"/>
                </a:solidFill>
                <a:latin typeface="+mn-lt"/>
                <a:ea typeface="+mn-ea"/>
                <a:cs typeface="+mn-cs"/>
              </a:rPr>
              <a:t> göre olağan bilim döneminde, paradigma tarafından çözülemeyen bir takım problemler ortaya çıkar ve bilim bir bunalım dönemi içine girer. Bu dönemde bilimler, insanların ihtiyacı olan teknolojiyi karşılayacak düzeyde değildir. Evren hakkında doyurucu</a:t>
            </a:r>
          </a:p>
          <a:p>
            <a:r>
              <a:rPr lang="tr-TR" sz="1200" b="0" i="0" u="none" strike="noStrike" kern="1200" baseline="0" dirty="0">
                <a:solidFill>
                  <a:schemeClr val="tx1"/>
                </a:solidFill>
                <a:latin typeface="+mn-lt"/>
                <a:ea typeface="+mn-ea"/>
                <a:cs typeface="+mn-cs"/>
              </a:rPr>
              <a:t>yanıtlar verememektedir. Bilimsel açıklamalar ile gerçeklik arasındaki uyumsuzluk sürekli artmaktadır. Bu durumda bilim öncesi dönemindeki arayışlar başlar. Bu bunalım döneminde genç bir bilim insanı ortaya çıkar, yeni bir paradigma ortaya koyarak bilimsel devrimi başlatır. </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396275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 Dönemde insan evren hakkında doğru bir anlayışa</a:t>
            </a:r>
            <a:r>
              <a:rPr lang="tr-TR" baseline="0" dirty="0"/>
              <a:t> sahip olmadığı için tanrısal güçler, ikinci dönemde yine tam olarak gelişmediği ve yetişmediği için metafizik kuvvetler </a:t>
            </a:r>
            <a:r>
              <a:rPr lang="tr-TR" baseline="0" dirty="0" err="1"/>
              <a:t>aramıi</a:t>
            </a:r>
            <a:r>
              <a:rPr lang="tr-TR" baseline="0" dirty="0"/>
              <a:t> nihayet sonunda pozitif yani olguların arkasında gizli güçler aramayan, onları deney ve gözleme dayanan başka olaylarla açıklayan zihin yapısına sahip olmuştur.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270441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Comte</a:t>
            </a:r>
            <a:r>
              <a:rPr lang="tr-TR" dirty="0"/>
              <a:t> Kant’ın ahlak</a:t>
            </a:r>
            <a:r>
              <a:rPr lang="tr-TR" baseline="0" dirty="0"/>
              <a:t> metafiziği kurma teşebbüsünü reddedip, onun yerine bilim değerine sahip olan bir ahlak yaratılmasını savunmuştur.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78984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Sözü edilen bu mantık, doğa bilimi</a:t>
            </a:r>
            <a:r>
              <a:rPr lang="tr-TR" baseline="0" dirty="0"/>
              <a:t> </a:t>
            </a:r>
            <a:r>
              <a:rPr lang="tr-TR" dirty="0"/>
              <a:t>mantığıdır ve sosyal bilimler de eğer bilim</a:t>
            </a:r>
            <a:r>
              <a:rPr lang="tr-TR" baseline="0" dirty="0"/>
              <a:t> </a:t>
            </a:r>
            <a:r>
              <a:rPr lang="tr-TR" dirty="0"/>
              <a:t>adını taşımak istiyorlarsa buna uymak</a:t>
            </a:r>
          </a:p>
          <a:p>
            <a:r>
              <a:rPr lang="tr-TR" dirty="0"/>
              <a:t>zorundadır (</a:t>
            </a:r>
            <a:r>
              <a:rPr lang="tr-TR" dirty="0" err="1"/>
              <a:t>Keat</a:t>
            </a:r>
            <a:r>
              <a:rPr lang="tr-TR" dirty="0"/>
              <a:t> ve </a:t>
            </a:r>
            <a:r>
              <a:rPr lang="tr-TR" dirty="0" err="1"/>
              <a:t>Urry</a:t>
            </a:r>
            <a:r>
              <a:rPr lang="tr-TR" dirty="0"/>
              <a:t>, 1994). Dolayısıyla,</a:t>
            </a:r>
            <a:r>
              <a:rPr lang="tr-TR" baseline="0" dirty="0"/>
              <a:t> </a:t>
            </a:r>
            <a:r>
              <a:rPr lang="tr-TR" dirty="0"/>
              <a:t>‘</a:t>
            </a:r>
            <a:r>
              <a:rPr lang="tr-TR" dirty="0" err="1"/>
              <a:t>bilim’in</a:t>
            </a:r>
            <a:r>
              <a:rPr lang="tr-TR" dirty="0"/>
              <a:t> gelişmesindeki hakim yaklaşım</a:t>
            </a:r>
            <a:r>
              <a:rPr lang="tr-TR" baseline="0" dirty="0"/>
              <a:t> </a:t>
            </a:r>
            <a:r>
              <a:rPr lang="tr-TR" dirty="0"/>
              <a:t>olarak pozitivizm, sosyal bilimlerin tarihsel</a:t>
            </a:r>
            <a:r>
              <a:rPr lang="tr-TR" baseline="0" dirty="0"/>
              <a:t> </a:t>
            </a:r>
            <a:r>
              <a:rPr lang="tr-TR" dirty="0"/>
              <a:t>gelişiminde de hakimiyetini sürdürmüştür.</a:t>
            </a:r>
          </a:p>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43552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Post-pozitivist</a:t>
            </a:r>
            <a:r>
              <a:rPr lang="tr-TR" baseline="0" dirty="0"/>
              <a:t> </a:t>
            </a:r>
            <a:r>
              <a:rPr lang="tr-TR" dirty="0"/>
              <a:t>paradigma, pozitivist epistemolojiden</a:t>
            </a:r>
            <a:r>
              <a:rPr lang="tr-TR" baseline="0" dirty="0"/>
              <a:t> </a:t>
            </a:r>
            <a:r>
              <a:rPr lang="tr-TR" dirty="0"/>
              <a:t>tümüyle bir kopuşu temsil etmemekle birlikte,</a:t>
            </a:r>
          </a:p>
          <a:p>
            <a:r>
              <a:rPr lang="tr-TR" dirty="0" err="1"/>
              <a:t>düalistik</a:t>
            </a:r>
            <a:r>
              <a:rPr lang="tr-TR" dirty="0"/>
              <a:t> bakış açısı ve nesnelcilik anlayışı</a:t>
            </a:r>
            <a:r>
              <a:rPr lang="tr-TR" baseline="0" dirty="0"/>
              <a:t> </a:t>
            </a:r>
            <a:r>
              <a:rPr lang="tr-TR" dirty="0"/>
              <a:t>biraz değişime uğramıştır. Kavramdaki</a:t>
            </a:r>
            <a:r>
              <a:rPr lang="tr-TR" baseline="0" dirty="0"/>
              <a:t> bu değişiklikle birlikte post pozitivizm ya da mantıksal deneycilik denmiştir.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374942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 Eleştirel</a:t>
            </a:r>
            <a:r>
              <a:rPr lang="tr-TR" baseline="0" dirty="0"/>
              <a:t> kuram araştırmaları sıklıkla ezilen ve sömürülenlerin bakış açılarına, güç merkezli konulara ve güç kullanımındaki baskın ögelere odaklanırlar.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12</a:t>
            </a:fld>
            <a:endParaRPr lang="en-US"/>
          </a:p>
        </p:txBody>
      </p:sp>
    </p:spTree>
    <p:extLst>
      <p:ext uri="{BB962C8B-B14F-4D97-AF65-F5344CB8AC3E}">
        <p14:creationId xmlns:p14="http://schemas.microsoft.com/office/powerpoint/2010/main" val="317482604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EFB311-7818-42FE-83AA-6D570FFC7953}"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FD2D3-55E1-4B59-B908-843909D4B00A}"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4C61-ECDD-4866-9941-77A2159CD2B4}"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05709D-9C7F-40CA-8051-5B3A9F383EFF}"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A0B819F-C57C-4450-9A5D-FEE3637B32DA}" type="datetime1">
              <a:rPr lang="en-US" smtClean="0"/>
              <a:t>7/22/2019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3D5DF-6000-45FF-9DE0-C3CD5972701E}"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A3343-885A-4A3F-A684-5CF0B65FF48F}" type="datetime1">
              <a:rPr lang="en-US" smtClean="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C833F5-4421-4118-A411-9078BE18146C}" type="datetime1">
              <a:rPr lang="en-US" smtClean="0"/>
              <a:t>7/22/2019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FD05D-D05E-4D83-832A-5CD2D43518AA}" type="datetime1">
              <a:rPr lang="en-US" smtClean="0"/>
              <a:t>7/22/2019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597DF-80EB-4F75-B55E-54E1B64DA18C}"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DF3B7-BBE3-423A-9B9D-0B1DE9535D58}" type="datetime1">
              <a:rPr lang="en-US" smtClean="0"/>
              <a:t>7/22/2019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6A617E-1975-4BD2-A289-52EFD9B634E8}" type="datetime1">
              <a:rPr lang="en-US" smtClean="0"/>
              <a:t>7/22/2019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1248" y="4278631"/>
            <a:ext cx="10369128" cy="1609344"/>
          </a:xfrm>
        </p:spPr>
        <p:txBody>
          <a:bodyPr/>
          <a:lstStyle/>
          <a:p>
            <a:pPr algn="ctr"/>
            <a:r>
              <a:rPr lang="tr-TR" dirty="0"/>
              <a:t>NİCEL VE NİTEL ARAŞTIRMA PARADİGMALARI</a:t>
            </a:r>
          </a:p>
        </p:txBody>
      </p:sp>
      <p:sp>
        <p:nvSpPr>
          <p:cNvPr id="3" name="Slayt Numarası Yer Tutucusu 2"/>
          <p:cNvSpPr>
            <a:spLocks noGrp="1"/>
          </p:cNvSpPr>
          <p:nvPr>
            <p:ph type="sldNum" sz="quarter" idx="12"/>
          </p:nvPr>
        </p:nvSpPr>
        <p:spPr/>
        <p:txBody>
          <a:bodyPr/>
          <a:lstStyle/>
          <a:p>
            <a:fld id="{4FAB73BC-B049-4115-A692-8D63A059BFB8}" type="slidenum">
              <a:rPr lang="en-US" smtClean="0"/>
              <a:t>1</a:t>
            </a:fld>
            <a:endParaRPr lang="en-US" dirty="0"/>
          </a:p>
        </p:txBody>
      </p:sp>
      <p:pic>
        <p:nvPicPr>
          <p:cNvPr id="1028" name="Picture 4" descr="http://cultural.bzi.ro/public/upload/photos/168/Thomas_Kuh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367" y="366705"/>
            <a:ext cx="4306697" cy="3545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1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160" y="131064"/>
            <a:ext cx="10058400" cy="1609344"/>
          </a:xfrm>
        </p:spPr>
        <p:txBody>
          <a:bodyPr/>
          <a:lstStyle/>
          <a:p>
            <a:r>
              <a:rPr lang="tr-TR" cap="none" dirty="0"/>
              <a:t>Post Pozitivist Paradigma</a:t>
            </a:r>
          </a:p>
        </p:txBody>
      </p:sp>
      <p:sp>
        <p:nvSpPr>
          <p:cNvPr id="3" name="İçerik Yer Tutucusu 2"/>
          <p:cNvSpPr>
            <a:spLocks noGrp="1"/>
          </p:cNvSpPr>
          <p:nvPr>
            <p:ph idx="1"/>
          </p:nvPr>
        </p:nvSpPr>
        <p:spPr>
          <a:xfrm>
            <a:off x="447304" y="1671145"/>
            <a:ext cx="4819640" cy="4505818"/>
          </a:xfrm>
        </p:spPr>
        <p:txBody>
          <a:bodyPr>
            <a:normAutofit/>
          </a:bodyPr>
          <a:lstStyle/>
          <a:p>
            <a:pPr algn="just"/>
            <a:r>
              <a:rPr lang="tr-TR" sz="2200" dirty="0"/>
              <a:t>Post-pozitivist bilim anlayışı, pozitivizmin akla ve bilimin ayrıcalıklı özelliği olarak deneye verilen konumun eleştirisi üzerinde yükselir.</a:t>
            </a:r>
          </a:p>
          <a:p>
            <a:pPr algn="just"/>
            <a:endParaRPr lang="tr-TR" sz="2200" dirty="0"/>
          </a:p>
          <a:p>
            <a:pPr algn="just"/>
            <a:r>
              <a:rPr lang="tr-TR" sz="2200" dirty="0"/>
              <a:t>1930 ve 1940’larda ölçülebilir ve bilinen tek bir gerçekliğin olduğu ontolojisine dayanan mantıksal pozitivizm birçok eleştiri almıştır(5). </a:t>
            </a:r>
          </a:p>
        </p:txBody>
      </p:sp>
      <p:sp>
        <p:nvSpPr>
          <p:cNvPr id="4" name="Dikdörtgen 3"/>
          <p:cNvSpPr/>
          <p:nvPr/>
        </p:nvSpPr>
        <p:spPr>
          <a:xfrm>
            <a:off x="447304" y="6478427"/>
            <a:ext cx="6096000" cy="246221"/>
          </a:xfrm>
          <a:prstGeom prst="rect">
            <a:avLst/>
          </a:prstGeom>
        </p:spPr>
        <p:txBody>
          <a:bodyPr>
            <a:spAutoFit/>
          </a:bodyPr>
          <a:lstStyle/>
          <a:p>
            <a:r>
              <a:rPr lang="tr-TR" sz="1000" dirty="0"/>
              <a:t>5. </a:t>
            </a:r>
            <a:r>
              <a:rPr lang="tr-TR" sz="1000" dirty="0" err="1"/>
              <a:t>Glesne</a:t>
            </a:r>
            <a:r>
              <a:rPr lang="tr-TR" sz="1000" dirty="0"/>
              <a:t> C. (2013). Nitel Araştırma Giriş (3.Baskı). Anı Yayıncılık, Ankara</a:t>
            </a:r>
          </a:p>
        </p:txBody>
      </p:sp>
      <p:pic>
        <p:nvPicPr>
          <p:cNvPr id="1026" name="Picture 2" descr="http://3.bp.blogspot.com/-GAGrbeZAmpQ/T3x_FMs8HJI/AAAAAAAAA8w/CJMQGxXRdtc/s1600/akil-icin-yol-bir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037" y="1986456"/>
            <a:ext cx="5044178" cy="3736428"/>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49414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9848" y="484632"/>
            <a:ext cx="10058400" cy="1173480"/>
          </a:xfrm>
        </p:spPr>
        <p:txBody>
          <a:bodyPr/>
          <a:lstStyle/>
          <a:p>
            <a:r>
              <a:rPr lang="tr-TR" cap="none" dirty="0"/>
              <a:t>Ele</a:t>
            </a:r>
            <a:r>
              <a:rPr lang="tr-TR" sz="5800" cap="none" dirty="0"/>
              <a:t>ş</a:t>
            </a:r>
            <a:r>
              <a:rPr lang="tr-TR" cap="none" dirty="0"/>
              <a:t>tirel Kuram Paradigması</a:t>
            </a:r>
          </a:p>
        </p:txBody>
      </p:sp>
      <p:sp>
        <p:nvSpPr>
          <p:cNvPr id="3" name="İçerik Yer Tutucusu 2"/>
          <p:cNvSpPr>
            <a:spLocks noGrp="1"/>
          </p:cNvSpPr>
          <p:nvPr>
            <p:ph idx="1"/>
          </p:nvPr>
        </p:nvSpPr>
        <p:spPr>
          <a:xfrm>
            <a:off x="723900" y="1825625"/>
            <a:ext cx="6286499" cy="4351338"/>
          </a:xfrm>
        </p:spPr>
        <p:txBody>
          <a:bodyPr>
            <a:noAutofit/>
          </a:bodyPr>
          <a:lstStyle/>
          <a:p>
            <a:pPr algn="just"/>
            <a:r>
              <a:rPr lang="tr-TR" sz="2200" dirty="0"/>
              <a:t>Eleştirel kuramda eleştiri terimi «</a:t>
            </a:r>
            <a:r>
              <a:rPr lang="tr-TR" sz="2200" b="1" dirty="0">
                <a:solidFill>
                  <a:srgbClr val="C00000"/>
                </a:solidFill>
              </a:rPr>
              <a:t>insan özgürlüğünü, adaleti ve demokrasiyi sınırlayan inanç ve eylemleri belirleyip ortaya çıkarma»</a:t>
            </a:r>
            <a:r>
              <a:rPr lang="tr-TR" sz="2200" dirty="0"/>
              <a:t> anlamına gelir (5).</a:t>
            </a:r>
          </a:p>
          <a:p>
            <a:pPr algn="just"/>
            <a:endParaRPr lang="tr-TR" sz="2200" dirty="0"/>
          </a:p>
          <a:p>
            <a:pPr algn="just"/>
            <a:r>
              <a:rPr lang="tr-TR" sz="2200" dirty="0"/>
              <a:t>Eleştirel kuram çalışmalarında temel düşünce ideolojilerin gerçekliği çarpıtmak için uğraştığıdır. Eleştirel araştırmacıların rolü bu çarpıtılmış ideolojilerin sürekliliğini sağlayan ilişkili yapıları, mekanizmaları ve süreçleri ortaya çıkarmak ve irdelemektir (5).</a:t>
            </a:r>
          </a:p>
        </p:txBody>
      </p:sp>
      <p:pic>
        <p:nvPicPr>
          <p:cNvPr id="2050" name="Picture 2" descr="http://img12.imageshack.us/img12/5705/paradigmagozlug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398" y="2376075"/>
            <a:ext cx="3810000" cy="219592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47304" y="6335923"/>
            <a:ext cx="6096000" cy="246221"/>
          </a:xfrm>
          <a:prstGeom prst="rect">
            <a:avLst/>
          </a:prstGeom>
        </p:spPr>
        <p:txBody>
          <a:bodyPr>
            <a:spAutoFit/>
          </a:bodyPr>
          <a:lstStyle/>
          <a:p>
            <a:r>
              <a:rPr lang="tr-TR" sz="1000" dirty="0"/>
              <a:t>5. </a:t>
            </a:r>
            <a:r>
              <a:rPr lang="tr-TR" sz="1000" dirty="0" err="1"/>
              <a:t>Glesne</a:t>
            </a:r>
            <a:r>
              <a:rPr lang="tr-TR" sz="1000" dirty="0"/>
              <a:t> C. (2013). Nitel Araştırma Giriş (3.Baskı). Anı Yayıncılık, Ankara</a:t>
            </a:r>
          </a:p>
        </p:txBody>
      </p:sp>
      <p:sp>
        <p:nvSpPr>
          <p:cNvPr id="5" name="Slayt Numarası Yer Tutucusu 4"/>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2158702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2752" y="228600"/>
            <a:ext cx="10457688" cy="1609344"/>
          </a:xfrm>
        </p:spPr>
        <p:txBody>
          <a:bodyPr/>
          <a:lstStyle/>
          <a:p>
            <a:r>
              <a:rPr lang="tr-TR" cap="none" dirty="0"/>
              <a:t>Eleştirel Kurama Dayanan Araştırmaların Özellikleri</a:t>
            </a:r>
          </a:p>
        </p:txBody>
      </p:sp>
      <p:sp>
        <p:nvSpPr>
          <p:cNvPr id="3" name="İçerik Yer Tutucusu 2"/>
          <p:cNvSpPr>
            <a:spLocks noGrp="1"/>
          </p:cNvSpPr>
          <p:nvPr>
            <p:ph idx="1"/>
          </p:nvPr>
        </p:nvSpPr>
        <p:spPr>
          <a:xfrm>
            <a:off x="803069" y="2250194"/>
            <a:ext cx="6097603" cy="3234055"/>
          </a:xfrm>
        </p:spPr>
        <p:txBody>
          <a:bodyPr>
            <a:noAutofit/>
          </a:bodyPr>
          <a:lstStyle/>
          <a:p>
            <a:pPr marL="342900" indent="-342900" algn="just">
              <a:buAutoNum type="arabicPeriod"/>
            </a:pPr>
            <a:r>
              <a:rPr lang="tr-TR" sz="2400" dirty="0"/>
              <a:t>Araştırmayı bir politik hareket olarak görürler.</a:t>
            </a:r>
          </a:p>
          <a:p>
            <a:pPr marL="342900" indent="-342900" algn="just">
              <a:buAutoNum type="arabicPeriod"/>
            </a:pPr>
            <a:r>
              <a:rPr lang="tr-TR" sz="2400" dirty="0"/>
              <a:t>Sıklıkla dile ya da neyin söylenip söylenemediğine, kimin otoritenin rızasıyla konuşup kimin dinlemek zorunda olduğuna ve söylenmeden herkesin uyduğu kurallara odaklanır.</a:t>
            </a:r>
          </a:p>
          <a:p>
            <a:pPr marL="342900" indent="-342900" algn="just">
              <a:buAutoNum type="arabicPeriod"/>
            </a:pPr>
            <a:r>
              <a:rPr lang="tr-TR" sz="2400" dirty="0"/>
              <a:t>Genellikle düşünce ile eylem, kuram ile uygulama arasındaki ilişkilerle ilgilenir.</a:t>
            </a:r>
          </a:p>
        </p:txBody>
      </p:sp>
      <p:sp>
        <p:nvSpPr>
          <p:cNvPr id="4" name="Dikdörtgen 3"/>
          <p:cNvSpPr/>
          <p:nvPr/>
        </p:nvSpPr>
        <p:spPr>
          <a:xfrm>
            <a:off x="411678" y="6324048"/>
            <a:ext cx="6096000" cy="246221"/>
          </a:xfrm>
          <a:prstGeom prst="rect">
            <a:avLst/>
          </a:prstGeom>
        </p:spPr>
        <p:txBody>
          <a:bodyPr>
            <a:spAutoFit/>
          </a:bodyPr>
          <a:lstStyle/>
          <a:p>
            <a:r>
              <a:rPr lang="tr-TR" sz="1000" dirty="0"/>
              <a:t>5. </a:t>
            </a:r>
            <a:r>
              <a:rPr lang="tr-TR" sz="1000" dirty="0" err="1"/>
              <a:t>Glesne</a:t>
            </a:r>
            <a:r>
              <a:rPr lang="tr-TR" sz="1000" dirty="0"/>
              <a:t> C. (2013). Nitel Araştırma Giriş (3.Baskı). Anı Yayıncılık, Ankara</a:t>
            </a:r>
          </a:p>
        </p:txBody>
      </p:sp>
      <p:pic>
        <p:nvPicPr>
          <p:cNvPr id="4098" name="Picture 2" descr="http://www.filozof.net/Turkce/images/stories/tarih/sosyal-adal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524" y="1935802"/>
            <a:ext cx="2921751" cy="3862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213386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cap="none" dirty="0"/>
              <a:t>Post Modern/Post Kolonyal/Post Yapısal Paradigmalar</a:t>
            </a:r>
          </a:p>
        </p:txBody>
      </p:sp>
      <p:sp>
        <p:nvSpPr>
          <p:cNvPr id="3" name="İçerik Yer Tutucusu 2"/>
          <p:cNvSpPr>
            <a:spLocks noGrp="1"/>
          </p:cNvSpPr>
          <p:nvPr>
            <p:ph idx="1"/>
          </p:nvPr>
        </p:nvSpPr>
        <p:spPr>
          <a:xfrm>
            <a:off x="5218176" y="2121408"/>
            <a:ext cx="5910072" cy="4167352"/>
          </a:xfrm>
        </p:spPr>
        <p:txBody>
          <a:bodyPr>
            <a:noAutofit/>
          </a:bodyPr>
          <a:lstStyle/>
          <a:p>
            <a:pPr algn="just"/>
            <a:r>
              <a:rPr lang="tr-TR" sz="2800" dirty="0"/>
              <a:t>Post modern  bakış açısına sahip araştırma paradigması genelde  post modern, post yapısal, post kolonyal ve post </a:t>
            </a:r>
            <a:r>
              <a:rPr lang="tr-TR" sz="2800" dirty="0" err="1"/>
              <a:t>fordist</a:t>
            </a:r>
            <a:r>
              <a:rPr lang="tr-TR" sz="2800" dirty="0"/>
              <a:t> olarak adlandırılır.</a:t>
            </a:r>
          </a:p>
          <a:p>
            <a:pPr algn="just"/>
            <a:endParaRPr lang="tr-TR" sz="2800" dirty="0"/>
          </a:p>
          <a:p>
            <a:pPr algn="just"/>
            <a:r>
              <a:rPr lang="tr-TR" sz="2800" dirty="0"/>
              <a:t>Bu araştırmacılar modern batılı düşünceyi iç ve dış etmenlerini de içine alarak radikal bir biçimde eleştirirler.</a:t>
            </a:r>
          </a:p>
        </p:txBody>
      </p:sp>
      <p:pic>
        <p:nvPicPr>
          <p:cNvPr id="2050" name="Picture 2" descr="https://encrypted-tbn0.gstatic.com/images?q=tbn:ANd9GcTMx2WIVarEJ1SiNFzPUD9dpFtPxo3EU00bUnZ3yLqW7ANWu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414" y="2289574"/>
            <a:ext cx="3691557" cy="3999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57955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5048" y="448056"/>
            <a:ext cx="10058400" cy="1051560"/>
          </a:xfrm>
        </p:spPr>
        <p:txBody>
          <a:bodyPr/>
          <a:lstStyle/>
          <a:p>
            <a:r>
              <a:rPr lang="tr-TR" cap="none" dirty="0" err="1"/>
              <a:t>Yorumlamacı</a:t>
            </a:r>
            <a:r>
              <a:rPr lang="tr-TR" cap="none" dirty="0"/>
              <a:t> Paradigma</a:t>
            </a:r>
          </a:p>
        </p:txBody>
      </p:sp>
      <p:sp>
        <p:nvSpPr>
          <p:cNvPr id="3" name="İçerik Yer Tutucusu 2"/>
          <p:cNvSpPr>
            <a:spLocks noGrp="1"/>
          </p:cNvSpPr>
          <p:nvPr>
            <p:ph idx="1"/>
          </p:nvPr>
        </p:nvSpPr>
        <p:spPr>
          <a:xfrm>
            <a:off x="377952" y="1873126"/>
            <a:ext cx="6400800" cy="3597832"/>
          </a:xfrm>
        </p:spPr>
        <p:txBody>
          <a:bodyPr>
            <a:noAutofit/>
          </a:bodyPr>
          <a:lstStyle/>
          <a:p>
            <a:pPr marL="0" indent="0" algn="just">
              <a:buNone/>
            </a:pPr>
            <a:endParaRPr lang="tr-TR" sz="2800" dirty="0"/>
          </a:p>
          <a:p>
            <a:pPr algn="just"/>
            <a:r>
              <a:rPr lang="tr-TR" sz="2800" dirty="0"/>
              <a:t>Bugün mevcut birçok nitel araştırmaya dayanak olan bir diğer paradigma ise </a:t>
            </a:r>
            <a:r>
              <a:rPr lang="tr-TR" sz="2800" dirty="0" err="1"/>
              <a:t>yorumlamacı</a:t>
            </a:r>
            <a:r>
              <a:rPr lang="tr-TR" sz="2800" dirty="0"/>
              <a:t> yaklaşımdan beslenmektedir.</a:t>
            </a:r>
          </a:p>
          <a:p>
            <a:pPr algn="just"/>
            <a:r>
              <a:rPr lang="tr-TR" sz="2800" dirty="0" err="1"/>
              <a:t>Yorumlamacı</a:t>
            </a:r>
            <a:r>
              <a:rPr lang="tr-TR" sz="2800" dirty="0"/>
              <a:t> geleneğe yakın olan ontolojik inanç, gerçeğin sosyal ortamda oluştuğu, karmaşık olduğu ve sürekli değiştiği bir dünya görüşünü savunur.</a:t>
            </a:r>
          </a:p>
        </p:txBody>
      </p:sp>
      <p:pic>
        <p:nvPicPr>
          <p:cNvPr id="3074" name="Picture 2" descr="http://4.bp.blogspot.com/_u-2_xKur3nI/TN6Z28G8w7I/AAAAAAAAAEo/umeTmSuD0mw/s400/sosyal-med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721" y="1670482"/>
            <a:ext cx="3810000" cy="3800476"/>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210069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9848" y="484632"/>
            <a:ext cx="10058400" cy="1197864"/>
          </a:xfrm>
        </p:spPr>
        <p:txBody>
          <a:bodyPr/>
          <a:lstStyle/>
          <a:p>
            <a:r>
              <a:rPr lang="tr-TR" cap="none" dirty="0" err="1"/>
              <a:t>Yorumlamacı</a:t>
            </a:r>
            <a:r>
              <a:rPr lang="tr-TR" cap="none" dirty="0"/>
              <a:t> Paradigma</a:t>
            </a:r>
          </a:p>
        </p:txBody>
      </p:sp>
      <p:sp>
        <p:nvSpPr>
          <p:cNvPr id="3" name="İçerik Yer Tutucusu 2"/>
          <p:cNvSpPr>
            <a:spLocks noGrp="1"/>
          </p:cNvSpPr>
          <p:nvPr>
            <p:ph idx="1"/>
          </p:nvPr>
        </p:nvSpPr>
        <p:spPr>
          <a:xfrm>
            <a:off x="451104" y="1889760"/>
            <a:ext cx="5242560" cy="3012302"/>
          </a:xfrm>
        </p:spPr>
        <p:txBody>
          <a:bodyPr>
            <a:noAutofit/>
          </a:bodyPr>
          <a:lstStyle/>
          <a:p>
            <a:pPr algn="ctr"/>
            <a:r>
              <a:rPr lang="tr-TR" sz="2800" dirty="0"/>
              <a:t>Sosyal bilimler 20. yüzyılın başlarında gelişmeye başladığında bu alanda çalışanlar kendilerini doğal olarak pozitivist paradigmanın içinde buldular.</a:t>
            </a:r>
          </a:p>
          <a:p>
            <a:pPr algn="ctr"/>
            <a:r>
              <a:rPr lang="tr-TR" sz="2800" dirty="0"/>
              <a:t>Çalışmaların bu paradigmaya göre bilimsel sayılabilmesi için tıpkı kimyacı ve fizikçiler gibi çalıştılar.</a:t>
            </a:r>
          </a:p>
        </p:txBody>
      </p:sp>
      <p:pic>
        <p:nvPicPr>
          <p:cNvPr id="5122" name="Picture 2" descr="http://www.filozof.net/Turkce/images/stories/felsefe/etkile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481" y="2148720"/>
            <a:ext cx="5948342" cy="284762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253204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7240" y="411480"/>
            <a:ext cx="10058400" cy="1609344"/>
          </a:xfrm>
        </p:spPr>
        <p:txBody>
          <a:bodyPr/>
          <a:lstStyle/>
          <a:p>
            <a:r>
              <a:rPr lang="tr-TR" cap="none" dirty="0" err="1"/>
              <a:t>Yorumlamacı</a:t>
            </a:r>
            <a:r>
              <a:rPr lang="tr-TR" cap="none" dirty="0"/>
              <a:t> Paradigma</a:t>
            </a:r>
          </a:p>
        </p:txBody>
      </p:sp>
      <p:sp>
        <p:nvSpPr>
          <p:cNvPr id="3" name="İçerik Yer Tutucusu 2"/>
          <p:cNvSpPr>
            <a:spLocks noGrp="1"/>
          </p:cNvSpPr>
          <p:nvPr>
            <p:ph idx="1"/>
          </p:nvPr>
        </p:nvSpPr>
        <p:spPr>
          <a:xfrm>
            <a:off x="719328" y="2363190"/>
            <a:ext cx="5437632" cy="2817943"/>
          </a:xfrm>
        </p:spPr>
        <p:txBody>
          <a:bodyPr>
            <a:noAutofit/>
          </a:bodyPr>
          <a:lstStyle/>
          <a:p>
            <a:pPr algn="just"/>
            <a:r>
              <a:rPr lang="tr-TR" sz="2800" dirty="0"/>
              <a:t>Sosyal bilimciler bu düşünceden hareketle fen bilimlerinin kavramları ve yöntemleri yanında kendi doğasına özgü kavramlar ve araştırma yöntemleri bulmaya başlamaktadır (8).</a:t>
            </a:r>
          </a:p>
          <a:p>
            <a:pPr algn="just"/>
            <a:endParaRPr lang="tr-TR" sz="2800" dirty="0"/>
          </a:p>
        </p:txBody>
      </p:sp>
      <p:sp>
        <p:nvSpPr>
          <p:cNvPr id="4" name="Oval 3"/>
          <p:cNvSpPr/>
          <p:nvPr/>
        </p:nvSpPr>
        <p:spPr>
          <a:xfrm>
            <a:off x="7113319" y="2363190"/>
            <a:ext cx="4049486" cy="1923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«Bilginin örgütlenmesi ve sunulmasında tek, en doğru bir biçim yoktur» </a:t>
            </a:r>
          </a:p>
        </p:txBody>
      </p:sp>
      <p:sp>
        <p:nvSpPr>
          <p:cNvPr id="5" name="Metin kutusu 4"/>
          <p:cNvSpPr txBox="1"/>
          <p:nvPr/>
        </p:nvSpPr>
        <p:spPr>
          <a:xfrm>
            <a:off x="546265" y="6353299"/>
            <a:ext cx="7137070" cy="246221"/>
          </a:xfrm>
          <a:prstGeom prst="rect">
            <a:avLst/>
          </a:prstGeom>
          <a:noFill/>
        </p:spPr>
        <p:txBody>
          <a:bodyPr wrap="square" rtlCol="0">
            <a:spAutoFit/>
          </a:bodyPr>
          <a:lstStyle/>
          <a:p>
            <a:r>
              <a:rPr lang="tr-TR" sz="1000" dirty="0"/>
              <a:t>8.  Yıldırım, A., Şimşek, H. (2013). Sosyal Bilimlerde Nitel Araştırma Yöntemleri(9. Baskı). Ankara: Seçkin</a:t>
            </a:r>
          </a:p>
        </p:txBody>
      </p:sp>
      <p:sp>
        <p:nvSpPr>
          <p:cNvPr id="6" name="Slayt Numarası Yer Tutucusu 5"/>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740056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66775" y="0"/>
            <a:ext cx="10058400" cy="1038608"/>
          </a:xfrm>
        </p:spPr>
        <p:txBody>
          <a:bodyPr/>
          <a:lstStyle/>
          <a:p>
            <a:r>
              <a:rPr lang="tr-TR" cap="none" dirty="0"/>
              <a:t>Temel Nitelikler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22317844"/>
              </p:ext>
            </p:extLst>
          </p:nvPr>
        </p:nvGraphicFramePr>
        <p:xfrm>
          <a:off x="866774" y="852084"/>
          <a:ext cx="10058400" cy="5852883"/>
        </p:xfrm>
        <a:graphic>
          <a:graphicData uri="http://schemas.openxmlformats.org/drawingml/2006/table">
            <a:tbl>
              <a:tblPr firstRow="1" bandRow="1">
                <a:tableStyleId>{93296810-A885-4BE3-A3E7-6D5BEEA58F35}</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590134">
                <a:tc>
                  <a:txBody>
                    <a:bodyPr/>
                    <a:lstStyle/>
                    <a:p>
                      <a:r>
                        <a:rPr lang="tr-TR" sz="2200" dirty="0"/>
                        <a:t>Pozitivist</a:t>
                      </a:r>
                      <a:r>
                        <a:rPr lang="tr-TR" sz="2200" baseline="0" dirty="0"/>
                        <a:t> Paradigma</a:t>
                      </a:r>
                      <a:endParaRPr lang="tr-TR" sz="2200" dirty="0"/>
                    </a:p>
                  </a:txBody>
                  <a:tcPr/>
                </a:tc>
                <a:tc>
                  <a:txBody>
                    <a:bodyPr/>
                    <a:lstStyle/>
                    <a:p>
                      <a:r>
                        <a:rPr lang="tr-TR" sz="2200" dirty="0"/>
                        <a:t>Post Pozitivist/</a:t>
                      </a:r>
                      <a:r>
                        <a:rPr lang="tr-TR" sz="2200" dirty="0" err="1"/>
                        <a:t>Yorumlamacı</a:t>
                      </a:r>
                      <a:endParaRPr lang="tr-TR" sz="2200" dirty="0"/>
                    </a:p>
                  </a:txBody>
                  <a:tcPr/>
                </a:tc>
                <a:extLst>
                  <a:ext uri="{0D108BD9-81ED-4DB2-BD59-A6C34878D82A}">
                    <a16:rowId xmlns:a16="http://schemas.microsoft.com/office/drawing/2014/main" val="10000"/>
                  </a:ext>
                </a:extLst>
              </a:tr>
              <a:tr h="596993">
                <a:tc>
                  <a:txBody>
                    <a:bodyPr/>
                    <a:lstStyle/>
                    <a:p>
                      <a:r>
                        <a:rPr lang="tr-TR" sz="2200" dirty="0"/>
                        <a:t>1.Gerçeklik basittir.</a:t>
                      </a:r>
                    </a:p>
                  </a:txBody>
                  <a:tcPr/>
                </a:tc>
                <a:tc>
                  <a:txBody>
                    <a:bodyPr/>
                    <a:lstStyle/>
                    <a:p>
                      <a:r>
                        <a:rPr lang="tr-TR" sz="2200" dirty="0"/>
                        <a:t>1. Gerçeklik karmaşıktır.</a:t>
                      </a:r>
                    </a:p>
                  </a:txBody>
                  <a:tcPr/>
                </a:tc>
                <a:extLst>
                  <a:ext uri="{0D108BD9-81ED-4DB2-BD59-A6C34878D82A}">
                    <a16:rowId xmlns:a16="http://schemas.microsoft.com/office/drawing/2014/main" val="10001"/>
                  </a:ext>
                </a:extLst>
              </a:tr>
              <a:tr h="596993">
                <a:tc>
                  <a:txBody>
                    <a:bodyPr/>
                    <a:lstStyle/>
                    <a:p>
                      <a:r>
                        <a:rPr lang="tr-TR" sz="2200" dirty="0"/>
                        <a:t>2. Hiyerarşi düzenin</a:t>
                      </a:r>
                      <a:r>
                        <a:rPr lang="tr-TR" sz="2200" baseline="0" dirty="0"/>
                        <a:t> ilkesidir.</a:t>
                      </a:r>
                      <a:endParaRPr lang="tr-TR" sz="2200" dirty="0"/>
                    </a:p>
                  </a:txBody>
                  <a:tcPr/>
                </a:tc>
                <a:tc>
                  <a:txBody>
                    <a:bodyPr/>
                    <a:lstStyle/>
                    <a:p>
                      <a:r>
                        <a:rPr lang="tr-TR" sz="2200" dirty="0"/>
                        <a:t>2. </a:t>
                      </a:r>
                      <a:r>
                        <a:rPr lang="tr-TR" sz="2200" dirty="0" err="1"/>
                        <a:t>Heterarşik</a:t>
                      </a:r>
                      <a:r>
                        <a:rPr lang="tr-TR" sz="2200" dirty="0"/>
                        <a:t> düzendir</a:t>
                      </a:r>
                      <a:r>
                        <a:rPr lang="tr-TR" sz="2200" baseline="0" dirty="0"/>
                        <a:t> (</a:t>
                      </a:r>
                      <a:r>
                        <a:rPr lang="tr-TR" sz="2200" baseline="0" dirty="0" err="1"/>
                        <a:t>Herşey</a:t>
                      </a:r>
                      <a:r>
                        <a:rPr lang="tr-TR" sz="2200" baseline="0" dirty="0"/>
                        <a:t> önceden kestirilemez)</a:t>
                      </a:r>
                      <a:endParaRPr lang="tr-TR" sz="2200" dirty="0"/>
                    </a:p>
                  </a:txBody>
                  <a:tcPr/>
                </a:tc>
                <a:extLst>
                  <a:ext uri="{0D108BD9-81ED-4DB2-BD59-A6C34878D82A}">
                    <a16:rowId xmlns:a16="http://schemas.microsoft.com/office/drawing/2014/main" val="10002"/>
                  </a:ext>
                </a:extLst>
              </a:tr>
              <a:tr h="596993">
                <a:tc>
                  <a:txBody>
                    <a:bodyPr/>
                    <a:lstStyle/>
                    <a:p>
                      <a:r>
                        <a:rPr lang="tr-TR" sz="2200" dirty="0"/>
                        <a:t>3. Evren mekaniktir.</a:t>
                      </a:r>
                    </a:p>
                  </a:txBody>
                  <a:tcPr/>
                </a:tc>
                <a:tc>
                  <a:txBody>
                    <a:bodyPr/>
                    <a:lstStyle/>
                    <a:p>
                      <a:r>
                        <a:rPr lang="tr-TR" sz="2200" dirty="0"/>
                        <a:t>3. Evren holografiktir</a:t>
                      </a:r>
                      <a:r>
                        <a:rPr lang="tr-TR" sz="2200" baseline="0" dirty="0"/>
                        <a:t> (</a:t>
                      </a:r>
                      <a:r>
                        <a:rPr lang="tr-TR" sz="2200" baseline="0" dirty="0" err="1"/>
                        <a:t>herşey</a:t>
                      </a:r>
                      <a:r>
                        <a:rPr lang="tr-TR" sz="2200" baseline="0" dirty="0"/>
                        <a:t> birbiri ile ilintilidir)</a:t>
                      </a:r>
                      <a:endParaRPr lang="tr-TR" sz="2200" dirty="0"/>
                    </a:p>
                  </a:txBody>
                  <a:tcPr/>
                </a:tc>
                <a:extLst>
                  <a:ext uri="{0D108BD9-81ED-4DB2-BD59-A6C34878D82A}">
                    <a16:rowId xmlns:a16="http://schemas.microsoft.com/office/drawing/2014/main" val="10003"/>
                  </a:ext>
                </a:extLst>
              </a:tr>
              <a:tr h="596993">
                <a:tc>
                  <a:txBody>
                    <a:bodyPr/>
                    <a:lstStyle/>
                    <a:p>
                      <a:r>
                        <a:rPr lang="tr-TR" sz="2200" dirty="0"/>
                        <a:t>4. Gelecek ve yön belirlidir.</a:t>
                      </a:r>
                    </a:p>
                  </a:txBody>
                  <a:tcPr/>
                </a:tc>
                <a:tc>
                  <a:txBody>
                    <a:bodyPr/>
                    <a:lstStyle/>
                    <a:p>
                      <a:r>
                        <a:rPr lang="tr-TR" sz="2200" dirty="0"/>
                        <a:t>4. Gelecek ve yön belirsizdir.</a:t>
                      </a:r>
                    </a:p>
                  </a:txBody>
                  <a:tcPr/>
                </a:tc>
                <a:extLst>
                  <a:ext uri="{0D108BD9-81ED-4DB2-BD59-A6C34878D82A}">
                    <a16:rowId xmlns:a16="http://schemas.microsoft.com/office/drawing/2014/main" val="10004"/>
                  </a:ext>
                </a:extLst>
              </a:tr>
              <a:tr h="1020763">
                <a:tc>
                  <a:txBody>
                    <a:bodyPr/>
                    <a:lstStyle/>
                    <a:p>
                      <a:r>
                        <a:rPr lang="tr-TR" sz="2200" dirty="0"/>
                        <a:t>5. Nedensellik İlişkisi</a:t>
                      </a:r>
                    </a:p>
                  </a:txBody>
                  <a:tcPr/>
                </a:tc>
                <a:tc>
                  <a:txBody>
                    <a:bodyPr/>
                    <a:lstStyle/>
                    <a:p>
                      <a:r>
                        <a:rPr lang="tr-TR" sz="2200" dirty="0"/>
                        <a:t>5. İlişkiler doğrusal değildir</a:t>
                      </a:r>
                      <a:r>
                        <a:rPr lang="tr-TR" sz="2200" baseline="0" dirty="0"/>
                        <a:t> ve karşılıklı nedensellik vardır.</a:t>
                      </a:r>
                      <a:endParaRPr lang="tr-TR" sz="2200" dirty="0"/>
                    </a:p>
                  </a:txBody>
                  <a:tcPr/>
                </a:tc>
                <a:extLst>
                  <a:ext uri="{0D108BD9-81ED-4DB2-BD59-A6C34878D82A}">
                    <a16:rowId xmlns:a16="http://schemas.microsoft.com/office/drawing/2014/main" val="10005"/>
                  </a:ext>
                </a:extLst>
              </a:tr>
              <a:tr h="748019">
                <a:tc>
                  <a:txBody>
                    <a:bodyPr/>
                    <a:lstStyle/>
                    <a:p>
                      <a:r>
                        <a:rPr lang="tr-TR" sz="2200" dirty="0"/>
                        <a:t>6.Değişim nicel</a:t>
                      </a:r>
                      <a:r>
                        <a:rPr lang="tr-TR" sz="2200" baseline="0" dirty="0"/>
                        <a:t> ve birikim şeklindedir.</a:t>
                      </a:r>
                      <a:endParaRPr lang="tr-TR" sz="2200" dirty="0"/>
                    </a:p>
                  </a:txBody>
                  <a:tcPr/>
                </a:tc>
                <a:tc>
                  <a:txBody>
                    <a:bodyPr/>
                    <a:lstStyle/>
                    <a:p>
                      <a:r>
                        <a:rPr lang="tr-TR" sz="2200" dirty="0"/>
                        <a:t>6. Değişim </a:t>
                      </a:r>
                      <a:r>
                        <a:rPr lang="tr-TR" sz="2200" dirty="0" err="1"/>
                        <a:t>morfogenetiktir</a:t>
                      </a:r>
                      <a:r>
                        <a:rPr lang="tr-TR" sz="2200" baseline="0" dirty="0"/>
                        <a:t> (çeşitlilik, karmaşıklık gösterir)</a:t>
                      </a:r>
                      <a:endParaRPr lang="tr-TR" sz="2200" dirty="0"/>
                    </a:p>
                  </a:txBody>
                  <a:tcPr/>
                </a:tc>
                <a:extLst>
                  <a:ext uri="{0D108BD9-81ED-4DB2-BD59-A6C34878D82A}">
                    <a16:rowId xmlns:a16="http://schemas.microsoft.com/office/drawing/2014/main" val="10006"/>
                  </a:ext>
                </a:extLst>
              </a:tr>
              <a:tr h="748019">
                <a:tc>
                  <a:txBody>
                    <a:bodyPr/>
                    <a:lstStyle/>
                    <a:p>
                      <a:r>
                        <a:rPr lang="tr-TR" sz="2200" dirty="0"/>
                        <a:t>7. Nesnellik</a:t>
                      </a:r>
                      <a:r>
                        <a:rPr lang="tr-TR" sz="2200" baseline="0" dirty="0"/>
                        <a:t> zorunluluktur.</a:t>
                      </a:r>
                      <a:endParaRPr lang="tr-TR" sz="2200" dirty="0"/>
                    </a:p>
                  </a:txBody>
                  <a:tcPr/>
                </a:tc>
                <a:tc>
                  <a:txBody>
                    <a:bodyPr/>
                    <a:lstStyle/>
                    <a:p>
                      <a:r>
                        <a:rPr lang="tr-TR" sz="2200" dirty="0"/>
                        <a:t>7. Gözlemci belirli bir</a:t>
                      </a:r>
                      <a:r>
                        <a:rPr lang="tr-TR" sz="2200" baseline="0" dirty="0"/>
                        <a:t> bakış açısına sahip katılımcıdır.</a:t>
                      </a:r>
                      <a:endParaRPr lang="tr-TR" sz="2200" dirty="0"/>
                    </a:p>
                  </a:txBody>
                  <a:tcPr/>
                </a:tc>
                <a:extLst>
                  <a:ext uri="{0D108BD9-81ED-4DB2-BD59-A6C34878D82A}">
                    <a16:rowId xmlns:a16="http://schemas.microsoft.com/office/drawing/2014/main" val="10007"/>
                  </a:ext>
                </a:extLst>
              </a:tr>
            </a:tbl>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367742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0832" y="94488"/>
            <a:ext cx="10518648" cy="1173480"/>
          </a:xfrm>
        </p:spPr>
        <p:txBody>
          <a:bodyPr>
            <a:normAutofit/>
          </a:bodyPr>
          <a:lstStyle/>
          <a:p>
            <a:r>
              <a:rPr lang="tr-TR" sz="3000" cap="none" dirty="0"/>
              <a:t>Araştırmada Pozitivist Ve </a:t>
            </a:r>
            <a:r>
              <a:rPr lang="tr-TR" sz="3000" cap="none" dirty="0" err="1"/>
              <a:t>Yorumlamacı</a:t>
            </a:r>
            <a:r>
              <a:rPr lang="tr-TR" sz="3000" cap="none" dirty="0"/>
              <a:t> Yaklaşımın Eğilimleri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1250353"/>
              </p:ext>
            </p:extLst>
          </p:nvPr>
        </p:nvGraphicFramePr>
        <p:xfrm>
          <a:off x="560832" y="1170433"/>
          <a:ext cx="10750296" cy="5467476"/>
        </p:xfrm>
        <a:graphic>
          <a:graphicData uri="http://schemas.openxmlformats.org/drawingml/2006/table">
            <a:tbl>
              <a:tblPr firstRow="1" bandRow="1">
                <a:tableStyleId>{93296810-A885-4BE3-A3E7-6D5BEEA58F35}</a:tableStyleId>
              </a:tblPr>
              <a:tblGrid>
                <a:gridCol w="5375148">
                  <a:extLst>
                    <a:ext uri="{9D8B030D-6E8A-4147-A177-3AD203B41FA5}">
                      <a16:colId xmlns:a16="http://schemas.microsoft.com/office/drawing/2014/main" val="20000"/>
                    </a:ext>
                  </a:extLst>
                </a:gridCol>
                <a:gridCol w="5375148">
                  <a:extLst>
                    <a:ext uri="{9D8B030D-6E8A-4147-A177-3AD203B41FA5}">
                      <a16:colId xmlns:a16="http://schemas.microsoft.com/office/drawing/2014/main" val="20001"/>
                    </a:ext>
                  </a:extLst>
                </a:gridCol>
              </a:tblGrid>
              <a:tr h="828758">
                <a:tc>
                  <a:txBody>
                    <a:bodyPr/>
                    <a:lstStyle/>
                    <a:p>
                      <a:r>
                        <a:rPr lang="tr-TR" sz="2400" dirty="0"/>
                        <a:t>Pozitivist Yaklaşım</a:t>
                      </a:r>
                    </a:p>
                  </a:txBody>
                  <a:tcPr/>
                </a:tc>
                <a:tc>
                  <a:txBody>
                    <a:bodyPr/>
                    <a:lstStyle/>
                    <a:p>
                      <a:r>
                        <a:rPr lang="tr-TR" sz="2400" dirty="0"/>
                        <a:t>Yorumlayıcı Yaklaşım</a:t>
                      </a:r>
                    </a:p>
                  </a:txBody>
                  <a:tcPr/>
                </a:tc>
                <a:extLst>
                  <a:ext uri="{0D108BD9-81ED-4DB2-BD59-A6C34878D82A}">
                    <a16:rowId xmlns:a16="http://schemas.microsoft.com/office/drawing/2014/main" val="10000"/>
                  </a:ext>
                </a:extLst>
              </a:tr>
              <a:tr h="2254619">
                <a:tc>
                  <a:txBody>
                    <a:bodyPr/>
                    <a:lstStyle/>
                    <a:p>
                      <a:r>
                        <a:rPr lang="tr-TR" sz="2400" dirty="0"/>
                        <a:t>Varsayımlar</a:t>
                      </a:r>
                    </a:p>
                    <a:p>
                      <a:r>
                        <a:rPr lang="tr-TR" sz="2400" dirty="0"/>
                        <a:t>-Sosyal</a:t>
                      </a:r>
                      <a:r>
                        <a:rPr lang="tr-TR" sz="2400" baseline="0" dirty="0"/>
                        <a:t> olgular nesnel bir gerçekliğe sahiptir.</a:t>
                      </a:r>
                    </a:p>
                    <a:p>
                      <a:r>
                        <a:rPr lang="tr-TR" sz="2400" baseline="0" dirty="0"/>
                        <a:t>- Değişkenler tanımlanabilir ve ilişkiler ölçülebilir</a:t>
                      </a:r>
                      <a:endParaRPr lang="tr-TR" sz="2400" dirty="0"/>
                    </a:p>
                  </a:txBody>
                  <a:tcPr/>
                </a:tc>
                <a:tc>
                  <a:txBody>
                    <a:bodyPr/>
                    <a:lstStyle/>
                    <a:p>
                      <a:r>
                        <a:rPr lang="tr-TR" sz="2400" dirty="0"/>
                        <a:t>Varsayımlar</a:t>
                      </a:r>
                    </a:p>
                    <a:p>
                      <a:pPr marL="285750" indent="-285750">
                        <a:buFontTx/>
                        <a:buChar char="-"/>
                      </a:pPr>
                      <a:r>
                        <a:rPr lang="tr-TR" sz="2400" baseline="0" dirty="0"/>
                        <a:t>Gerçeklik sosyal olarak oluşturulur.</a:t>
                      </a:r>
                    </a:p>
                    <a:p>
                      <a:pPr marL="285750" indent="-285750">
                        <a:buFontTx/>
                        <a:buChar char="-"/>
                      </a:pPr>
                      <a:r>
                        <a:rPr lang="tr-TR" sz="2400" baseline="0" dirty="0"/>
                        <a:t>Değişkenler karmaşık, bağlantılı ve zor ölçülebilir</a:t>
                      </a:r>
                      <a:endParaRPr lang="tr-TR" sz="2400" dirty="0"/>
                    </a:p>
                  </a:txBody>
                  <a:tcPr/>
                </a:tc>
                <a:extLst>
                  <a:ext uri="{0D108BD9-81ED-4DB2-BD59-A6C34878D82A}">
                    <a16:rowId xmlns:a16="http://schemas.microsoft.com/office/drawing/2014/main" val="10001"/>
                  </a:ext>
                </a:extLst>
              </a:tr>
              <a:tr h="2384099">
                <a:tc>
                  <a:txBody>
                    <a:bodyPr/>
                    <a:lstStyle/>
                    <a:p>
                      <a:r>
                        <a:rPr lang="tr-TR" sz="2400" dirty="0"/>
                        <a:t>Araştırma Amaçları</a:t>
                      </a:r>
                    </a:p>
                    <a:p>
                      <a:pPr marL="285750" indent="-285750">
                        <a:buFontTx/>
                        <a:buChar char="-"/>
                      </a:pPr>
                      <a:r>
                        <a:rPr lang="tr-TR" sz="2400" dirty="0" err="1"/>
                        <a:t>Genellenebilirlik</a:t>
                      </a:r>
                      <a:endParaRPr lang="tr-TR" sz="2400" dirty="0"/>
                    </a:p>
                    <a:p>
                      <a:pPr marL="285750" indent="-285750">
                        <a:buFontTx/>
                        <a:buChar char="-"/>
                      </a:pPr>
                      <a:r>
                        <a:rPr lang="tr-TR" sz="2400" dirty="0" err="1"/>
                        <a:t>Nedensel</a:t>
                      </a:r>
                      <a:r>
                        <a:rPr lang="tr-TR" sz="2400" dirty="0"/>
                        <a:t> açıklamalar</a:t>
                      </a:r>
                    </a:p>
                    <a:p>
                      <a:pPr marL="285750" indent="-285750">
                        <a:buFontTx/>
                        <a:buChar char="-"/>
                      </a:pPr>
                      <a:r>
                        <a:rPr lang="tr-TR" sz="2400" dirty="0"/>
                        <a:t>Tahmin</a:t>
                      </a:r>
                    </a:p>
                  </a:txBody>
                  <a:tcPr/>
                </a:tc>
                <a:tc>
                  <a:txBody>
                    <a:bodyPr/>
                    <a:lstStyle/>
                    <a:p>
                      <a:r>
                        <a:rPr lang="tr-TR" sz="2400" dirty="0"/>
                        <a:t>Araştırma Amaçları</a:t>
                      </a:r>
                    </a:p>
                    <a:p>
                      <a:pPr marL="285750" indent="-285750">
                        <a:buFontTx/>
                        <a:buChar char="-"/>
                      </a:pPr>
                      <a:r>
                        <a:rPr lang="tr-TR" sz="2400" baseline="0" dirty="0" err="1"/>
                        <a:t>Bağlamlaştırma</a:t>
                      </a:r>
                      <a:endParaRPr lang="tr-TR" sz="2400" baseline="0" dirty="0"/>
                    </a:p>
                    <a:p>
                      <a:pPr marL="285750" indent="-285750">
                        <a:buFontTx/>
                        <a:buChar char="-"/>
                      </a:pPr>
                      <a:r>
                        <a:rPr lang="tr-TR" sz="2400" baseline="0" dirty="0"/>
                        <a:t>Anlama</a:t>
                      </a:r>
                    </a:p>
                    <a:p>
                      <a:pPr marL="285750" indent="-285750">
                        <a:buFontTx/>
                        <a:buChar char="-"/>
                      </a:pPr>
                      <a:r>
                        <a:rPr lang="tr-TR" sz="2400" baseline="0" dirty="0"/>
                        <a:t>Yorum</a:t>
                      </a:r>
                      <a:endParaRPr lang="tr-TR" sz="2400" dirty="0"/>
                    </a:p>
                  </a:txBody>
                  <a:tcPr/>
                </a:tc>
                <a:extLst>
                  <a:ext uri="{0D108BD9-81ED-4DB2-BD59-A6C34878D82A}">
                    <a16:rowId xmlns:a16="http://schemas.microsoft.com/office/drawing/2014/main" val="10002"/>
                  </a:ext>
                </a:extLst>
              </a:tr>
            </a:tbl>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4714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364887017"/>
              </p:ext>
            </p:extLst>
          </p:nvPr>
        </p:nvGraphicFramePr>
        <p:xfrm>
          <a:off x="0" y="925830"/>
          <a:ext cx="12192000" cy="5132832"/>
        </p:xfrm>
        <a:graphic>
          <a:graphicData uri="http://schemas.openxmlformats.org/drawingml/2006/table">
            <a:tbl>
              <a:tblPr firstRow="1" bandRow="1">
                <a:tableStyleId>{93296810-A885-4BE3-A3E7-6D5BEEA58F35}</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774141">
                <a:tc>
                  <a:txBody>
                    <a:bodyPr/>
                    <a:lstStyle/>
                    <a:p>
                      <a:r>
                        <a:rPr lang="tr-TR" sz="2200" dirty="0"/>
                        <a:t>Araştırma Yaklaşımı</a:t>
                      </a:r>
                    </a:p>
                    <a:p>
                      <a:pPr marL="285750" indent="-285750">
                        <a:buFontTx/>
                        <a:buChar char="-"/>
                      </a:pPr>
                      <a:r>
                        <a:rPr lang="tr-TR" sz="2200" dirty="0"/>
                        <a:t>Varsayım ve kuram ile başlar</a:t>
                      </a:r>
                    </a:p>
                    <a:p>
                      <a:pPr marL="285750" indent="-285750">
                        <a:buFontTx/>
                        <a:buChar char="-"/>
                      </a:pPr>
                      <a:r>
                        <a:rPr lang="tr-TR" sz="2200" dirty="0" err="1"/>
                        <a:t>Formal</a:t>
                      </a:r>
                      <a:r>
                        <a:rPr lang="tr-TR" sz="2200" dirty="0"/>
                        <a:t> ölçme araçları kullanılır</a:t>
                      </a:r>
                    </a:p>
                    <a:p>
                      <a:pPr marL="285750" indent="-285750">
                        <a:buFontTx/>
                        <a:buChar char="-"/>
                      </a:pPr>
                      <a:r>
                        <a:rPr lang="tr-TR" sz="2200" dirty="0"/>
                        <a:t>Deneysel</a:t>
                      </a:r>
                    </a:p>
                    <a:p>
                      <a:pPr marL="285750" indent="-285750">
                        <a:buFontTx/>
                        <a:buChar char="-"/>
                      </a:pPr>
                      <a:r>
                        <a:rPr lang="tr-TR" sz="2200" dirty="0"/>
                        <a:t>Tümdengelim</a:t>
                      </a:r>
                    </a:p>
                    <a:p>
                      <a:pPr marL="285750" indent="-285750">
                        <a:buFontTx/>
                        <a:buChar char="-"/>
                      </a:pPr>
                      <a:r>
                        <a:rPr lang="tr-TR" sz="2200" dirty="0"/>
                        <a:t>Bileşen</a:t>
                      </a:r>
                      <a:r>
                        <a:rPr lang="tr-TR" sz="2200" baseline="0" dirty="0"/>
                        <a:t> analizi</a:t>
                      </a:r>
                    </a:p>
                    <a:p>
                      <a:pPr marL="285750" indent="-285750">
                        <a:buFontTx/>
                        <a:buChar char="-"/>
                      </a:pPr>
                      <a:r>
                        <a:rPr lang="tr-TR" sz="2200" baseline="0" dirty="0"/>
                        <a:t>Normu arar/araştırır</a:t>
                      </a:r>
                    </a:p>
                    <a:p>
                      <a:pPr marL="285750" indent="-285750">
                        <a:buFontTx/>
                        <a:buChar char="-"/>
                      </a:pPr>
                      <a:r>
                        <a:rPr lang="tr-TR" sz="2200" baseline="0" dirty="0"/>
                        <a:t>Veriler sayısal göstergelere indirgenir</a:t>
                      </a:r>
                    </a:p>
                    <a:p>
                      <a:pPr marL="285750" indent="-285750">
                        <a:buFontTx/>
                        <a:buChar char="-"/>
                      </a:pPr>
                      <a:r>
                        <a:rPr lang="tr-TR" sz="2200" baseline="0" dirty="0"/>
                        <a:t>Rapor kısa ve öz yazılır</a:t>
                      </a:r>
                      <a:endParaRPr lang="tr-TR" sz="2200" dirty="0"/>
                    </a:p>
                  </a:txBody>
                  <a:tcPr/>
                </a:tc>
                <a:tc>
                  <a:txBody>
                    <a:bodyPr/>
                    <a:lstStyle/>
                    <a:p>
                      <a:r>
                        <a:rPr lang="tr-TR" sz="2200" dirty="0"/>
                        <a:t>Araştırma Yaklaşımı</a:t>
                      </a:r>
                    </a:p>
                    <a:p>
                      <a:r>
                        <a:rPr lang="tr-TR" sz="2200" dirty="0"/>
                        <a:t>- Varsayım ve kuram ile</a:t>
                      </a:r>
                      <a:r>
                        <a:rPr lang="tr-TR" sz="2200" baseline="0" dirty="0"/>
                        <a:t> </a:t>
                      </a:r>
                      <a:r>
                        <a:rPr lang="tr-TR" sz="2200" dirty="0" err="1"/>
                        <a:t>sonuçlanabilirlik</a:t>
                      </a:r>
                      <a:endParaRPr lang="tr-TR" sz="2200" dirty="0"/>
                    </a:p>
                    <a:p>
                      <a:pPr marL="285750" indent="-285750">
                        <a:buFontTx/>
                        <a:buChar char="-"/>
                      </a:pPr>
                      <a:r>
                        <a:rPr lang="tr-TR" sz="2200" dirty="0"/>
                        <a:t>Araştırmacı</a:t>
                      </a:r>
                      <a:r>
                        <a:rPr lang="tr-TR" sz="2200" baseline="0" dirty="0"/>
                        <a:t> araçtır</a:t>
                      </a:r>
                    </a:p>
                    <a:p>
                      <a:pPr marL="285750" indent="-285750">
                        <a:buFontTx/>
                        <a:buChar char="-"/>
                      </a:pPr>
                      <a:r>
                        <a:rPr lang="tr-TR" sz="2200" baseline="0" dirty="0"/>
                        <a:t>Doğal</a:t>
                      </a:r>
                    </a:p>
                    <a:p>
                      <a:pPr marL="285750" indent="-285750">
                        <a:buFontTx/>
                        <a:buChar char="-"/>
                      </a:pPr>
                      <a:r>
                        <a:rPr lang="tr-TR" sz="2200" baseline="0" dirty="0"/>
                        <a:t>Tümevarım</a:t>
                      </a:r>
                    </a:p>
                    <a:p>
                      <a:pPr marL="285750" indent="-285750">
                        <a:buFontTx/>
                        <a:buChar char="-"/>
                      </a:pPr>
                      <a:r>
                        <a:rPr lang="tr-TR" sz="2200" baseline="0" dirty="0"/>
                        <a:t>Örüntüler araştırılır</a:t>
                      </a:r>
                    </a:p>
                    <a:p>
                      <a:pPr marL="285750" indent="-285750">
                        <a:buFontTx/>
                        <a:buChar char="-"/>
                      </a:pPr>
                      <a:r>
                        <a:rPr lang="tr-TR" sz="2200" baseline="0" dirty="0"/>
                        <a:t>Çoğulculuk ve karmaşıklık aranır</a:t>
                      </a:r>
                    </a:p>
                    <a:p>
                      <a:pPr marL="285750" indent="-285750">
                        <a:buFontTx/>
                        <a:buChar char="-"/>
                      </a:pPr>
                      <a:r>
                        <a:rPr lang="tr-TR" sz="2200" baseline="0" dirty="0"/>
                        <a:t>Sayısallaştırma çok azdır</a:t>
                      </a:r>
                    </a:p>
                    <a:p>
                      <a:pPr marL="285750" indent="-285750">
                        <a:buFontTx/>
                        <a:buChar char="-"/>
                      </a:pPr>
                      <a:r>
                        <a:rPr lang="tr-TR" sz="2200" baseline="0" dirty="0"/>
                        <a:t>Rapor ayrıntılı yazılır</a:t>
                      </a:r>
                    </a:p>
                  </a:txBody>
                  <a:tcPr/>
                </a:tc>
                <a:extLst>
                  <a:ext uri="{0D108BD9-81ED-4DB2-BD59-A6C34878D82A}">
                    <a16:rowId xmlns:a16="http://schemas.microsoft.com/office/drawing/2014/main" val="10000"/>
                  </a:ext>
                </a:extLst>
              </a:tr>
              <a:tr h="1358691">
                <a:tc>
                  <a:txBody>
                    <a:bodyPr/>
                    <a:lstStyle/>
                    <a:p>
                      <a:r>
                        <a:rPr lang="tr-TR" sz="2200" dirty="0"/>
                        <a:t>Araştırmacının rolü</a:t>
                      </a:r>
                    </a:p>
                    <a:p>
                      <a:pPr marL="285750" indent="-285750">
                        <a:buFontTx/>
                        <a:buChar char="-"/>
                      </a:pPr>
                      <a:r>
                        <a:rPr lang="tr-TR" sz="2200" dirty="0"/>
                        <a:t>Tarafsız</a:t>
                      </a:r>
                    </a:p>
                    <a:p>
                      <a:pPr marL="285750" indent="-285750">
                        <a:buFontTx/>
                        <a:buChar char="-"/>
                      </a:pPr>
                      <a:r>
                        <a:rPr lang="tr-TR" sz="2200" dirty="0"/>
                        <a:t>Nesnel betimleme</a:t>
                      </a:r>
                    </a:p>
                  </a:txBody>
                  <a:tcPr/>
                </a:tc>
                <a:tc>
                  <a:txBody>
                    <a:bodyPr/>
                    <a:lstStyle/>
                    <a:p>
                      <a:r>
                        <a:rPr lang="tr-TR" sz="2200" dirty="0"/>
                        <a:t>Araştırmacının rolü</a:t>
                      </a:r>
                    </a:p>
                    <a:p>
                      <a:pPr marL="285750" indent="-285750">
                        <a:buFontTx/>
                        <a:buChar char="-"/>
                      </a:pPr>
                      <a:r>
                        <a:rPr lang="tr-TR" sz="2200" dirty="0"/>
                        <a:t>Bireysel ilgi</a:t>
                      </a:r>
                    </a:p>
                    <a:p>
                      <a:pPr marL="285750" indent="-285750">
                        <a:buFontTx/>
                        <a:buChar char="-"/>
                      </a:pPr>
                      <a:r>
                        <a:rPr lang="tr-TR" sz="2200" dirty="0" err="1"/>
                        <a:t>Empatik</a:t>
                      </a:r>
                      <a:r>
                        <a:rPr lang="tr-TR" sz="2200" dirty="0"/>
                        <a:t> anlama</a:t>
                      </a:r>
                    </a:p>
                  </a:txBody>
                  <a:tcPr/>
                </a:tc>
                <a:extLst>
                  <a:ext uri="{0D108BD9-81ED-4DB2-BD59-A6C34878D82A}">
                    <a16:rowId xmlns:a16="http://schemas.microsoft.com/office/drawing/2014/main" val="10001"/>
                  </a:ext>
                </a:extLst>
              </a:tr>
            </a:tbl>
          </a:graphicData>
        </a:graphic>
      </p:graphicFrame>
      <p:sp>
        <p:nvSpPr>
          <p:cNvPr id="4" name="Slayt Numarası Yer Tutucusu 3"/>
          <p:cNvSpPr>
            <a:spLocks noGrp="1"/>
          </p:cNvSpPr>
          <p:nvPr>
            <p:ph type="sldNum" sz="quarter" idx="12"/>
          </p:nvPr>
        </p:nvSpPr>
        <p:spPr/>
        <p:txBody>
          <a:bodyPr/>
          <a:lstStyle/>
          <a:p>
            <a:fld id="{4FAB73BC-B049-4115-A692-8D63A059BFB8}" type="slidenum">
              <a:rPr lang="en-US" smtClean="0"/>
              <a:t>19</a:t>
            </a:fld>
            <a:endParaRPr lang="en-US" dirty="0"/>
          </a:p>
        </p:txBody>
      </p:sp>
      <p:sp>
        <p:nvSpPr>
          <p:cNvPr id="6" name="Başlık 1"/>
          <p:cNvSpPr>
            <a:spLocks noGrp="1"/>
          </p:cNvSpPr>
          <p:nvPr>
            <p:ph type="title"/>
          </p:nvPr>
        </p:nvSpPr>
        <p:spPr>
          <a:xfrm>
            <a:off x="582168" y="0"/>
            <a:ext cx="10058400" cy="1173480"/>
          </a:xfrm>
        </p:spPr>
        <p:txBody>
          <a:bodyPr>
            <a:normAutofit/>
          </a:bodyPr>
          <a:lstStyle/>
          <a:p>
            <a:r>
              <a:rPr lang="tr-TR" sz="3000" cap="none" dirty="0"/>
              <a:t>Araştırmada Pozitivist ve </a:t>
            </a:r>
            <a:r>
              <a:rPr lang="tr-TR" sz="3000" cap="none" dirty="0" err="1"/>
              <a:t>Yorumlamacı</a:t>
            </a:r>
            <a:r>
              <a:rPr lang="tr-TR" sz="3000" cap="none" dirty="0"/>
              <a:t> Yaklaşımın Eğilimleri</a:t>
            </a:r>
          </a:p>
        </p:txBody>
      </p:sp>
    </p:spTree>
    <p:extLst>
      <p:ext uri="{BB962C8B-B14F-4D97-AF65-F5344CB8AC3E}">
        <p14:creationId xmlns:p14="http://schemas.microsoft.com/office/powerpoint/2010/main" val="391679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7384" y="131064"/>
            <a:ext cx="10058400" cy="1173480"/>
          </a:xfrm>
        </p:spPr>
        <p:txBody>
          <a:bodyPr/>
          <a:lstStyle/>
          <a:p>
            <a:r>
              <a:rPr lang="tr-TR" cap="none" dirty="0"/>
              <a:t>Paradigma</a:t>
            </a:r>
          </a:p>
        </p:txBody>
      </p:sp>
      <p:sp>
        <p:nvSpPr>
          <p:cNvPr id="3" name="İçerik Yer Tutucusu 2"/>
          <p:cNvSpPr>
            <a:spLocks noGrp="1"/>
          </p:cNvSpPr>
          <p:nvPr>
            <p:ph idx="1"/>
          </p:nvPr>
        </p:nvSpPr>
        <p:spPr>
          <a:xfrm>
            <a:off x="1780032" y="1892046"/>
            <a:ext cx="8893302" cy="2940558"/>
          </a:xfrm>
        </p:spPr>
        <p:style>
          <a:lnRef idx="2">
            <a:schemeClr val="accent2"/>
          </a:lnRef>
          <a:fillRef idx="1">
            <a:schemeClr val="lt1"/>
          </a:fillRef>
          <a:effectRef idx="0">
            <a:schemeClr val="accent2"/>
          </a:effectRef>
          <a:fontRef idx="minor">
            <a:schemeClr val="dk1"/>
          </a:fontRef>
        </p:style>
        <p:txBody>
          <a:bodyPr>
            <a:noAutofit/>
          </a:bodyPr>
          <a:lstStyle/>
          <a:p>
            <a:pPr algn="just"/>
            <a:r>
              <a:rPr lang="tr-TR" sz="2400" dirty="0">
                <a:solidFill>
                  <a:schemeClr val="tx1"/>
                </a:solidFill>
              </a:rPr>
              <a:t>Paradigma: Araştırmacıya ve araştırma sürecine rehberlik eden inanç sistemi ya da dünya görüşü (</a:t>
            </a:r>
            <a:r>
              <a:rPr lang="tr-TR" sz="2400" dirty="0" err="1">
                <a:solidFill>
                  <a:schemeClr val="tx1"/>
                </a:solidFill>
              </a:rPr>
              <a:t>Guba</a:t>
            </a:r>
            <a:r>
              <a:rPr lang="tr-TR" sz="2400" dirty="0">
                <a:solidFill>
                  <a:schemeClr val="tx1"/>
                </a:solidFill>
              </a:rPr>
              <a:t> ve Lincoln,1994): Bu dünya görüşü bizim olaylara, hayata baktığımız penceremiz.</a:t>
            </a:r>
          </a:p>
          <a:p>
            <a:r>
              <a:rPr lang="tr-TR" sz="2400" dirty="0">
                <a:solidFill>
                  <a:schemeClr val="tx1"/>
                </a:solidFill>
              </a:rPr>
              <a:t>Paradigma=Çerçeve</a:t>
            </a:r>
          </a:p>
          <a:p>
            <a:r>
              <a:rPr lang="tr-TR" sz="2400" dirty="0">
                <a:solidFill>
                  <a:schemeClr val="tx1"/>
                </a:solidFill>
              </a:rPr>
              <a:t>Hangi soruların hangi araştırma yöntemleriyle çözülebileceğine yol gösterir.</a:t>
            </a:r>
          </a:p>
          <a:p>
            <a:endParaRPr lang="tr-TR" sz="2400" dirty="0">
              <a:solidFill>
                <a:schemeClr val="tx1"/>
              </a:solidFill>
            </a:endParaRPr>
          </a:p>
          <a:p>
            <a:endParaRPr lang="tr-TR"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tr-TR" sz="2400" dirty="0">
              <a:solidFill>
                <a:schemeClr val="tx1"/>
              </a:solidFill>
            </a:endParaRPr>
          </a:p>
        </p:txBody>
      </p:sp>
      <p:sp>
        <p:nvSpPr>
          <p:cNvPr id="4" name="Slayt Numarası Yer Tutucusu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307125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3400" y="423672"/>
            <a:ext cx="10058400" cy="929640"/>
          </a:xfrm>
        </p:spPr>
        <p:txBody>
          <a:bodyPr/>
          <a:lstStyle/>
          <a:p>
            <a:r>
              <a:rPr lang="tr-TR" dirty="0"/>
              <a:t>PARADİGMA FARKI</a:t>
            </a:r>
          </a:p>
        </p:txBody>
      </p:sp>
      <p:sp>
        <p:nvSpPr>
          <p:cNvPr id="3" name="Slayt Numarası Yer Tutucusu 2"/>
          <p:cNvSpPr>
            <a:spLocks noGrp="1"/>
          </p:cNvSpPr>
          <p:nvPr>
            <p:ph type="sldNum" sz="quarter" idx="12"/>
          </p:nvPr>
        </p:nvSpPr>
        <p:spPr/>
        <p:txBody>
          <a:bodyPr/>
          <a:lstStyle/>
          <a:p>
            <a:fld id="{4FAB73BC-B049-4115-A692-8D63A059BFB8}" type="slidenum">
              <a:rPr lang="en-US" smtClean="0"/>
              <a:t>20</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 y="1633728"/>
            <a:ext cx="11826240" cy="508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21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0120" y="1487424"/>
            <a:ext cx="10058400" cy="405079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endParaRPr lang="tr-TR" sz="3600" dirty="0"/>
          </a:p>
          <a:p>
            <a:pPr algn="just"/>
            <a:r>
              <a:rPr lang="tr-TR" sz="3600" dirty="0"/>
              <a:t>Bilgisini edinmek istediğimiz gerçekliğin nasıl bir şey olduğunu </a:t>
            </a:r>
            <a:r>
              <a:rPr lang="tr-TR" sz="3600" b="1" i="1" dirty="0"/>
              <a:t>(ontolojik) </a:t>
            </a:r>
            <a:r>
              <a:rPr lang="tr-TR" sz="3600" dirty="0"/>
              <a:t>bilmeliyiz ki, bu gerçekliğin bilgisine hangi tür bilgi </a:t>
            </a:r>
            <a:r>
              <a:rPr lang="tr-TR" sz="3600" b="1" i="1" dirty="0"/>
              <a:t>(epistemoloji) </a:t>
            </a:r>
            <a:r>
              <a:rPr lang="tr-TR" sz="3600" dirty="0"/>
              <a:t>ile nasıl ulaşabileceğimizi </a:t>
            </a:r>
            <a:r>
              <a:rPr lang="tr-TR" sz="3600" b="1" i="1" dirty="0"/>
              <a:t>(metodoloji) </a:t>
            </a:r>
            <a:r>
              <a:rPr lang="tr-TR" sz="3600" dirty="0"/>
              <a:t>bilelim.</a:t>
            </a:r>
          </a:p>
        </p:txBody>
      </p:sp>
      <p:sp>
        <p:nvSpPr>
          <p:cNvPr id="4" name="Slayt Numarası Yer Tutucusu 3"/>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264837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778" y="657224"/>
            <a:ext cx="10749367" cy="551643"/>
          </a:xfrm>
        </p:spPr>
        <p:txBody>
          <a:bodyPr>
            <a:noAutofit/>
          </a:bodyPr>
          <a:lstStyle/>
          <a:p>
            <a:pPr algn="ctr"/>
            <a:r>
              <a:rPr lang="tr-TR" cap="none" dirty="0"/>
              <a:t>Bilimsel Araştırma Paradigmaları</a:t>
            </a:r>
          </a:p>
        </p:txBody>
      </p:sp>
      <p:sp>
        <p:nvSpPr>
          <p:cNvPr id="3" name="İçerik Yer Tutucusu 2"/>
          <p:cNvSpPr>
            <a:spLocks noGrp="1"/>
          </p:cNvSpPr>
          <p:nvPr>
            <p:ph idx="1"/>
          </p:nvPr>
        </p:nvSpPr>
        <p:spPr>
          <a:xfrm>
            <a:off x="447675" y="2216150"/>
            <a:ext cx="6089650" cy="1917700"/>
          </a:xfrm>
        </p:spPr>
        <p:txBody>
          <a:bodyPr>
            <a:noAutofit/>
          </a:bodyPr>
          <a:lstStyle/>
          <a:p>
            <a:pPr algn="just"/>
            <a:r>
              <a:rPr lang="tr-TR" sz="2800" dirty="0"/>
              <a:t>Paradigma: Doğruluk ve gerçekliğin doğasına ilişkin varsayımları, araştırılabilecek nitelikteki soruları ortaya koyan ve bunların nasıl yapılacağına ilişkin bir bilim felsefesi ya da çerçevesidir (5).</a:t>
            </a:r>
          </a:p>
        </p:txBody>
      </p:sp>
      <p:pic>
        <p:nvPicPr>
          <p:cNvPr id="1026" name="Picture 2" descr="http://perakendehayat.com/wp-content/uploads/2013/09/paradig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475" y="1709737"/>
            <a:ext cx="4168775" cy="359571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47675" y="6419850"/>
            <a:ext cx="11077575" cy="276999"/>
          </a:xfrm>
          <a:prstGeom prst="rect">
            <a:avLst/>
          </a:prstGeom>
          <a:noFill/>
        </p:spPr>
        <p:txBody>
          <a:bodyPr wrap="square" rtlCol="0">
            <a:spAutoFit/>
          </a:bodyPr>
          <a:lstStyle/>
          <a:p>
            <a:r>
              <a:rPr lang="tr-TR" sz="1200" dirty="0"/>
              <a:t>5. </a:t>
            </a:r>
            <a:r>
              <a:rPr lang="tr-TR" sz="1200" dirty="0" err="1"/>
              <a:t>Glesne</a:t>
            </a:r>
            <a:r>
              <a:rPr lang="tr-TR" sz="1200" dirty="0"/>
              <a:t> C. (2013). Nitel Araştırma Giriş (3.Baskı). Anı Yayıncılık, Ankara</a:t>
            </a:r>
          </a:p>
        </p:txBody>
      </p:sp>
      <p:sp>
        <p:nvSpPr>
          <p:cNvPr id="5" name="Slayt Numarası Yer Tutucusu 4"/>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553043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5642" y="252984"/>
            <a:ext cx="10058400" cy="1609344"/>
          </a:xfrm>
        </p:spPr>
        <p:txBody>
          <a:bodyPr>
            <a:normAutofit/>
          </a:bodyPr>
          <a:lstStyle/>
          <a:p>
            <a:r>
              <a:rPr lang="tr-TR" cap="none" dirty="0"/>
              <a:t>Bilimsel Araştırma Paradigmaları</a:t>
            </a:r>
          </a:p>
        </p:txBody>
      </p:sp>
      <p:sp>
        <p:nvSpPr>
          <p:cNvPr id="3" name="İçerik Yer Tutucusu 2"/>
          <p:cNvSpPr>
            <a:spLocks noGrp="1"/>
          </p:cNvSpPr>
          <p:nvPr>
            <p:ph idx="1"/>
          </p:nvPr>
        </p:nvSpPr>
        <p:spPr>
          <a:xfrm>
            <a:off x="838201" y="3041656"/>
            <a:ext cx="4167753" cy="1653845"/>
          </a:xfrm>
        </p:spPr>
        <p:txBody>
          <a:bodyPr>
            <a:normAutofit/>
          </a:bodyPr>
          <a:lstStyle/>
          <a:p>
            <a:pPr algn="just"/>
            <a:r>
              <a:rPr lang="tr-TR" dirty="0"/>
              <a:t>Araştırma paradigmaları kavramı Thomas </a:t>
            </a:r>
            <a:r>
              <a:rPr lang="tr-TR" dirty="0" err="1"/>
              <a:t>Kuhn’un</a:t>
            </a:r>
            <a:r>
              <a:rPr lang="tr-TR" dirty="0"/>
              <a:t> 1962 yılında  yayımlanan «Bilimsel Devrimlerin Yapısı» adlı kitabıyla hız kazandı (5).</a:t>
            </a:r>
          </a:p>
          <a:p>
            <a:pPr algn="just"/>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149" y="1704975"/>
            <a:ext cx="2809875" cy="432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605642" y="6460177"/>
            <a:ext cx="7540831" cy="246221"/>
          </a:xfrm>
          <a:prstGeom prst="rect">
            <a:avLst/>
          </a:prstGeom>
          <a:noFill/>
        </p:spPr>
        <p:txBody>
          <a:bodyPr wrap="square" rtlCol="0">
            <a:spAutoFit/>
          </a:bodyPr>
          <a:lstStyle/>
          <a:p>
            <a:r>
              <a:rPr lang="tr-TR" sz="1000" dirty="0"/>
              <a:t>5. </a:t>
            </a:r>
            <a:r>
              <a:rPr lang="tr-TR" sz="1000" dirty="0" err="1"/>
              <a:t>Glesne</a:t>
            </a:r>
            <a:r>
              <a:rPr lang="tr-TR" sz="1000" dirty="0"/>
              <a:t> C. (2013). Nitel Araştırma Giriş (3.Baskı). Anı Yayıncılık, Ankara</a:t>
            </a:r>
          </a:p>
        </p:txBody>
      </p:sp>
      <p:sp>
        <p:nvSpPr>
          <p:cNvPr id="6" name="Slayt Numarası Yer Tutucusu 5"/>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19905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1080" y="155448"/>
            <a:ext cx="10058400" cy="1609344"/>
          </a:xfrm>
        </p:spPr>
        <p:txBody>
          <a:bodyPr/>
          <a:lstStyle/>
          <a:p>
            <a:r>
              <a:rPr lang="tr-TR" dirty="0" err="1"/>
              <a:t>Thoman</a:t>
            </a:r>
            <a:r>
              <a:rPr lang="tr-TR" dirty="0"/>
              <a:t> </a:t>
            </a:r>
            <a:r>
              <a:rPr lang="tr-TR" dirty="0" err="1"/>
              <a:t>Kuhn</a:t>
            </a:r>
            <a:endParaRPr lang="tr-TR" dirty="0"/>
          </a:p>
        </p:txBody>
      </p:sp>
      <p:sp>
        <p:nvSpPr>
          <p:cNvPr id="3" name="İçerik Yer Tutucusu 2"/>
          <p:cNvSpPr>
            <a:spLocks noGrp="1"/>
          </p:cNvSpPr>
          <p:nvPr>
            <p:ph idx="1"/>
          </p:nvPr>
        </p:nvSpPr>
        <p:spPr>
          <a:xfrm>
            <a:off x="730372" y="1771056"/>
            <a:ext cx="5914267" cy="3040696"/>
          </a:xfrm>
        </p:spPr>
        <p:txBody>
          <a:bodyPr>
            <a:noAutofit/>
          </a:bodyPr>
          <a:lstStyle/>
          <a:p>
            <a:pPr algn="just"/>
            <a:r>
              <a:rPr lang="tr-TR" sz="2800" dirty="0" err="1"/>
              <a:t>Kuhn</a:t>
            </a:r>
            <a:r>
              <a:rPr lang="tr-TR" sz="2800" dirty="0"/>
              <a:t> bilimi anlamaya yönelik eserinde (Bilimsel Devrimlerin Yapısı), bilim adamlarının psikolojisiyle, bilim adamları topluluğunun sosyolojik özelliklerinin, bilimi anlamada çok önemli rol oynadığını vurgular. Yani bilimi anlamada bilimsel araştırma sürecine ideoloji, ahlak, inanç, gelenek, görenek gibi ögeleri de katar(6).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516" y="1621291"/>
            <a:ext cx="386715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475013" y="6365174"/>
            <a:ext cx="7992093" cy="246221"/>
          </a:xfrm>
          <a:prstGeom prst="rect">
            <a:avLst/>
          </a:prstGeom>
          <a:noFill/>
        </p:spPr>
        <p:txBody>
          <a:bodyPr wrap="square" rtlCol="0">
            <a:spAutoFit/>
          </a:bodyPr>
          <a:lstStyle/>
          <a:p>
            <a:r>
              <a:rPr lang="tr-TR" sz="1000" dirty="0"/>
              <a:t>Felsefe 1. AOF Yayınları</a:t>
            </a:r>
          </a:p>
        </p:txBody>
      </p:sp>
      <p:sp>
        <p:nvSpPr>
          <p:cNvPr id="5" name="Slayt Numarası Yer Tutucusu 4"/>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09732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3272" y="204216"/>
            <a:ext cx="10058400" cy="1609344"/>
          </a:xfrm>
        </p:spPr>
        <p:txBody>
          <a:bodyPr/>
          <a:lstStyle/>
          <a:p>
            <a:r>
              <a:rPr lang="tr-TR" dirty="0" err="1"/>
              <a:t>Thoman</a:t>
            </a:r>
            <a:r>
              <a:rPr lang="tr-TR" dirty="0"/>
              <a:t> </a:t>
            </a:r>
            <a:r>
              <a:rPr lang="tr-TR" dirty="0" err="1"/>
              <a:t>Kuhn</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90281806"/>
              </p:ext>
            </p:extLst>
          </p:nvPr>
        </p:nvGraphicFramePr>
        <p:xfrm>
          <a:off x="838201" y="1825625"/>
          <a:ext cx="936650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86969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a:t>Pozitivist Paradigma</a:t>
            </a:r>
          </a:p>
        </p:txBody>
      </p:sp>
      <p:sp>
        <p:nvSpPr>
          <p:cNvPr id="3" name="İçerik Yer Tutucusu 2"/>
          <p:cNvSpPr>
            <a:spLocks noGrp="1"/>
          </p:cNvSpPr>
          <p:nvPr>
            <p:ph idx="1"/>
          </p:nvPr>
        </p:nvSpPr>
        <p:spPr>
          <a:xfrm>
            <a:off x="926592" y="2751489"/>
            <a:ext cx="5291328" cy="1662015"/>
          </a:xfrm>
        </p:spPr>
        <p:txBody>
          <a:bodyPr>
            <a:noAutofit/>
          </a:bodyPr>
          <a:lstStyle/>
          <a:p>
            <a:pPr algn="just"/>
            <a:r>
              <a:rPr lang="tr-TR" sz="2800" dirty="0"/>
              <a:t>Pozitivizm ana iddiası metafiziğin hiçbir değeri olmadığı iddiasıdır. </a:t>
            </a:r>
            <a:r>
              <a:rPr lang="tr-TR" sz="2800" dirty="0" err="1"/>
              <a:t>Comte’a</a:t>
            </a:r>
            <a:r>
              <a:rPr lang="tr-TR" sz="2800" dirty="0"/>
              <a:t> göre insan zihni teolojik, metafizik ve pozitif diye adlandırdığı 3 evreden geçmiştir.</a:t>
            </a:r>
          </a:p>
        </p:txBody>
      </p:sp>
      <p:pic>
        <p:nvPicPr>
          <p:cNvPr id="1026" name="Picture 2" descr="http://upload.wikimedia.org/wikipedia/commons/f/f4/Auguste_Comt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22" y="2155032"/>
            <a:ext cx="3243777" cy="3767138"/>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284683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1624" y="2084832"/>
            <a:ext cx="6355080" cy="4050792"/>
          </a:xfrm>
        </p:spPr>
        <p:txBody>
          <a:bodyPr>
            <a:normAutofit/>
          </a:bodyPr>
          <a:lstStyle/>
          <a:p>
            <a:pPr algn="just"/>
            <a:r>
              <a:rPr lang="tr-TR" sz="2800" dirty="0" err="1"/>
              <a:t>Comte’a</a:t>
            </a:r>
            <a:r>
              <a:rPr lang="tr-TR" sz="2800" dirty="0"/>
              <a:t> göre Pozitif bir doğa biliminin yanında, pozitif bir toplum biliminin, pozitif bir ahlakın hatta pozitif bir dinin yaratılması mümkündür ve gereklidir.</a:t>
            </a:r>
          </a:p>
          <a:p>
            <a:pPr algn="just"/>
            <a:r>
              <a:rPr lang="tr-TR" sz="2800" dirty="0"/>
              <a:t>Gerçek bilim yalnızca pozitif olanla, yani bize duyu ve organlarımızla verilmiş olanla ilgilenmek  zorundadır (3).</a:t>
            </a:r>
          </a:p>
        </p:txBody>
      </p:sp>
      <p:pic>
        <p:nvPicPr>
          <p:cNvPr id="2050" name="Picture 2" descr="http://a4.mzstatic.com/us/r30/Publication/v4/bb/c4/e7/bbc4e74e-ab80-beb1-8095-0ff1882b1d06/Auguste_Comte_Positivism-with-logo_copy.480x48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763" y="1371473"/>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66368" y="6483137"/>
            <a:ext cx="3494867" cy="246221"/>
          </a:xfrm>
          <a:prstGeom prst="rect">
            <a:avLst/>
          </a:prstGeom>
        </p:spPr>
        <p:txBody>
          <a:bodyPr wrap="none">
            <a:spAutoFit/>
          </a:bodyPr>
          <a:lstStyle/>
          <a:p>
            <a:r>
              <a:rPr lang="tr-TR" sz="1000" dirty="0"/>
              <a:t>3. Arslan A. (2013). Felsefeye Giriş (2. Baskı). Adres Yayınları</a:t>
            </a:r>
          </a:p>
        </p:txBody>
      </p:sp>
      <p:sp>
        <p:nvSpPr>
          <p:cNvPr id="7" name="Başlık 1"/>
          <p:cNvSpPr>
            <a:spLocks noGrp="1"/>
          </p:cNvSpPr>
          <p:nvPr>
            <p:ph type="title"/>
          </p:nvPr>
        </p:nvSpPr>
        <p:spPr>
          <a:xfrm>
            <a:off x="1069848" y="484632"/>
            <a:ext cx="10058400" cy="1609344"/>
          </a:xfrm>
        </p:spPr>
        <p:txBody>
          <a:bodyPr/>
          <a:lstStyle/>
          <a:p>
            <a:r>
              <a:rPr lang="tr-TR" cap="none" dirty="0"/>
              <a:t>Pozitivist Paradigma</a:t>
            </a:r>
          </a:p>
        </p:txBody>
      </p:sp>
      <p:sp>
        <p:nvSpPr>
          <p:cNvPr id="6" name="Slayt Numarası Yer Tutucusu 5"/>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279505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4128" y="301752"/>
            <a:ext cx="10104120" cy="1609344"/>
          </a:xfrm>
        </p:spPr>
        <p:txBody>
          <a:bodyPr/>
          <a:lstStyle/>
          <a:p>
            <a:r>
              <a:rPr lang="tr-TR" dirty="0" err="1"/>
              <a:t>Pozİtİvİst</a:t>
            </a:r>
            <a:r>
              <a:rPr lang="tr-TR" dirty="0"/>
              <a:t> </a:t>
            </a:r>
            <a:r>
              <a:rPr lang="tr-TR" dirty="0" err="1"/>
              <a:t>Paradİgma</a:t>
            </a:r>
            <a:endParaRPr lang="tr-TR" dirty="0"/>
          </a:p>
        </p:txBody>
      </p:sp>
      <p:sp>
        <p:nvSpPr>
          <p:cNvPr id="3" name="İçerik Yer Tutucusu 2"/>
          <p:cNvSpPr>
            <a:spLocks noGrp="1"/>
          </p:cNvSpPr>
          <p:nvPr>
            <p:ph idx="1"/>
          </p:nvPr>
        </p:nvSpPr>
        <p:spPr>
          <a:xfrm>
            <a:off x="609600" y="1825625"/>
            <a:ext cx="5423066" cy="1868586"/>
          </a:xfrm>
        </p:spPr>
        <p:txBody>
          <a:bodyPr>
            <a:normAutofit/>
          </a:bodyPr>
          <a:lstStyle/>
          <a:p>
            <a:pPr algn="just"/>
            <a:r>
              <a:rPr lang="tr-TR" sz="2200" dirty="0"/>
              <a:t>Pozitivist görüş, ‘metodolojik birlik’ ilkesini kabul eder. Buna göre, tek bir bilim mantığı vardır ve bilim adını taşıyan her entelektüel etkinlik bu mantığa uymalıdır (7).</a:t>
            </a:r>
          </a:p>
        </p:txBody>
      </p:sp>
      <p:sp>
        <p:nvSpPr>
          <p:cNvPr id="4" name="Yuvarlatılmış Dikdörtgen 3"/>
          <p:cNvSpPr/>
          <p:nvPr/>
        </p:nvSpPr>
        <p:spPr>
          <a:xfrm>
            <a:off x="6650182" y="2553194"/>
            <a:ext cx="4963886" cy="2968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a:t>«Eğer siz pozitivist bir araştırmacıysanız, insanlara sunulan tek bir gerçekliğin var olduğunu ve bu gerçekliğin ölçülebildiğini ve belli ölçüde bir kesinliği olduğunu söyleyen ontolojik bir inanca sahipsiniz demektir»</a:t>
            </a:r>
          </a:p>
        </p:txBody>
      </p:sp>
      <p:sp>
        <p:nvSpPr>
          <p:cNvPr id="5" name="Metin kutusu 4"/>
          <p:cNvSpPr txBox="1"/>
          <p:nvPr/>
        </p:nvSpPr>
        <p:spPr>
          <a:xfrm>
            <a:off x="296884" y="6390119"/>
            <a:ext cx="8953994" cy="246221"/>
          </a:xfrm>
          <a:prstGeom prst="rect">
            <a:avLst/>
          </a:prstGeom>
          <a:noFill/>
        </p:spPr>
        <p:txBody>
          <a:bodyPr wrap="square" rtlCol="0">
            <a:spAutoFit/>
          </a:bodyPr>
          <a:lstStyle/>
          <a:p>
            <a:r>
              <a:rPr lang="tr-TR" sz="1000" dirty="0"/>
              <a:t>7. Kuş, E. (2007). Sosyal Bilim Metodolojisinde Paradigma Dönüşümü ve Psikolojide Nitel Araştırma. Türk Psikoloji Yazıları,. 10 (20), 19-41</a:t>
            </a:r>
          </a:p>
        </p:txBody>
      </p:sp>
      <p:pic>
        <p:nvPicPr>
          <p:cNvPr id="2050" name="Picture 2" descr="http://www.risalehaber.com/d/news/109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822" y="3694211"/>
            <a:ext cx="3029059" cy="22793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ayt Numarası Yer Tutucusu 5"/>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3751190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463</TotalTime>
  <Words>1985</Words>
  <Application>Microsoft Office PowerPoint</Application>
  <PresentationFormat>Geniş ekran</PresentationFormat>
  <Paragraphs>184</Paragraphs>
  <Slides>21</Slides>
  <Notes>15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Calibri</vt:lpstr>
      <vt:lpstr>Rockwell</vt:lpstr>
      <vt:lpstr>Rockwell Condensed</vt:lpstr>
      <vt:lpstr>Wingdings</vt:lpstr>
      <vt:lpstr>Wood Type</vt:lpstr>
      <vt:lpstr>NİCEL VE NİTEL ARAŞTIRMA PARADİGMALARI</vt:lpstr>
      <vt:lpstr>Paradigma</vt:lpstr>
      <vt:lpstr>Bilimsel Araştırma Paradigmaları</vt:lpstr>
      <vt:lpstr>Bilimsel Araştırma Paradigmaları</vt:lpstr>
      <vt:lpstr>Thoman Kuhn</vt:lpstr>
      <vt:lpstr>Thoman Kuhn</vt:lpstr>
      <vt:lpstr>Pozitivist Paradigma</vt:lpstr>
      <vt:lpstr>Pozitivist Paradigma</vt:lpstr>
      <vt:lpstr>Pozİtİvİst Paradİgma</vt:lpstr>
      <vt:lpstr>Post Pozitivist Paradigma</vt:lpstr>
      <vt:lpstr>Eleştirel Kuram Paradigması</vt:lpstr>
      <vt:lpstr>Eleştirel Kurama Dayanan Araştırmaların Özellikleri</vt:lpstr>
      <vt:lpstr>Post Modern/Post Kolonyal/Post Yapısal Paradigmalar</vt:lpstr>
      <vt:lpstr>Yorumlamacı Paradigma</vt:lpstr>
      <vt:lpstr>Yorumlamacı Paradigma</vt:lpstr>
      <vt:lpstr>Yorumlamacı Paradigma</vt:lpstr>
      <vt:lpstr>Temel Nitelikler</vt:lpstr>
      <vt:lpstr>Araştırmada Pozitivist Ve Yorumlamacı Yaklaşımın Eğilimleri</vt:lpstr>
      <vt:lpstr>Araştırmada Pozitivist ve Yorumlamacı Yaklaşımın Eğilimleri</vt:lpstr>
      <vt:lpstr>PARADİGMA FARKI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SSD Öğretmenlik</dc:creator>
  <cp:lastModifiedBy>Damla Güler</cp:lastModifiedBy>
  <cp:revision>32</cp:revision>
  <dcterms:created xsi:type="dcterms:W3CDTF">2014-09-12T02:14:24Z</dcterms:created>
  <dcterms:modified xsi:type="dcterms:W3CDTF">2019-07-22T10:03:20Z</dcterms:modified>
</cp:coreProperties>
</file>