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6" r:id="rId2"/>
    <p:sldId id="269" r:id="rId3"/>
    <p:sldId id="277" r:id="rId4"/>
    <p:sldId id="278" r:id="rId5"/>
    <p:sldId id="270" r:id="rId6"/>
    <p:sldId id="279" r:id="rId7"/>
    <p:sldId id="27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dirty="0"/>
              <a:t>1/17/2020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dirty="0"/>
              <a:t>1/17/2020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1/17/2020</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1/17/2020</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belkisozkara.com/wp-content/uploads/2017/04/%C3%87evreye-adaptasyon.ppt"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430925"/>
            <a:ext cx="9603275" cy="1422830"/>
          </a:xfrm>
        </p:spPr>
        <p:txBody>
          <a:bodyPr>
            <a:normAutofit/>
          </a:bodyPr>
          <a:lstStyle/>
          <a:p>
            <a:pPr algn="ctr"/>
            <a:r>
              <a:rPr lang="tr-TR" dirty="0"/>
              <a:t/>
            </a:r>
            <a:br>
              <a:rPr lang="tr-TR" dirty="0"/>
            </a:br>
            <a:r>
              <a:rPr lang="tr-TR" dirty="0" smtClean="0"/>
              <a:t>ADAPTASYON YAKLAŞIMLARI</a:t>
            </a:r>
            <a:endParaRPr lang="tr-TR" dirty="0"/>
          </a:p>
        </p:txBody>
      </p:sp>
      <p:sp>
        <p:nvSpPr>
          <p:cNvPr id="3" name="İçerik Yer Tutucusu 2"/>
          <p:cNvSpPr>
            <a:spLocks noGrp="1"/>
          </p:cNvSpPr>
          <p:nvPr>
            <p:ph idx="1"/>
          </p:nvPr>
        </p:nvSpPr>
        <p:spPr/>
        <p:txBody>
          <a:bodyPr/>
          <a:lstStyle/>
          <a:p>
            <a:pPr algn="ctr"/>
            <a:endParaRPr lang="tr-TR" dirty="0" smtClean="0"/>
          </a:p>
          <a:p>
            <a:pPr algn="ctr"/>
            <a:endParaRPr lang="tr-TR" dirty="0"/>
          </a:p>
          <a:p>
            <a:pPr algn="ctr"/>
            <a:endParaRPr lang="tr-TR" dirty="0" smtClean="0"/>
          </a:p>
          <a:p>
            <a:pPr marL="0" indent="0" algn="ctr">
              <a:buNone/>
            </a:pPr>
            <a:r>
              <a:rPr lang="tr-TR" sz="2800" dirty="0" smtClean="0"/>
              <a:t>HAFTA </a:t>
            </a:r>
            <a:r>
              <a:rPr lang="tr-TR" sz="2800" dirty="0" smtClean="0"/>
              <a:t>12</a:t>
            </a:r>
            <a:endParaRPr lang="tr-TR" sz="2800" dirty="0"/>
          </a:p>
        </p:txBody>
      </p:sp>
    </p:spTree>
    <p:extLst>
      <p:ext uri="{BB962C8B-B14F-4D97-AF65-F5344CB8AC3E}">
        <p14:creationId xmlns:p14="http://schemas.microsoft.com/office/powerpoint/2010/main" val="3840480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451579" y="515008"/>
            <a:ext cx="9603275" cy="1254664"/>
          </a:xfrm>
        </p:spPr>
        <p:txBody>
          <a:bodyPr>
            <a:normAutofit/>
          </a:bodyPr>
          <a:lstStyle/>
          <a:p>
            <a:pPr algn="ctr"/>
            <a:r>
              <a:rPr lang="tr-TR" dirty="0"/>
              <a:t/>
            </a:r>
            <a:br>
              <a:rPr lang="tr-TR" dirty="0"/>
            </a:br>
            <a:r>
              <a:rPr lang="tr-TR" dirty="0"/>
              <a:t>İşlem maliyeti Yaklaşımı</a:t>
            </a:r>
            <a:endParaRPr lang="tr-TR" sz="3100" dirty="0"/>
          </a:p>
        </p:txBody>
      </p:sp>
      <p:sp>
        <p:nvSpPr>
          <p:cNvPr id="3" name="İçerik Yer Tutucusu 2"/>
          <p:cNvSpPr>
            <a:spLocks noGrp="1"/>
          </p:cNvSpPr>
          <p:nvPr>
            <p:ph idx="1"/>
          </p:nvPr>
        </p:nvSpPr>
        <p:spPr>
          <a:xfrm>
            <a:off x="1451578" y="2078794"/>
            <a:ext cx="9603275" cy="3450613"/>
          </a:xfrm>
        </p:spPr>
        <p:txBody>
          <a:bodyPr>
            <a:normAutofit/>
          </a:bodyPr>
          <a:lstStyle/>
          <a:p>
            <a:pPr marL="0" indent="0">
              <a:buNone/>
            </a:pPr>
            <a:r>
              <a:rPr lang="tr-TR" dirty="0" err="1"/>
              <a:t>Oliver</a:t>
            </a:r>
            <a:r>
              <a:rPr lang="tr-TR" dirty="0"/>
              <a:t> </a:t>
            </a:r>
            <a:r>
              <a:rPr lang="tr-TR" dirty="0" err="1"/>
              <a:t>Williamson’un</a:t>
            </a:r>
            <a:r>
              <a:rPr lang="tr-TR" dirty="0"/>
              <a:t>, gelişmesine büyük katkıda bulunduğu bu yaklaşım organizasyonları açık sistem olarak kabul eder ve ağırlığı organizasyonun kullandığı teknoloji ve üretim sistemi yerine, üretilen mal ve hizmetlerin sistemin sınırları dışındaki kişilerle değiştirilmesi işlemine kaydırır.</a:t>
            </a:r>
          </a:p>
          <a:p>
            <a:pPr marL="0" indent="0">
              <a:buNone/>
            </a:pPr>
            <a:r>
              <a:rPr lang="tr-TR" dirty="0"/>
              <a:t>Bu yaklaşım, esas kritik önem taşıyan faaliyetin üretim değil, fakat üretilen mal ve hizmetlerin değişimi ve bu değişimi yöneten organizasyon yapıları olduğunu vurgulamaktadır. </a:t>
            </a:r>
          </a:p>
          <a:p>
            <a:pPr marL="0" indent="0">
              <a:buNone/>
            </a:pPr>
            <a:endParaRPr lang="tr-TR" dirty="0"/>
          </a:p>
        </p:txBody>
      </p:sp>
    </p:spTree>
    <p:extLst>
      <p:ext uri="{BB962C8B-B14F-4D97-AF65-F5344CB8AC3E}">
        <p14:creationId xmlns:p14="http://schemas.microsoft.com/office/powerpoint/2010/main" val="543774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a:t>Bu yaklaşımın ana fikri şudur: Organizasyonlar ürettikleri mal ve hizmetlerin değişim işlemlerini, maliyeti en ekonomik olacak şekilde organize etmek isterler. Bu en ekonomik olma bir yandan karar vericilerin “sınırlı rasyonelliğe” sahip olmaları, bir yandan da değişimle ilgili kişilerin kendi çıkarları doğrultusunda davranmalarından etkilenir.</a:t>
            </a:r>
          </a:p>
          <a:p>
            <a:r>
              <a:rPr lang="tr-TR" dirty="0" err="1"/>
              <a:t>Williamson’a</a:t>
            </a:r>
            <a:r>
              <a:rPr lang="tr-TR" dirty="0"/>
              <a:t> göre bu yaklaşım, stratejik yönetim gibi kompleks ve disiplinler arası bir alanda kullanılabilecek bir yaklaşımdır. Çünkü ekonomi en iyi stratejidir. İşlem maliyeti yaklaşımını en önemli mesajı budur.</a:t>
            </a:r>
          </a:p>
          <a:p>
            <a:endParaRPr lang="tr-TR" dirty="0"/>
          </a:p>
        </p:txBody>
      </p:sp>
    </p:spTree>
    <p:extLst>
      <p:ext uri="{BB962C8B-B14F-4D97-AF65-F5344CB8AC3E}">
        <p14:creationId xmlns:p14="http://schemas.microsoft.com/office/powerpoint/2010/main" val="3657061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endParaRPr lang="tr-TR" dirty="0"/>
          </a:p>
        </p:txBody>
      </p:sp>
      <p:sp>
        <p:nvSpPr>
          <p:cNvPr id="3" name="İçerik Yer Tutucusu 2"/>
          <p:cNvSpPr>
            <a:spLocks noGrp="1"/>
          </p:cNvSpPr>
          <p:nvPr>
            <p:ph idx="1"/>
          </p:nvPr>
        </p:nvSpPr>
        <p:spPr/>
        <p:txBody>
          <a:bodyPr>
            <a:normAutofit fontScale="85000" lnSpcReduction="20000"/>
          </a:bodyPr>
          <a:lstStyle/>
          <a:p>
            <a:r>
              <a:rPr lang="tr-TR" dirty="0"/>
              <a:t>Organizasyonlar kendi içlerinde veya diğer işletmeler ile birlikte faaliyet gösterirken daha etkin, daha verimli, daha belirli çalışmak için çeşitli yaklaşımları </a:t>
            </a:r>
            <a:r>
              <a:rPr lang="tr-TR" dirty="0" err="1"/>
              <a:t>gözönünde</a:t>
            </a:r>
            <a:r>
              <a:rPr lang="tr-TR" dirty="0"/>
              <a:t> bulundururlarsa daha sağlıklı işleyeceklerdir.</a:t>
            </a:r>
            <a:br>
              <a:rPr lang="tr-TR" dirty="0"/>
            </a:br>
            <a:r>
              <a:rPr lang="tr-TR" dirty="0"/>
              <a:t/>
            </a:r>
            <a:br>
              <a:rPr lang="tr-TR" dirty="0"/>
            </a:br>
            <a:r>
              <a:rPr lang="tr-TR" dirty="0"/>
              <a:t>Firmalar ürettikleri mal ve ya hizmetleri transfer ederken (alıp verirken - değişim yaparken), bu amaç ile yapılacak işlemleri (</a:t>
            </a:r>
            <a:r>
              <a:rPr lang="tr-TR" dirty="0" err="1"/>
              <a:t>piayasa</a:t>
            </a:r>
            <a:r>
              <a:rPr lang="tr-TR" dirty="0"/>
              <a:t> araştırması, sözleşme süreci, performansın incelenmesi, yasal prosedürler </a:t>
            </a:r>
            <a:r>
              <a:rPr lang="tr-TR" dirty="0" err="1"/>
              <a:t>vb</a:t>
            </a:r>
            <a:r>
              <a:rPr lang="tr-TR" dirty="0"/>
              <a:t>) en ekonomik olacak şekilde yerine getirmek amacını güderler.</a:t>
            </a:r>
            <a:br>
              <a:rPr lang="tr-TR" dirty="0"/>
            </a:br>
            <a:r>
              <a:rPr lang="tr-TR" dirty="0"/>
              <a:t/>
            </a:r>
            <a:br>
              <a:rPr lang="tr-TR" dirty="0"/>
            </a:br>
            <a:r>
              <a:rPr lang="tr-TR" dirty="0"/>
              <a:t>İşlem Maliyeti Yaklaşımı, firmalar bu değişim faaliyetlerinde bulunurken, maliyetleri nasıl analiz edebilirler ve değişimi en ekonomik nasıl başarabilirler bunu araştırır.</a:t>
            </a:r>
            <a:br>
              <a:rPr lang="tr-TR" dirty="0"/>
            </a:br>
            <a:r>
              <a:rPr lang="tr-TR" dirty="0"/>
              <a:t/>
            </a:r>
            <a:br>
              <a:rPr lang="tr-TR" dirty="0"/>
            </a:br>
            <a:r>
              <a:rPr lang="tr-TR" dirty="0"/>
              <a:t>İşlem maliyetinin temel </a:t>
            </a:r>
            <a:r>
              <a:rPr lang="tr-TR" dirty="0" err="1"/>
              <a:t>versayımları</a:t>
            </a:r>
            <a:r>
              <a:rPr lang="tr-TR" dirty="0"/>
              <a:t> belirsizlik, sınırlı rasyonellik ve fırsatçılıktır.</a:t>
            </a:r>
          </a:p>
          <a:p>
            <a:endParaRPr lang="tr-TR" dirty="0"/>
          </a:p>
        </p:txBody>
      </p:sp>
    </p:spTree>
    <p:extLst>
      <p:ext uri="{BB962C8B-B14F-4D97-AF65-F5344CB8AC3E}">
        <p14:creationId xmlns:p14="http://schemas.microsoft.com/office/powerpoint/2010/main" val="29634571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a:t/>
            </a:r>
            <a:br>
              <a:rPr lang="tr-TR" dirty="0"/>
            </a:br>
            <a:r>
              <a:rPr lang="tr-TR" dirty="0"/>
              <a:t>Kurumlaşma, Kurumsallaşma Yaklaşımı</a:t>
            </a:r>
          </a:p>
        </p:txBody>
      </p:sp>
      <p:sp>
        <p:nvSpPr>
          <p:cNvPr id="3" name="İçerik Yer Tutucusu 2"/>
          <p:cNvSpPr>
            <a:spLocks noGrp="1"/>
          </p:cNvSpPr>
          <p:nvPr>
            <p:ph idx="1"/>
          </p:nvPr>
        </p:nvSpPr>
        <p:spPr>
          <a:xfrm>
            <a:off x="1451579" y="2047263"/>
            <a:ext cx="9603275" cy="3450613"/>
          </a:xfrm>
        </p:spPr>
        <p:txBody>
          <a:bodyPr>
            <a:noAutofit/>
          </a:bodyPr>
          <a:lstStyle/>
          <a:p>
            <a:pPr marL="0" indent="0">
              <a:buNone/>
            </a:pPr>
            <a:r>
              <a:rPr lang="tr-TR" dirty="0"/>
              <a:t>Kurumsallaşma, sosyal, ekonomik ve politik nitelikteki olayların incelenmesinde kullanılan bir yaklaşımdır. Kurumlar nasıl oluşur?, toplumsal özellikler ile kurumsallaşma arasındaki ilişkiler, organizasyonların yapı ve işleyişleri ile kurumsal olmaları gibi konular bu yaklaşımın incelediği konulardır.</a:t>
            </a:r>
          </a:p>
          <a:p>
            <a:pPr marL="0" indent="0">
              <a:buNone/>
            </a:pPr>
            <a:r>
              <a:rPr lang="tr-TR" dirty="0"/>
              <a:t>Kurumlaşma yaklaşımı da sosyolojik bir yaklaşımıdır. Sosyolojik anlamda kurum, toplumda organize olmuş, yerleşmiş, kabul edilmiş, prosedürleri belli sosyal ilişkiler düzeyinde topluluğunu ifade etmektedir. Örneğin, evlilik, mukavele, sigorta, işletme, el sıkma birer “kurum” örneğidir. Bunların bazıları kültür ağırlıklı, bazıları ekonomik  ve yapısal ağırlıklı,  kabul edilmiş, yerleşmiş ilişkiler düzenidir.</a:t>
            </a:r>
          </a:p>
          <a:p>
            <a:pPr marL="0" indent="0">
              <a:buNone/>
            </a:pPr>
            <a:endParaRPr lang="tr-TR" sz="2400" dirty="0" smtClean="0"/>
          </a:p>
        </p:txBody>
      </p:sp>
    </p:spTree>
    <p:extLst>
      <p:ext uri="{BB962C8B-B14F-4D97-AF65-F5344CB8AC3E}">
        <p14:creationId xmlns:p14="http://schemas.microsoft.com/office/powerpoint/2010/main" val="3931650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endParaRPr lang="tr-TR" dirty="0"/>
          </a:p>
        </p:txBody>
      </p:sp>
      <p:sp>
        <p:nvSpPr>
          <p:cNvPr id="3" name="İçerik Yer Tutucusu 2"/>
          <p:cNvSpPr>
            <a:spLocks noGrp="1"/>
          </p:cNvSpPr>
          <p:nvPr>
            <p:ph idx="1"/>
          </p:nvPr>
        </p:nvSpPr>
        <p:spPr/>
        <p:txBody>
          <a:bodyPr>
            <a:normAutofit/>
          </a:bodyPr>
          <a:lstStyle/>
          <a:p>
            <a:r>
              <a:rPr lang="tr-TR" dirty="0"/>
              <a:t>Bir organizasyon teorisi olarak kurumlaşma, organizasyonların yapı ve davranışlarının, sadece Pazar koşulları tarafından değil fakat kurumsal nitelikte ki baskılar, bekleyişler ve inançlar tarafından da etkilendiğini söylemektedir.</a:t>
            </a:r>
          </a:p>
          <a:p>
            <a:r>
              <a:rPr lang="tr-TR" dirty="0"/>
              <a:t>Örneğin sosyal bekleyişler, devletin bekleyiş ve yönlendirmeleri, o endüstri dalında hakim olan iş yapma usulleri, organizasyonların üzerinde etki yapan kurumsal nitelikte baskılardır. Dolayısı ile kurumlaşma yaklaşımı, belli bir çevrede faaliyet göstermekte olan  organizasyonların yapı ve işleyiş özellikleri ile çevrenin özellikleri arasında bir benzeşme, paralellik ön görmektedir</a:t>
            </a:r>
          </a:p>
          <a:p>
            <a:endParaRPr lang="tr-TR" dirty="0"/>
          </a:p>
        </p:txBody>
      </p:sp>
    </p:spTree>
    <p:extLst>
      <p:ext uri="{BB962C8B-B14F-4D97-AF65-F5344CB8AC3E}">
        <p14:creationId xmlns:p14="http://schemas.microsoft.com/office/powerpoint/2010/main" val="2173873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
            </a:r>
            <a:br>
              <a:rPr lang="tr-TR" dirty="0" smtClean="0"/>
            </a:br>
            <a:r>
              <a:rPr lang="tr-TR" dirty="0" smtClean="0"/>
              <a:t>KAYNAK</a:t>
            </a:r>
            <a:endParaRPr lang="tr-TR" dirty="0"/>
          </a:p>
        </p:txBody>
      </p:sp>
      <p:sp>
        <p:nvSpPr>
          <p:cNvPr id="3" name="İçerik Yer Tutucusu 2"/>
          <p:cNvSpPr>
            <a:spLocks noGrp="1"/>
          </p:cNvSpPr>
          <p:nvPr>
            <p:ph idx="1"/>
          </p:nvPr>
        </p:nvSpPr>
        <p:spPr/>
        <p:txBody>
          <a:bodyPr/>
          <a:lstStyle/>
          <a:p>
            <a:r>
              <a:rPr lang="tr-TR" dirty="0" smtClean="0">
                <a:hlinkClick r:id="rId2"/>
              </a:rPr>
              <a:t>http</a:t>
            </a:r>
            <a:r>
              <a:rPr lang="tr-TR" dirty="0">
                <a:hlinkClick r:id="rId2"/>
              </a:rPr>
              <a:t>://www.belkisozkara.com/wp-content/uploads/2017/04/%</a:t>
            </a:r>
            <a:r>
              <a:rPr lang="tr-TR" dirty="0" smtClean="0">
                <a:hlinkClick r:id="rId2"/>
              </a:rPr>
              <a:t>C3%87evreye-adaptasyon.ppt</a:t>
            </a:r>
            <a:endParaRPr lang="tr-TR" dirty="0" smtClean="0"/>
          </a:p>
          <a:p>
            <a:endParaRPr lang="tr-TR" dirty="0"/>
          </a:p>
        </p:txBody>
      </p:sp>
    </p:spTree>
    <p:extLst>
      <p:ext uri="{BB962C8B-B14F-4D97-AF65-F5344CB8AC3E}">
        <p14:creationId xmlns:p14="http://schemas.microsoft.com/office/powerpoint/2010/main" val="654237692"/>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TM10001114[[fn=Galeri]]</Template>
  <TotalTime>437</TotalTime>
  <Words>464</Words>
  <Application>Microsoft Office PowerPoint</Application>
  <PresentationFormat>Geniş ekran</PresentationFormat>
  <Paragraphs>19</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Arial</vt:lpstr>
      <vt:lpstr>Gill Sans MT</vt:lpstr>
      <vt:lpstr>Gallery</vt:lpstr>
      <vt:lpstr> ADAPTASYON YAKLAŞIMLARI</vt:lpstr>
      <vt:lpstr> İşlem maliyeti Yaklaşımı</vt:lpstr>
      <vt:lpstr>PowerPoint Sunusu</vt:lpstr>
      <vt:lpstr> </vt:lpstr>
      <vt:lpstr> Kurumlaşma, Kurumsallaşma Yaklaşımı</vt:lpstr>
      <vt:lpstr>PowerPoint Sunusu</vt:lpstr>
      <vt:lpstr> KAYNAK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1</dc:title>
  <dc:creator>MEHMET ARCAN TUZCU</dc:creator>
  <cp:lastModifiedBy>MEHMET ARCAN TUZCU</cp:lastModifiedBy>
  <cp:revision>30</cp:revision>
  <dcterms:created xsi:type="dcterms:W3CDTF">2020-01-16T09:17:34Z</dcterms:created>
  <dcterms:modified xsi:type="dcterms:W3CDTF">2020-01-17T12:00:35Z</dcterms:modified>
</cp:coreProperties>
</file>