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332" r:id="rId8"/>
    <p:sldId id="264" r:id="rId9"/>
    <p:sldId id="265" r:id="rId10"/>
    <p:sldId id="266" r:id="rId11"/>
    <p:sldId id="267" r:id="rId12"/>
    <p:sldId id="268" r:id="rId13"/>
    <p:sldId id="269" r:id="rId14"/>
    <p:sldId id="323" r:id="rId15"/>
    <p:sldId id="324" r:id="rId16"/>
    <p:sldId id="325" r:id="rId17"/>
    <p:sldId id="333" r:id="rId18"/>
    <p:sldId id="317" r:id="rId19"/>
    <p:sldId id="327" r:id="rId20"/>
    <p:sldId id="319" r:id="rId21"/>
    <p:sldId id="320" r:id="rId22"/>
    <p:sldId id="321" r:id="rId23"/>
    <p:sldId id="322" r:id="rId24"/>
    <p:sldId id="335" r:id="rId25"/>
    <p:sldId id="329" r:id="rId26"/>
    <p:sldId id="379" r:id="rId27"/>
    <p:sldId id="380" r:id="rId28"/>
    <p:sldId id="381" r:id="rId29"/>
    <p:sldId id="378" r:id="rId30"/>
    <p:sldId id="382" r:id="rId31"/>
    <p:sldId id="330" r:id="rId32"/>
    <p:sldId id="298" r:id="rId33"/>
    <p:sldId id="302" r:id="rId34"/>
    <p:sldId id="304" r:id="rId35"/>
    <p:sldId id="305" r:id="rId36"/>
    <p:sldId id="345" r:id="rId37"/>
    <p:sldId id="343" r:id="rId38"/>
    <p:sldId id="436" r:id="rId39"/>
    <p:sldId id="309" r:id="rId40"/>
    <p:sldId id="310" r:id="rId41"/>
    <p:sldId id="311" r:id="rId42"/>
    <p:sldId id="312" r:id="rId43"/>
    <p:sldId id="315" r:id="rId44"/>
    <p:sldId id="409" r:id="rId45"/>
    <p:sldId id="410" r:id="rId46"/>
    <p:sldId id="403" r:id="rId47"/>
    <p:sldId id="404" r:id="rId48"/>
    <p:sldId id="406" r:id="rId49"/>
    <p:sldId id="407" r:id="rId50"/>
    <p:sldId id="408" r:id="rId51"/>
    <p:sldId id="384" r:id="rId52"/>
    <p:sldId id="387" r:id="rId53"/>
    <p:sldId id="389" r:id="rId54"/>
    <p:sldId id="390" r:id="rId55"/>
    <p:sldId id="391" r:id="rId56"/>
    <p:sldId id="392" r:id="rId57"/>
    <p:sldId id="393" r:id="rId58"/>
    <p:sldId id="396" r:id="rId59"/>
    <p:sldId id="397" r:id="rId60"/>
    <p:sldId id="398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83" autoAdjust="0"/>
  </p:normalViewPr>
  <p:slideViewPr>
    <p:cSldViewPr>
      <p:cViewPr varScale="1">
        <p:scale>
          <a:sx n="83" d="100"/>
          <a:sy n="83" d="100"/>
        </p:scale>
        <p:origin x="-150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2" name="31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55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DA4B1A-49B8-4FF5-9A45-9755C4FF6DA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Serbest Form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Serbest Form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Serbest Form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Serbest Form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Serbest Form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Serbest Form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Serbest Form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Serbest Form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Serbest Form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Serbest Form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Serbest Form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Serbest Form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Serbest Form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Serbest Form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Dikdörtgen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Dikdörtgen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Dikdörtgen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Dikdörtgen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Dikdörtgen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Dikdörtgen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Dikdörtgen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Dikdörtgen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Düz Bağlayıcı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Başlık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13 Grup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Düz Bağlayıcı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Düz Bağlayıcı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Düz Bağlayıcı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Dikdörtgen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Dikdörtgen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Dikdörtgen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Dikdörtgen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C2B710-CA85-44BC-B2D0-18FD52D75CCA}" type="datetimeFigureOut">
              <a:rPr lang="tr-TR" smtClean="0"/>
              <a:pPr/>
              <a:t>6.3.2018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242753A-C49F-4EF2-883C-6B89E5EDDAC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642918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6000" b="1" dirty="0" smtClean="0">
                <a:solidFill>
                  <a:srgbClr val="FF0066"/>
                </a:solidFill>
              </a:rPr>
              <a:t>DİABETES MELLİTUS</a:t>
            </a:r>
            <a:endParaRPr lang="en-US" sz="6000" b="1" dirty="0" smtClean="0">
              <a:solidFill>
                <a:srgbClr val="FF0066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743200"/>
            <a:ext cx="7772400" cy="4114800"/>
          </a:xfrm>
        </p:spPr>
        <p:txBody>
          <a:bodyPr/>
          <a:lstStyle/>
          <a:p>
            <a:pPr eaLnBrk="1" hangingPunct="1"/>
            <a:r>
              <a:rPr lang="tr-TR" sz="3600" b="1" smtClean="0"/>
              <a:t>İnsülin hormonunun yetersizliğinde ortaya çıkar. </a:t>
            </a:r>
          </a:p>
          <a:p>
            <a:pPr eaLnBrk="1" hangingPunct="1"/>
            <a:r>
              <a:rPr lang="tr-TR" sz="3600" b="1" smtClean="0"/>
              <a:t>Hiperglisemi vardır.</a:t>
            </a:r>
            <a:endParaRPr lang="en-US" sz="3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7143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>
                <a:solidFill>
                  <a:srgbClr val="FF0066"/>
                </a:solidFill>
              </a:rPr>
              <a:t>STEROİD KULLANIYORSA:</a:t>
            </a:r>
            <a:endParaRPr lang="en-US" b="1" smtClean="0">
              <a:solidFill>
                <a:srgbClr val="FF0066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33600"/>
            <a:ext cx="8229600" cy="4530725"/>
          </a:xfrm>
        </p:spPr>
        <p:txBody>
          <a:bodyPr/>
          <a:lstStyle/>
          <a:p>
            <a:pPr eaLnBrk="1" hangingPunct="1"/>
            <a:r>
              <a:rPr lang="tr-TR" b="1" dirty="0" smtClean="0"/>
              <a:t>Son </a:t>
            </a:r>
            <a:r>
              <a:rPr lang="tr-TR" b="1" dirty="0" smtClean="0">
                <a:solidFill>
                  <a:srgbClr val="FFFF00"/>
                </a:solidFill>
              </a:rPr>
              <a:t>BİR</a:t>
            </a:r>
            <a:r>
              <a:rPr lang="tr-TR" b="1" dirty="0" smtClean="0"/>
              <a:t> yıl içinde </a:t>
            </a:r>
            <a:r>
              <a:rPr lang="tr-TR" b="1" dirty="0" smtClean="0">
                <a:solidFill>
                  <a:srgbClr val="FFFF00"/>
                </a:solidFill>
              </a:rPr>
              <a:t>BİR</a:t>
            </a:r>
            <a:r>
              <a:rPr lang="tr-TR" b="1" dirty="0" smtClean="0"/>
              <a:t>  aydan fazla </a:t>
            </a:r>
            <a:r>
              <a:rPr lang="tr-TR" b="1" dirty="0" err="1" smtClean="0"/>
              <a:t>steroid</a:t>
            </a:r>
            <a:r>
              <a:rPr lang="tr-TR" b="1" dirty="0" smtClean="0"/>
              <a:t> kullandıysa </a:t>
            </a:r>
            <a:r>
              <a:rPr lang="tr-TR" b="1" dirty="0" smtClean="0">
                <a:solidFill>
                  <a:srgbClr val="FFFF00"/>
                </a:solidFill>
              </a:rPr>
              <a:t>Adrenal Kortekste </a:t>
            </a:r>
            <a:r>
              <a:rPr lang="tr-TR" b="1" dirty="0" err="1" smtClean="0"/>
              <a:t>atrofi</a:t>
            </a:r>
            <a:r>
              <a:rPr lang="tr-TR" b="1" dirty="0" smtClean="0"/>
              <a:t> olmuştur.</a:t>
            </a:r>
          </a:p>
          <a:p>
            <a:pPr eaLnBrk="1" hangingPunct="1"/>
            <a:r>
              <a:rPr lang="tr-TR" b="1" dirty="0" smtClean="0"/>
              <a:t>Strese tahammülü azalmıştır.</a:t>
            </a:r>
          </a:p>
          <a:p>
            <a:pPr eaLnBrk="1" hangingPunct="1"/>
            <a:r>
              <a:rPr lang="tr-TR" b="1" dirty="0" smtClean="0"/>
              <a:t>Yara iyileşmesi gecikir.</a:t>
            </a:r>
          </a:p>
          <a:p>
            <a:pPr eaLnBrk="1" hangingPunct="1"/>
            <a:r>
              <a:rPr lang="tr-TR" b="1" dirty="0" smtClean="0"/>
              <a:t>Enfeksiyona meyil artar.</a:t>
            </a:r>
          </a:p>
          <a:p>
            <a:pPr eaLnBrk="1" hangingPunct="1"/>
            <a:r>
              <a:rPr lang="tr-TR" b="1" dirty="0" smtClean="0"/>
              <a:t>Kanama eğilimi artar.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b="1" dirty="0" err="1" smtClean="0"/>
              <a:t>Steroid</a:t>
            </a:r>
            <a:r>
              <a:rPr lang="tr-TR" b="1" dirty="0" smtClean="0"/>
              <a:t> dozu operasyon öncesinde </a:t>
            </a:r>
            <a:r>
              <a:rPr lang="tr-TR" b="1" dirty="0" smtClean="0">
                <a:solidFill>
                  <a:srgbClr val="FFFF00"/>
                </a:solidFill>
              </a:rPr>
              <a:t>İKİ </a:t>
            </a:r>
            <a:r>
              <a:rPr lang="tr-TR" b="1" dirty="0" smtClean="0"/>
              <a:t>katına çıkartılmalıdır ( oral; 1 gün önce, </a:t>
            </a:r>
            <a:r>
              <a:rPr lang="tr-TR" b="1" dirty="0" err="1" smtClean="0"/>
              <a:t>parenteral</a:t>
            </a:r>
            <a:r>
              <a:rPr lang="tr-TR" b="1" dirty="0" smtClean="0"/>
              <a:t>; 1-2 saat önce)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smtClean="0"/>
              <a:t>Sakin ortamda  ve aseptik çalışılmalıdır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smtClean="0"/>
              <a:t>Aspirin veya </a:t>
            </a:r>
            <a:r>
              <a:rPr lang="tr-TR" b="1" dirty="0" err="1" smtClean="0"/>
              <a:t>nonsteroid</a:t>
            </a:r>
            <a:r>
              <a:rPr lang="tr-TR" b="1" dirty="0" smtClean="0"/>
              <a:t> </a:t>
            </a:r>
            <a:r>
              <a:rPr lang="tr-TR" b="1" dirty="0" err="1" smtClean="0"/>
              <a:t>antienflamatuarlar</a:t>
            </a:r>
            <a:r>
              <a:rPr lang="tr-TR" b="1" dirty="0" smtClean="0"/>
              <a:t> verilmez, </a:t>
            </a:r>
            <a:r>
              <a:rPr lang="tr-TR" b="1" dirty="0" err="1" smtClean="0"/>
              <a:t>peptik</a:t>
            </a:r>
            <a:r>
              <a:rPr lang="tr-TR" b="1" dirty="0" smtClean="0"/>
              <a:t> ülser yapar.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err="1" smtClean="0"/>
              <a:t>Antibiotik</a:t>
            </a:r>
            <a:r>
              <a:rPr lang="tr-TR" b="1" dirty="0" smtClean="0"/>
              <a:t> verilmelidir.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6000" b="1" dirty="0" smtClean="0">
                <a:solidFill>
                  <a:srgbClr val="FF0066"/>
                </a:solidFill>
              </a:rPr>
              <a:t>HİPERTANSİYON</a:t>
            </a:r>
            <a:endParaRPr lang="en-US" sz="6000" b="1" dirty="0" smtClean="0">
              <a:solidFill>
                <a:srgbClr val="FF0066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743200"/>
            <a:ext cx="7772400" cy="4114800"/>
          </a:xfrm>
        </p:spPr>
        <p:txBody>
          <a:bodyPr/>
          <a:lstStyle/>
          <a:p>
            <a:pPr eaLnBrk="1" hangingPunct="1"/>
            <a:r>
              <a:rPr lang="tr-TR" b="1" dirty="0" smtClean="0"/>
              <a:t>Normalde 80/120 </a:t>
            </a:r>
            <a:r>
              <a:rPr lang="tr-TR" b="1" dirty="0" err="1" smtClean="0"/>
              <a:t>mmHg</a:t>
            </a:r>
            <a:r>
              <a:rPr lang="tr-TR" b="1" dirty="0" smtClean="0"/>
              <a:t> dır.</a:t>
            </a:r>
          </a:p>
          <a:p>
            <a:pPr eaLnBrk="1" hangingPunct="1"/>
            <a:r>
              <a:rPr lang="tr-TR" b="1" dirty="0" err="1" smtClean="0"/>
              <a:t>Diastolik</a:t>
            </a:r>
            <a:r>
              <a:rPr lang="tr-TR" b="1" dirty="0" smtClean="0"/>
              <a:t> 100</a:t>
            </a:r>
          </a:p>
          <a:p>
            <a:pPr eaLnBrk="1" hangingPunct="1"/>
            <a:r>
              <a:rPr lang="tr-TR" b="1" dirty="0" err="1" smtClean="0"/>
              <a:t>Sistolik</a:t>
            </a:r>
            <a:r>
              <a:rPr lang="tr-TR" b="1" dirty="0" smtClean="0"/>
              <a:t>  150 </a:t>
            </a:r>
            <a:r>
              <a:rPr lang="tr-TR" b="1" dirty="0" err="1" smtClean="0"/>
              <a:t>mmHg</a:t>
            </a:r>
            <a:r>
              <a:rPr lang="tr-TR" b="1" dirty="0" smtClean="0"/>
              <a:t> </a:t>
            </a:r>
            <a:r>
              <a:rPr lang="tr-TR" b="1" dirty="0" err="1" smtClean="0"/>
              <a:t>nın</a:t>
            </a:r>
            <a:r>
              <a:rPr lang="tr-TR" b="1" dirty="0" smtClean="0"/>
              <a:t> üzerindeyse cerrahi müdahale  </a:t>
            </a:r>
            <a:r>
              <a:rPr lang="tr-TR" b="1" dirty="0" smtClean="0">
                <a:solidFill>
                  <a:srgbClr val="FFFF00"/>
                </a:solidFill>
              </a:rPr>
              <a:t>YAPILMAZ.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7148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6600" b="1" dirty="0" smtClean="0">
                <a:solidFill>
                  <a:srgbClr val="FF0066"/>
                </a:solidFill>
              </a:rPr>
              <a:t>SENKOP</a:t>
            </a:r>
            <a:endParaRPr lang="en-US" sz="6600" b="1" dirty="0" smtClean="0">
              <a:solidFill>
                <a:srgbClr val="FF0066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4000" b="1" smtClean="0"/>
              <a:t>Açlık</a:t>
            </a:r>
          </a:p>
          <a:p>
            <a:pPr eaLnBrk="1" hangingPunct="1">
              <a:lnSpc>
                <a:spcPct val="90000"/>
              </a:lnSpc>
            </a:pPr>
            <a:r>
              <a:rPr lang="tr-TR" sz="4000" b="1" smtClean="0"/>
              <a:t>Korku</a:t>
            </a:r>
          </a:p>
          <a:p>
            <a:pPr eaLnBrk="1" hangingPunct="1">
              <a:lnSpc>
                <a:spcPct val="90000"/>
              </a:lnSpc>
            </a:pPr>
            <a:r>
              <a:rPr lang="tr-TR" sz="4000" b="1" smtClean="0"/>
              <a:t>Uykusuzluk</a:t>
            </a:r>
          </a:p>
          <a:p>
            <a:pPr eaLnBrk="1" hangingPunct="1">
              <a:lnSpc>
                <a:spcPct val="90000"/>
              </a:lnSpc>
            </a:pPr>
            <a:r>
              <a:rPr lang="tr-TR" sz="4000" b="1" smtClean="0"/>
              <a:t>Beynin çok kısa süre kansız kalışıdır.</a:t>
            </a:r>
          </a:p>
          <a:p>
            <a:pPr eaLnBrk="1" hangingPunct="1">
              <a:lnSpc>
                <a:spcPct val="90000"/>
              </a:lnSpc>
            </a:pPr>
            <a:r>
              <a:rPr lang="tr-TR" sz="4000" b="1" smtClean="0"/>
              <a:t>Hasta trandelenburga getirilir.</a:t>
            </a:r>
            <a:endParaRPr lang="en-US" sz="40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5"/>
          <p:cNvPicPr>
            <a:picLocks noChangeAspect="1" noChangeArrowheads="1"/>
          </p:cNvPicPr>
          <p:nvPr/>
        </p:nvPicPr>
        <p:blipFill>
          <a:blip r:embed="rId2"/>
          <a:srcRect r="1358"/>
          <a:stretch>
            <a:fillRect/>
          </a:stretch>
        </p:blipFill>
        <p:spPr bwMode="auto">
          <a:xfrm>
            <a:off x="323850" y="620713"/>
            <a:ext cx="30241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5" descr="4"/>
          <p:cNvPicPr>
            <a:picLocks noChangeAspect="1" noChangeArrowheads="1"/>
          </p:cNvPicPr>
          <p:nvPr/>
        </p:nvPicPr>
        <p:blipFill>
          <a:blip r:embed="rId3"/>
          <a:srcRect r="1340"/>
          <a:stretch>
            <a:fillRect/>
          </a:stretch>
        </p:blipFill>
        <p:spPr bwMode="auto">
          <a:xfrm>
            <a:off x="3563938" y="3303588"/>
            <a:ext cx="5580062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71480"/>
            <a:ext cx="7772400" cy="914400"/>
          </a:xfrm>
        </p:spPr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</a:rPr>
              <a:t>RADYOTERAPİ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1200"/>
            <a:ext cx="8280400" cy="4471988"/>
          </a:xfrm>
        </p:spPr>
        <p:txBody>
          <a:bodyPr/>
          <a:lstStyle/>
          <a:p>
            <a:r>
              <a:rPr lang="tr-TR" b="1"/>
              <a:t>Damarlar tıkanır, bölgenin kanlanması bozulur, böylece dokunun beslenmesi bozulur.</a:t>
            </a:r>
          </a:p>
          <a:p>
            <a:r>
              <a:rPr lang="tr-TR" b="1"/>
              <a:t>Kemikte travmayla birlikte osteonekroz ve radyasyon osteomyeliti gelişebilir.</a:t>
            </a:r>
          </a:p>
          <a:p>
            <a:r>
              <a:rPr lang="tr-TR" b="1"/>
              <a:t>Tükrük bezleri etkilenir, ağız kuruluğu olur</a:t>
            </a:r>
          </a:p>
          <a:p>
            <a:r>
              <a:rPr lang="tr-TR" b="1"/>
              <a:t>Çürük ve periodontitis insidansı artar.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642918"/>
            <a:ext cx="7772400" cy="914400"/>
          </a:xfrm>
        </p:spPr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</a:rPr>
              <a:t>RADYOTERAPİ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7772400" cy="4114800"/>
          </a:xfrm>
        </p:spPr>
        <p:txBody>
          <a:bodyPr/>
          <a:lstStyle/>
          <a:p>
            <a:r>
              <a:rPr lang="tr-TR" sz="3600" b="1" dirty="0"/>
              <a:t>Baş,boyun, çeneler bölgesinde 5000 </a:t>
            </a:r>
            <a:r>
              <a:rPr lang="tr-TR" sz="3600" b="1" dirty="0" err="1"/>
              <a:t>rad</a:t>
            </a:r>
            <a:r>
              <a:rPr lang="tr-TR" sz="3600" b="1" dirty="0"/>
              <a:t> ve üzeri dozda radyoterapi görmüş hastalarda çok uzun yıllar sonra bile </a:t>
            </a:r>
            <a:r>
              <a:rPr lang="tr-TR" sz="3600" b="1" dirty="0" smtClean="0"/>
              <a:t> </a:t>
            </a:r>
            <a:r>
              <a:rPr lang="tr-TR" sz="3600" b="1" dirty="0" smtClean="0">
                <a:solidFill>
                  <a:srgbClr val="FFFF00"/>
                </a:solidFill>
              </a:rPr>
              <a:t>(ÖMÜR BOYU) </a:t>
            </a:r>
            <a:r>
              <a:rPr lang="tr-TR" sz="3600" b="1" dirty="0" smtClean="0"/>
              <a:t>aynı </a:t>
            </a:r>
            <a:r>
              <a:rPr lang="tr-TR" sz="3600" b="1" dirty="0"/>
              <a:t>önlemler alınır.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72400" cy="9144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RADYOTERAPİ GÖRECEK HASTALAR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2286000"/>
            <a:ext cx="7772400" cy="4572000"/>
          </a:xfrm>
        </p:spPr>
        <p:txBody>
          <a:bodyPr/>
          <a:lstStyle/>
          <a:p>
            <a:r>
              <a:rPr lang="tr-TR" sz="3200" b="1" dirty="0" smtClean="0"/>
              <a:t>Radyoterapiye başlamadan önce tüm çürük dişler, kök artıkları, şüpheli lezyonlar temizlenir.</a:t>
            </a:r>
          </a:p>
          <a:p>
            <a:r>
              <a:rPr lang="tr-TR" sz="3200" b="1" dirty="0" smtClean="0"/>
              <a:t>Komplikasyonlu olabilecek diş çekimi </a:t>
            </a:r>
            <a:r>
              <a:rPr lang="tr-TR" sz="3200" b="1" dirty="0" smtClean="0">
                <a:solidFill>
                  <a:srgbClr val="FFFF00"/>
                </a:solidFill>
              </a:rPr>
              <a:t>AÇIK ÇEKİM </a:t>
            </a:r>
            <a:r>
              <a:rPr lang="tr-TR" sz="3200" b="1" dirty="0" smtClean="0"/>
              <a:t>olarak yapılır.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RADYOTERAPİ GÖRMÜŞ HASTALAR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991475" cy="46085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2800" b="1" dirty="0">
                <a:solidFill>
                  <a:srgbClr val="FFFF00"/>
                </a:solidFill>
              </a:rPr>
              <a:t>5000</a:t>
            </a:r>
            <a:r>
              <a:rPr lang="tr-TR" sz="2800" b="1" dirty="0"/>
              <a:t> </a:t>
            </a:r>
            <a:r>
              <a:rPr lang="tr-TR" sz="2800" b="1" dirty="0" err="1"/>
              <a:t>rad’ın</a:t>
            </a:r>
            <a:r>
              <a:rPr lang="tr-TR" sz="2800" b="1" dirty="0"/>
              <a:t> üzerinde aldıysa mutlaka </a:t>
            </a:r>
            <a:r>
              <a:rPr lang="tr-TR" sz="2800" b="1" dirty="0" err="1"/>
              <a:t>profilaktik</a:t>
            </a:r>
            <a:r>
              <a:rPr lang="tr-TR" sz="2800" b="1" dirty="0"/>
              <a:t> antibiyotik kullanılmalıdır.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Mümkünse ilk </a:t>
            </a:r>
            <a:r>
              <a:rPr lang="tr-TR" sz="2800" b="1" dirty="0">
                <a:solidFill>
                  <a:srgbClr val="FFFF00"/>
                </a:solidFill>
              </a:rPr>
              <a:t>altı ay </a:t>
            </a:r>
            <a:r>
              <a:rPr lang="tr-TR" sz="2800" b="1" dirty="0"/>
              <a:t>müdahaleden kaçınmalıdır</a:t>
            </a:r>
            <a:r>
              <a:rPr lang="tr-TR" sz="2800" b="1" dirty="0" smtClean="0"/>
              <a:t>. İlk iki sene kritiktir.</a:t>
            </a:r>
            <a:endParaRPr lang="tr-TR" sz="2800" b="1" dirty="0"/>
          </a:p>
          <a:p>
            <a:pPr>
              <a:lnSpc>
                <a:spcPct val="90000"/>
              </a:lnSpc>
            </a:pPr>
            <a:r>
              <a:rPr lang="tr-TR" sz="2800" b="1" dirty="0"/>
              <a:t>Baş, boyun bölgesinden </a:t>
            </a:r>
            <a:r>
              <a:rPr lang="tr-TR" sz="2800" b="1" dirty="0" smtClean="0"/>
              <a:t>radyoterapi görenlerde </a:t>
            </a:r>
            <a:r>
              <a:rPr lang="tr-TR" sz="2800" b="1" dirty="0"/>
              <a:t>çok uzun yıllar geçse </a:t>
            </a:r>
            <a:r>
              <a:rPr lang="tr-TR" sz="2800" b="1" dirty="0" smtClean="0"/>
              <a:t>bile </a:t>
            </a:r>
            <a:r>
              <a:rPr lang="tr-TR" sz="2800" b="1" dirty="0" smtClean="0">
                <a:solidFill>
                  <a:srgbClr val="FFFF00"/>
                </a:solidFill>
              </a:rPr>
              <a:t>(ömür boyu) </a:t>
            </a:r>
            <a:r>
              <a:rPr lang="tr-TR" sz="2800" b="1" dirty="0"/>
              <a:t>mutlaka </a:t>
            </a:r>
            <a:r>
              <a:rPr lang="tr-TR" sz="2800" b="1" dirty="0" err="1"/>
              <a:t>profilaktik</a:t>
            </a:r>
            <a:r>
              <a:rPr lang="tr-TR" sz="2800" b="1" dirty="0"/>
              <a:t> antibiyotik kullanılmalıdır</a:t>
            </a:r>
            <a:r>
              <a:rPr lang="tr-TR" sz="2800" b="1" dirty="0" smtClean="0"/>
              <a:t>. </a:t>
            </a:r>
            <a:r>
              <a:rPr lang="tr-TR" sz="2800" b="1" dirty="0" err="1" smtClean="0"/>
              <a:t>Postoperatif</a:t>
            </a:r>
            <a:r>
              <a:rPr lang="tr-TR" sz="2800" b="1" dirty="0" smtClean="0"/>
              <a:t> olarak da devam edilmelidir.</a:t>
            </a:r>
            <a:endParaRPr lang="tr-TR" sz="2800" b="1" dirty="0"/>
          </a:p>
          <a:p>
            <a:pPr>
              <a:lnSpc>
                <a:spcPct val="90000"/>
              </a:lnSpc>
            </a:pPr>
            <a:r>
              <a:rPr lang="tr-TR" sz="2800" b="1" dirty="0" smtClean="0">
                <a:solidFill>
                  <a:srgbClr val="FFFF00"/>
                </a:solidFill>
              </a:rPr>
              <a:t>Aseptik </a:t>
            </a:r>
            <a:r>
              <a:rPr lang="tr-TR" sz="2800" b="1" dirty="0" smtClean="0"/>
              <a:t>ve </a:t>
            </a:r>
            <a:r>
              <a:rPr lang="tr-TR" sz="2800" b="1" dirty="0" err="1" smtClean="0">
                <a:solidFill>
                  <a:srgbClr val="FFFF00"/>
                </a:solidFill>
              </a:rPr>
              <a:t>Atravmatik</a:t>
            </a:r>
            <a:r>
              <a:rPr lang="tr-TR" sz="2800" b="1" dirty="0" smtClean="0"/>
              <a:t> </a:t>
            </a:r>
            <a:r>
              <a:rPr lang="tr-TR" sz="2800" b="1" dirty="0"/>
              <a:t>çalışılmalı, bir defada çok sayıda diş çekilmemelidir.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Ağız hijyeni çok iyi sağlanmalıdır.</a:t>
            </a:r>
          </a:p>
          <a:p>
            <a:pPr>
              <a:lnSpc>
                <a:spcPct val="90000"/>
              </a:lnSpc>
            </a:pPr>
            <a:endParaRPr lang="tr-TR" sz="2800" dirty="0"/>
          </a:p>
          <a:p>
            <a:pPr>
              <a:lnSpc>
                <a:spcPct val="90000"/>
              </a:lnSpc>
            </a:pP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500042"/>
            <a:ext cx="7772400" cy="914400"/>
          </a:xfrm>
        </p:spPr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</a:rPr>
              <a:t>KEMOTERAPİ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Kemoterapi gören hastalarda </a:t>
            </a:r>
            <a:r>
              <a:rPr lang="tr-TR" b="1" dirty="0" err="1"/>
              <a:t>immün</a:t>
            </a:r>
            <a:r>
              <a:rPr lang="tr-TR" b="1" dirty="0"/>
              <a:t> sistemin direnci zayıflamıştır.</a:t>
            </a:r>
          </a:p>
          <a:p>
            <a:r>
              <a:rPr lang="tr-TR" b="1" dirty="0"/>
              <a:t>Kemoterapiye başlamadan önce gerekli işlemler, çekimler  yapılır.</a:t>
            </a:r>
          </a:p>
          <a:p>
            <a:r>
              <a:rPr lang="tr-TR" b="1" dirty="0"/>
              <a:t>Diş çekimi gerekirse kemoterapiden sonra </a:t>
            </a:r>
            <a:r>
              <a:rPr lang="tr-TR" b="1" dirty="0" err="1"/>
              <a:t>remisyon</a:t>
            </a:r>
            <a:r>
              <a:rPr lang="tr-TR" b="1" dirty="0"/>
              <a:t> döneminde ve antibiyotik baskısı altında yapılır.</a:t>
            </a:r>
          </a:p>
          <a:p>
            <a:endParaRPr lang="tr-T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6207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5400" b="1" smtClean="0">
                <a:solidFill>
                  <a:srgbClr val="FF0066"/>
                </a:solidFill>
              </a:rPr>
              <a:t>AÇLIK KAN ŞEKERİ:</a:t>
            </a:r>
            <a:endParaRPr lang="en-US" sz="5400" b="1" smtClean="0">
              <a:solidFill>
                <a:srgbClr val="FF0066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276475"/>
            <a:ext cx="7772400" cy="4114800"/>
          </a:xfrm>
        </p:spPr>
        <p:txBody>
          <a:bodyPr/>
          <a:lstStyle/>
          <a:p>
            <a:pPr eaLnBrk="1" hangingPunct="1"/>
            <a:r>
              <a:rPr lang="tr-TR" sz="4800" b="1" smtClean="0"/>
              <a:t>Açlık kan şekeri; 80-120 mg/dl</a:t>
            </a:r>
          </a:p>
          <a:p>
            <a:pPr eaLnBrk="1" hangingPunct="1"/>
            <a:r>
              <a:rPr lang="tr-TR" sz="4800" b="1" smtClean="0"/>
              <a:t>150 mg/dl’nin üzerindeyse cerrahi müdahale yapılmaz.</a:t>
            </a:r>
            <a:endParaRPr lang="en-US" sz="4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DİALİZ HASTALARINDA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8429652" cy="4445012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Doktoruyla konsültasyon </a:t>
            </a:r>
            <a:r>
              <a:rPr lang="tr-TR" b="1" dirty="0" smtClean="0"/>
              <a:t>yapılmalı</a:t>
            </a:r>
          </a:p>
          <a:p>
            <a:r>
              <a:rPr lang="tr-TR" b="1" dirty="0" smtClean="0"/>
              <a:t>Son </a:t>
            </a:r>
            <a:r>
              <a:rPr lang="tr-TR" b="1" dirty="0" err="1" smtClean="0"/>
              <a:t>dializinde</a:t>
            </a:r>
            <a:r>
              <a:rPr lang="tr-TR" b="1" dirty="0" smtClean="0"/>
              <a:t> kan sulandırıcı olarak </a:t>
            </a:r>
            <a:r>
              <a:rPr lang="tr-TR" b="1" dirty="0" err="1" smtClean="0"/>
              <a:t>Heparin</a:t>
            </a:r>
            <a:r>
              <a:rPr lang="tr-TR" b="1" dirty="0" smtClean="0"/>
              <a:t> kullanılmalıdır</a:t>
            </a:r>
            <a:endParaRPr lang="tr-TR" b="1" dirty="0"/>
          </a:p>
          <a:p>
            <a:r>
              <a:rPr lang="tr-TR" b="1" dirty="0" err="1"/>
              <a:t>Dializden</a:t>
            </a:r>
            <a:r>
              <a:rPr lang="tr-TR" b="1" dirty="0"/>
              <a:t> 24 saat sonra diş çekimi yapılmalı</a:t>
            </a:r>
          </a:p>
          <a:p>
            <a:r>
              <a:rPr lang="tr-TR" b="1" dirty="0"/>
              <a:t>Antibiyotik </a:t>
            </a:r>
            <a:r>
              <a:rPr lang="tr-TR" b="1" dirty="0" err="1"/>
              <a:t>profilaksisi</a:t>
            </a:r>
            <a:r>
              <a:rPr lang="tr-TR" b="1" dirty="0"/>
              <a:t> </a:t>
            </a:r>
            <a:r>
              <a:rPr lang="tr-TR" b="1" dirty="0" smtClean="0"/>
              <a:t>altında </a:t>
            </a:r>
            <a:r>
              <a:rPr lang="tr-TR" b="1" dirty="0"/>
              <a:t>yapılmalı</a:t>
            </a:r>
          </a:p>
          <a:p>
            <a:r>
              <a:rPr lang="tr-TR" b="1" dirty="0" err="1"/>
              <a:t>Eritromisin</a:t>
            </a:r>
            <a:r>
              <a:rPr lang="tr-TR" b="1" dirty="0"/>
              <a:t>, </a:t>
            </a:r>
            <a:r>
              <a:rPr lang="tr-TR" b="1" dirty="0" err="1"/>
              <a:t>Amoksisilin</a:t>
            </a:r>
            <a:r>
              <a:rPr lang="tr-TR" b="1" dirty="0"/>
              <a:t>, </a:t>
            </a:r>
            <a:r>
              <a:rPr lang="tr-TR" b="1" dirty="0" err="1"/>
              <a:t>Ampisilin</a:t>
            </a:r>
            <a:r>
              <a:rPr lang="tr-TR" b="1" dirty="0"/>
              <a:t> </a:t>
            </a:r>
            <a:r>
              <a:rPr lang="tr-TR" b="1" dirty="0" smtClean="0"/>
              <a:t>kullanılabilir</a:t>
            </a:r>
            <a:endParaRPr lang="tr-TR" b="1" dirty="0"/>
          </a:p>
          <a:p>
            <a:r>
              <a:rPr lang="tr-TR" b="1" dirty="0" err="1"/>
              <a:t>Atravmatik</a:t>
            </a:r>
            <a:r>
              <a:rPr lang="tr-TR" b="1" dirty="0"/>
              <a:t> ve aseptik çalışılmalı</a:t>
            </a:r>
          </a:p>
          <a:p>
            <a:r>
              <a:rPr lang="tr-TR" b="1" dirty="0"/>
              <a:t>Hepatit, AİDS geçişi olabileceği unutulmamalıdır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7148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   KARACİĞER </a:t>
            </a:r>
            <a:r>
              <a:rPr lang="tr-TR" b="1" dirty="0">
                <a:solidFill>
                  <a:srgbClr val="FF0000"/>
                </a:solidFill>
              </a:rPr>
              <a:t>HASTALARINDA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507412" cy="4530725"/>
          </a:xfrm>
        </p:spPr>
        <p:txBody>
          <a:bodyPr/>
          <a:lstStyle/>
          <a:p>
            <a:r>
              <a:rPr lang="tr-TR" b="1" dirty="0"/>
              <a:t>Pıhtılaşma ve kanama problemi olabileceği göz önüne alınmalı</a:t>
            </a:r>
          </a:p>
          <a:p>
            <a:r>
              <a:rPr lang="tr-TR" b="1" dirty="0"/>
              <a:t>Antibiyotik olarak penisilin gurubu verilebilir</a:t>
            </a:r>
          </a:p>
          <a:p>
            <a:r>
              <a:rPr lang="tr-TR" b="1" dirty="0" err="1"/>
              <a:t>Eritromisin</a:t>
            </a:r>
            <a:r>
              <a:rPr lang="tr-TR" b="1" dirty="0"/>
              <a:t>, </a:t>
            </a:r>
            <a:r>
              <a:rPr lang="tr-TR" b="1" dirty="0" err="1"/>
              <a:t>sülfonamid</a:t>
            </a:r>
            <a:r>
              <a:rPr lang="tr-TR" b="1" dirty="0"/>
              <a:t> </a:t>
            </a:r>
            <a:r>
              <a:rPr lang="tr-TR" b="1" dirty="0" err="1"/>
              <a:t>kontrendikedir</a:t>
            </a:r>
            <a:r>
              <a:rPr lang="tr-TR" b="1" dirty="0" smtClean="0"/>
              <a:t>.</a:t>
            </a:r>
          </a:p>
          <a:p>
            <a:r>
              <a:rPr lang="tr-TR" b="1" dirty="0" smtClean="0"/>
              <a:t>Hepatit aktif dönemde müdahale edilmemelidir.</a:t>
            </a:r>
            <a:endParaRPr lang="tr-T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 smtClean="0">
                <a:solidFill>
                  <a:srgbClr val="FF0000"/>
                </a:solidFill>
              </a:rPr>
              <a:t>   HAMİLELERDE</a:t>
            </a:r>
            <a:endParaRPr lang="tr-TR" sz="4800" b="1" dirty="0">
              <a:solidFill>
                <a:srgbClr val="FF0000"/>
              </a:solidFill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30725"/>
          </a:xfrm>
        </p:spPr>
        <p:txBody>
          <a:bodyPr/>
          <a:lstStyle/>
          <a:p>
            <a:r>
              <a:rPr lang="tr-TR" b="1" dirty="0" err="1"/>
              <a:t>Eritromisin</a:t>
            </a:r>
            <a:r>
              <a:rPr lang="tr-TR" b="1" dirty="0"/>
              <a:t>, </a:t>
            </a:r>
            <a:r>
              <a:rPr lang="tr-TR" b="1" dirty="0" err="1"/>
              <a:t>Rovamisin</a:t>
            </a:r>
            <a:r>
              <a:rPr lang="tr-TR" b="1" dirty="0"/>
              <a:t>, </a:t>
            </a:r>
            <a:r>
              <a:rPr lang="tr-TR" b="1" dirty="0" err="1"/>
              <a:t>Sefalosporin</a:t>
            </a:r>
            <a:r>
              <a:rPr lang="tr-TR" b="1" dirty="0"/>
              <a:t>, Penisilin, </a:t>
            </a:r>
            <a:r>
              <a:rPr lang="tr-TR" b="1" dirty="0" err="1"/>
              <a:t>Parasetamol</a:t>
            </a:r>
            <a:r>
              <a:rPr lang="tr-TR" b="1" dirty="0"/>
              <a:t> verilebilir</a:t>
            </a:r>
          </a:p>
          <a:p>
            <a:r>
              <a:rPr lang="tr-TR" b="1" dirty="0"/>
              <a:t>2. </a:t>
            </a:r>
            <a:r>
              <a:rPr lang="tr-TR" b="1" dirty="0" err="1"/>
              <a:t>Trimester</a:t>
            </a:r>
            <a:r>
              <a:rPr lang="tr-TR" b="1" dirty="0"/>
              <a:t> </a:t>
            </a:r>
            <a:r>
              <a:rPr lang="tr-TR" b="1" dirty="0" smtClean="0"/>
              <a:t> en </a:t>
            </a:r>
            <a:r>
              <a:rPr lang="tr-TR" b="1" dirty="0"/>
              <a:t>uygun dönemdir.</a:t>
            </a:r>
          </a:p>
          <a:p>
            <a:r>
              <a:rPr lang="tr-TR" b="1" dirty="0"/>
              <a:t>Emzirenlerde </a:t>
            </a:r>
            <a:r>
              <a:rPr lang="tr-TR" b="1" dirty="0" err="1"/>
              <a:t>Eritromisin</a:t>
            </a:r>
            <a:r>
              <a:rPr lang="tr-TR" b="1" dirty="0"/>
              <a:t> uygundur.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 ANTİBİYOTİK </a:t>
            </a:r>
            <a:r>
              <a:rPr lang="tr-TR" sz="4400" b="1" dirty="0">
                <a:solidFill>
                  <a:srgbClr val="FF0000"/>
                </a:solidFill>
              </a:rPr>
              <a:t>PROFİLAKSİSİ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643050"/>
            <a:ext cx="8785225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 b="1" dirty="0"/>
              <a:t>Önceden </a:t>
            </a:r>
            <a:r>
              <a:rPr lang="tr-TR" sz="2800" b="1" dirty="0" err="1"/>
              <a:t>enfektif</a:t>
            </a:r>
            <a:r>
              <a:rPr lang="tr-TR" sz="2800" b="1" dirty="0"/>
              <a:t> </a:t>
            </a:r>
            <a:r>
              <a:rPr lang="tr-TR" sz="2800" b="1" dirty="0" err="1"/>
              <a:t>endokardit</a:t>
            </a:r>
            <a:r>
              <a:rPr lang="tr-TR" sz="2800" b="1" dirty="0"/>
              <a:t> geçirenlerde</a:t>
            </a:r>
          </a:p>
          <a:p>
            <a:pPr>
              <a:lnSpc>
                <a:spcPct val="90000"/>
              </a:lnSpc>
            </a:pPr>
            <a:r>
              <a:rPr lang="tr-TR" sz="2800" b="1" dirty="0" err="1"/>
              <a:t>Konjenital</a:t>
            </a:r>
            <a:r>
              <a:rPr lang="tr-TR" sz="2800" b="1" dirty="0"/>
              <a:t> veya </a:t>
            </a:r>
            <a:r>
              <a:rPr lang="tr-TR" sz="2800" b="1" dirty="0" err="1"/>
              <a:t>romatizmal</a:t>
            </a:r>
            <a:r>
              <a:rPr lang="tr-TR" sz="2800" b="1" dirty="0"/>
              <a:t> kalp hastalarında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Kalp kapakçığı </a:t>
            </a:r>
            <a:r>
              <a:rPr lang="tr-TR" sz="2800" b="1" dirty="0" err="1"/>
              <a:t>defekti</a:t>
            </a:r>
            <a:r>
              <a:rPr lang="tr-TR" sz="2800" b="1" dirty="0"/>
              <a:t> veya protezi taşıyanda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Böbrek yetmezliği olan ve </a:t>
            </a:r>
            <a:r>
              <a:rPr lang="tr-TR" sz="2800" b="1" dirty="0" err="1"/>
              <a:t>dialize</a:t>
            </a:r>
            <a:r>
              <a:rPr lang="tr-TR" sz="2800" b="1" dirty="0"/>
              <a:t> girenlerde</a:t>
            </a:r>
          </a:p>
          <a:p>
            <a:pPr>
              <a:lnSpc>
                <a:spcPct val="90000"/>
              </a:lnSpc>
            </a:pPr>
            <a:r>
              <a:rPr lang="tr-TR" sz="2800" b="1" dirty="0" err="1"/>
              <a:t>Transplante</a:t>
            </a:r>
            <a:r>
              <a:rPr lang="tr-TR" sz="2800" b="1" dirty="0"/>
              <a:t> organ taşıyanlarda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Kontrol altına alınamayan </a:t>
            </a:r>
            <a:r>
              <a:rPr lang="tr-TR" sz="2800" b="1" dirty="0" err="1"/>
              <a:t>diabeti</a:t>
            </a:r>
            <a:r>
              <a:rPr lang="tr-TR" sz="2800" b="1" dirty="0"/>
              <a:t> olanlarda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Baş-boyun radyoterapisi görenlerde</a:t>
            </a:r>
          </a:p>
          <a:p>
            <a:pPr>
              <a:lnSpc>
                <a:spcPct val="90000"/>
              </a:lnSpc>
            </a:pPr>
            <a:r>
              <a:rPr lang="tr-TR" sz="2800" b="1" dirty="0" err="1"/>
              <a:t>İmmün</a:t>
            </a:r>
            <a:r>
              <a:rPr lang="tr-TR" sz="2800" b="1" dirty="0"/>
              <a:t> </a:t>
            </a:r>
            <a:r>
              <a:rPr lang="tr-TR" sz="2800" b="1" dirty="0" err="1"/>
              <a:t>depresif</a:t>
            </a:r>
            <a:r>
              <a:rPr lang="tr-TR" sz="2800" b="1" dirty="0"/>
              <a:t> ilaçlar (kortizon vs...) kullanan ve kemoterapi görenlerde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Son 6 ay içinde </a:t>
            </a:r>
            <a:r>
              <a:rPr lang="tr-TR" sz="2800" b="1" dirty="0" err="1"/>
              <a:t>by</a:t>
            </a:r>
            <a:r>
              <a:rPr lang="tr-TR" sz="2800" b="1" dirty="0"/>
              <a:t>-</a:t>
            </a:r>
            <a:r>
              <a:rPr lang="tr-TR" sz="2800" b="1" dirty="0" err="1"/>
              <a:t>pass</a:t>
            </a:r>
            <a:r>
              <a:rPr lang="tr-TR" sz="2800" b="1" dirty="0"/>
              <a:t> operasyonu geçirenlerde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857232"/>
            <a:ext cx="8358246" cy="1428760"/>
          </a:xfrm>
        </p:spPr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ANTİBİYOTİK PROFİLAKSİSİNDE      İLAVE DOZ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2786058"/>
            <a:ext cx="7772400" cy="3429024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Operasyon çok uzun sürdüyse</a:t>
            </a:r>
          </a:p>
          <a:p>
            <a:r>
              <a:rPr lang="tr-TR" sz="4000" b="1" dirty="0" smtClean="0"/>
              <a:t>Kanama çok fazla olduysa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</a:rPr>
              <a:t>ANTİKOAGÜLAN KULLANIMI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496300" cy="5143536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/>
              <a:t>Aspirin, </a:t>
            </a:r>
            <a:r>
              <a:rPr lang="tr-TR" sz="2800" b="1" dirty="0" err="1" smtClean="0"/>
              <a:t>Heparin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Coumadin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Clexane</a:t>
            </a:r>
            <a:r>
              <a:rPr lang="tr-TR" sz="2800" b="1" dirty="0" smtClean="0"/>
              <a:t>, </a:t>
            </a:r>
            <a:r>
              <a:rPr lang="tr-TR" sz="2800" b="1" dirty="0" err="1" smtClean="0"/>
              <a:t>Plavix</a:t>
            </a:r>
            <a:r>
              <a:rPr lang="tr-TR" sz="2800" b="1" dirty="0" smtClean="0"/>
              <a:t>…..</a:t>
            </a:r>
          </a:p>
          <a:p>
            <a:r>
              <a:rPr lang="tr-TR" sz="2800" b="1" dirty="0" smtClean="0"/>
              <a:t>INR </a:t>
            </a:r>
            <a:r>
              <a:rPr lang="tr-TR" sz="2800" b="1" dirty="0"/>
              <a:t>ölçümü istenir. 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Protrombin</a:t>
            </a:r>
            <a:r>
              <a:rPr lang="tr-TR" sz="2800" b="1" dirty="0" smtClean="0"/>
              <a:t> </a:t>
            </a:r>
            <a:r>
              <a:rPr lang="tr-TR" sz="2800" b="1" dirty="0"/>
              <a:t>zamanının standardize edilmiş değeridir. </a:t>
            </a:r>
          </a:p>
          <a:p>
            <a:r>
              <a:rPr lang="tr-TR" sz="2800" b="1" dirty="0"/>
              <a:t>Doktoruyla konsültasyona gidilir.</a:t>
            </a:r>
          </a:p>
          <a:p>
            <a:r>
              <a:rPr lang="tr-TR" sz="2800" b="1" dirty="0"/>
              <a:t>Değeri </a:t>
            </a:r>
            <a:r>
              <a:rPr lang="tr-TR" sz="2800" b="1" dirty="0" smtClean="0"/>
              <a:t> 1-2 </a:t>
            </a:r>
            <a:r>
              <a:rPr lang="tr-TR" sz="2800" b="1" dirty="0"/>
              <a:t>arası normaldir</a:t>
            </a:r>
            <a:r>
              <a:rPr lang="tr-TR" sz="2800" b="1" dirty="0" smtClean="0"/>
              <a:t>,  </a:t>
            </a:r>
            <a:r>
              <a:rPr lang="tr-TR" sz="2800" b="1" dirty="0"/>
              <a:t>2 - 4 </a:t>
            </a:r>
            <a:r>
              <a:rPr lang="tr-TR" sz="2800" b="1" dirty="0" smtClean="0"/>
              <a:t> arası </a:t>
            </a:r>
            <a:r>
              <a:rPr lang="tr-TR" sz="2800" b="1" dirty="0"/>
              <a:t>kabul edilebilir.</a:t>
            </a:r>
          </a:p>
          <a:p>
            <a:r>
              <a:rPr lang="tr-TR" sz="2800" b="1" dirty="0"/>
              <a:t>4’ün altında ise ilacı kesmeden diş çekilebilir.</a:t>
            </a:r>
          </a:p>
          <a:p>
            <a:r>
              <a:rPr lang="tr-TR" sz="2800" b="1" dirty="0"/>
              <a:t>4’ün üstündeyse ilaca </a:t>
            </a:r>
            <a:r>
              <a:rPr lang="tr-TR" sz="2800" b="1" dirty="0" smtClean="0"/>
              <a:t>mutlaka ara </a:t>
            </a:r>
            <a:r>
              <a:rPr lang="tr-TR" sz="2800" b="1" dirty="0"/>
              <a:t>verilir. </a:t>
            </a:r>
            <a:endParaRPr lang="tr-TR" sz="2800" b="1" dirty="0" smtClean="0"/>
          </a:p>
          <a:p>
            <a:r>
              <a:rPr lang="tr-TR" sz="2800" b="1" dirty="0" err="1" smtClean="0"/>
              <a:t>Coumadin</a:t>
            </a:r>
            <a:r>
              <a:rPr lang="tr-TR" sz="2800" b="1" dirty="0" smtClean="0"/>
              <a:t> </a:t>
            </a:r>
            <a:r>
              <a:rPr lang="tr-TR" sz="2800" b="1" dirty="0"/>
              <a:t>çekimden </a:t>
            </a:r>
            <a:r>
              <a:rPr lang="tr-TR" sz="2800" b="1" dirty="0" smtClean="0"/>
              <a:t> 3 </a:t>
            </a:r>
            <a:r>
              <a:rPr lang="tr-TR" sz="2800" b="1" dirty="0"/>
              <a:t>gün önce</a:t>
            </a:r>
            <a:r>
              <a:rPr lang="tr-TR" sz="2800" b="1" dirty="0" smtClean="0"/>
              <a:t>,  </a:t>
            </a:r>
            <a:r>
              <a:rPr lang="tr-TR" sz="2800" b="1" dirty="0"/>
              <a:t>Aspirin 7 gün önce kesilir</a:t>
            </a:r>
            <a:r>
              <a:rPr lang="tr-TR" sz="2800" b="1" dirty="0" smtClean="0"/>
              <a:t>.</a:t>
            </a:r>
          </a:p>
          <a:p>
            <a:r>
              <a:rPr lang="tr-TR" sz="2800" b="1" dirty="0" smtClean="0"/>
              <a:t>Tüm lokal </a:t>
            </a:r>
            <a:r>
              <a:rPr lang="tr-TR" sz="2800" b="1" dirty="0" err="1" smtClean="0"/>
              <a:t>hemostatik</a:t>
            </a:r>
            <a:r>
              <a:rPr lang="tr-TR" sz="2800" b="1" dirty="0" smtClean="0"/>
              <a:t> önlemler alınır.</a:t>
            </a:r>
            <a:endParaRPr lang="tr-TR" sz="2800" b="1" dirty="0"/>
          </a:p>
          <a:p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BİFOSFONAT KULLANIMI ve BRONJ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Zoledronat</a:t>
            </a:r>
            <a:endParaRPr lang="tr-TR" dirty="0" smtClean="0"/>
          </a:p>
          <a:p>
            <a:r>
              <a:rPr lang="tr-TR" dirty="0" err="1" smtClean="0"/>
              <a:t>Aledronat</a:t>
            </a:r>
            <a:endParaRPr lang="tr-TR" dirty="0" smtClean="0"/>
          </a:p>
          <a:p>
            <a:r>
              <a:rPr lang="tr-TR" dirty="0" err="1" smtClean="0"/>
              <a:t>Fasomax</a:t>
            </a:r>
            <a:endParaRPr lang="tr-TR" dirty="0"/>
          </a:p>
        </p:txBody>
      </p:sp>
      <p:pic>
        <p:nvPicPr>
          <p:cNvPr id="4" name="Picture 4" descr="P112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33940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7290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32051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gart 10 21 02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3929058" y="1142984"/>
            <a:ext cx="3143272" cy="22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BİFOSFONAT KULLANIMI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571612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tr-TR" sz="3200" i="1" dirty="0" err="1" smtClean="0">
                <a:solidFill>
                  <a:srgbClr val="B7533F"/>
                </a:solidFill>
                <a:latin typeface="Arial" charset="0"/>
                <a:cs typeface="Arial" charset="0"/>
              </a:rPr>
              <a:t>MRONJ’un</a:t>
            </a:r>
            <a:r>
              <a:rPr lang="tr-TR" sz="3200" i="1" dirty="0" smtClean="0">
                <a:solidFill>
                  <a:srgbClr val="B7533F"/>
                </a:solidFill>
                <a:latin typeface="Arial" charset="0"/>
                <a:cs typeface="Arial" charset="0"/>
              </a:rPr>
              <a:t> diğer iyileşme gecikmelerinden  farkını anlamak için AAOMS tarafından aşağıdaki tanımlama hazırlanmıştır ; 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tr-TR" sz="3200" i="1" dirty="0" smtClean="0">
              <a:solidFill>
                <a:srgbClr val="B7533F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tr-TR" sz="3200" i="1" dirty="0" smtClean="0">
                <a:latin typeface="Arial" charset="0"/>
                <a:cs typeface="Arial" charset="0"/>
              </a:rPr>
              <a:t>	</a:t>
            </a:r>
            <a:r>
              <a:rPr lang="tr-TR" sz="3200" i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“ Hastaların belirtilen 3 karakteristik bulguyu da bir arada taşımaları durumunda MRONJ ile karşı karşıya olunduğu düşünülmelidir.”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tr-TR" sz="3200" i="1" dirty="0" smtClean="0">
              <a:solidFill>
                <a:srgbClr val="2B1ED4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tr-TR" sz="3200" i="1" dirty="0" smtClean="0">
                <a:latin typeface="Arial" charset="0"/>
                <a:cs typeface="Arial" charset="0"/>
              </a:rPr>
              <a:t>1)Bitmiş  veya halen devam etmekte olan </a:t>
            </a:r>
            <a:r>
              <a:rPr lang="tr-TR" sz="3200" i="1" dirty="0" err="1" smtClean="0">
                <a:latin typeface="Arial" charset="0"/>
                <a:cs typeface="Arial" charset="0"/>
              </a:rPr>
              <a:t>antirezorptif</a:t>
            </a:r>
            <a:r>
              <a:rPr lang="tr-TR" sz="3200" i="1" dirty="0" smtClean="0">
                <a:latin typeface="Arial" charset="0"/>
                <a:cs typeface="Arial" charset="0"/>
              </a:rPr>
              <a:t> ya da </a:t>
            </a:r>
            <a:r>
              <a:rPr lang="tr-TR" sz="3200" i="1" dirty="0" err="1" smtClean="0">
                <a:latin typeface="Arial" charset="0"/>
                <a:cs typeface="Arial" charset="0"/>
              </a:rPr>
              <a:t>Antianjiyojenik</a:t>
            </a:r>
            <a:r>
              <a:rPr lang="tr-TR" sz="3200" i="1" dirty="0" smtClean="0">
                <a:latin typeface="Arial" charset="0"/>
                <a:cs typeface="Arial" charset="0"/>
              </a:rPr>
              <a:t> ilaç tedavisinin bulunması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tr-TR" sz="3200" i="1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tr-TR" sz="3200" i="1" dirty="0" smtClean="0">
                <a:latin typeface="Arial" charset="0"/>
                <a:cs typeface="Arial" charset="0"/>
              </a:rPr>
              <a:t>2) </a:t>
            </a:r>
            <a:r>
              <a:rPr lang="tr-TR" sz="3200" i="1" dirty="0" err="1" smtClean="0">
                <a:latin typeface="Arial" charset="0"/>
                <a:cs typeface="Arial" charset="0"/>
              </a:rPr>
              <a:t>Maksillofasiyal</a:t>
            </a:r>
            <a:r>
              <a:rPr lang="tr-TR" sz="3200" i="1" dirty="0" smtClean="0">
                <a:latin typeface="Arial" charset="0"/>
                <a:cs typeface="Arial" charset="0"/>
              </a:rPr>
              <a:t> bölgede ortaya çıkan ve 8 haftadan daha uzun süredir henüz iyileşmemiş </a:t>
            </a:r>
            <a:r>
              <a:rPr lang="tr-TR" sz="3200" i="1" dirty="0" err="1" smtClean="0">
                <a:latin typeface="Arial" charset="0"/>
                <a:cs typeface="Arial" charset="0"/>
              </a:rPr>
              <a:t>ekpoze</a:t>
            </a:r>
            <a:r>
              <a:rPr lang="tr-TR" sz="3200" i="1" dirty="0" smtClean="0">
                <a:latin typeface="Arial" charset="0"/>
                <a:cs typeface="Arial" charset="0"/>
              </a:rPr>
              <a:t> kemik dokusu varlığı</a:t>
            </a: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endParaRPr lang="tr-TR" sz="3200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 typeface="Wingdings 2" pitchFamily="18" charset="2"/>
              <a:buNone/>
            </a:pPr>
            <a:r>
              <a:rPr lang="tr-TR" sz="3200" i="1" dirty="0" smtClean="0">
                <a:latin typeface="Arial" charset="0"/>
                <a:cs typeface="Arial" charset="0"/>
              </a:rPr>
              <a:t>3) Çenelerde daha önceden geçirilmiş </a:t>
            </a:r>
            <a:r>
              <a:rPr lang="tr-TR" sz="3200" i="1" dirty="0" err="1" smtClean="0">
                <a:latin typeface="Arial" charset="0"/>
                <a:cs typeface="Arial" charset="0"/>
              </a:rPr>
              <a:t>Radioterapi</a:t>
            </a:r>
            <a:r>
              <a:rPr lang="tr-TR" sz="3200" i="1" dirty="0" smtClean="0">
                <a:latin typeface="Arial" charset="0"/>
                <a:cs typeface="Arial" charset="0"/>
              </a:rPr>
              <a:t> varlığının olmaması</a:t>
            </a:r>
            <a:endParaRPr lang="tr-TR" sz="3200" dirty="0" smtClean="0">
              <a:latin typeface="Arial" charset="0"/>
              <a:cs typeface="Arial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BİFOSFONAT KULLANIMI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Tedavinin süresi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Uzun süreli kullanım: Yüksek  risk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*Kullanım yolu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  İV kullanım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oral kullanım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Kullanılan BP’ </a:t>
            </a:r>
            <a:r>
              <a:rPr lang="tr-T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ın</a:t>
            </a:r>
            <a:r>
              <a:rPr lang="tr-T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gücü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potent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Zolendronat</a:t>
            </a:r>
            <a:endParaRPr lang="tr-T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None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BİFOSFONAT KULLANIMI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Ayrıntılı bir oral muayene yapılmalı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Diş çekimleri tamamlanmalı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İnvaziv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işlemler bitirilmeli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Optimal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hijyen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sağlanmş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olmalı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RT’deki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gibi çekim yerlerinin iyileşmesi için 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14-21 gün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beklenmeli ;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Tam-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parsiyel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protezlerde  özellikle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lingual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sırt bölgesi kontrol edilmeli ;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SzTx/>
              <a:buFont typeface="Georgia"/>
              <a:buChar char="•"/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Oral hijyen eğitimi ve rutin kontrol gerekliliği aktarılmalıdır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85723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rgbClr val="FF0066"/>
                </a:solidFill>
              </a:rPr>
              <a:t>DİABETİN KOMPLİKASYONLARI:</a:t>
            </a:r>
            <a:endParaRPr lang="en-US" b="1" dirty="0" smtClean="0">
              <a:solidFill>
                <a:srgbClr val="FF0066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349500"/>
            <a:ext cx="7772400" cy="4114800"/>
          </a:xfrm>
        </p:spPr>
        <p:txBody>
          <a:bodyPr/>
          <a:lstStyle/>
          <a:p>
            <a:pPr eaLnBrk="1" hangingPunct="1"/>
            <a:r>
              <a:rPr lang="tr-TR" sz="4000" b="1" smtClean="0"/>
              <a:t>Damar komplikasyonları</a:t>
            </a:r>
          </a:p>
          <a:p>
            <a:pPr eaLnBrk="1" hangingPunct="1"/>
            <a:r>
              <a:rPr lang="tr-TR" sz="4000" b="1" smtClean="0"/>
              <a:t>Oftalmik komp.</a:t>
            </a:r>
          </a:p>
          <a:p>
            <a:pPr eaLnBrk="1" hangingPunct="1"/>
            <a:r>
              <a:rPr lang="tr-TR" sz="4000" b="1" smtClean="0"/>
              <a:t>Böbrek komp.</a:t>
            </a:r>
          </a:p>
          <a:p>
            <a:pPr eaLnBrk="1" hangingPunct="1"/>
            <a:r>
              <a:rPr lang="tr-TR" sz="4000" b="1" smtClean="0"/>
              <a:t>Sinir sistemi komp.</a:t>
            </a:r>
          </a:p>
          <a:p>
            <a:pPr eaLnBrk="1" hangingPunct="1"/>
            <a:r>
              <a:rPr lang="tr-TR" sz="4000" b="1" smtClean="0"/>
              <a:t>Deri komp.</a:t>
            </a:r>
            <a:endParaRPr lang="en-US" sz="40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BİFOSFONAT KULLANIMI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IV kullanımda kesinlikle </a:t>
            </a:r>
            <a:r>
              <a:rPr lang="tr-TR" dirty="0" err="1" smtClean="0"/>
              <a:t>implant</a:t>
            </a:r>
            <a:r>
              <a:rPr lang="tr-TR" dirty="0" smtClean="0"/>
              <a:t> yapılmamalıdır.</a:t>
            </a:r>
          </a:p>
          <a:p>
            <a:r>
              <a:rPr lang="tr-TR" dirty="0" smtClean="0"/>
              <a:t>Oral kullanımda ilacı bırakmanın üzerinden en az 2 yıl geçmeden </a:t>
            </a:r>
            <a:r>
              <a:rPr lang="tr-TR" dirty="0" err="1" smtClean="0"/>
              <a:t>implant</a:t>
            </a:r>
            <a:r>
              <a:rPr lang="tr-TR" dirty="0" smtClean="0"/>
              <a:t> yapılmamalıdır. Halen kullanıyorsa yapılmamalıdır.</a:t>
            </a:r>
          </a:p>
          <a:p>
            <a:r>
              <a:rPr lang="tr-TR" dirty="0" smtClean="0"/>
              <a:t>İlacın kemik tutulumu 10 yıl sürmektedir.</a:t>
            </a:r>
          </a:p>
          <a:p>
            <a:r>
              <a:rPr lang="tr-TR" dirty="0" smtClean="0"/>
              <a:t>Diş çekimi </a:t>
            </a:r>
            <a:r>
              <a:rPr lang="tr-TR" dirty="0" err="1" smtClean="0"/>
              <a:t>profilaktik</a:t>
            </a:r>
            <a:r>
              <a:rPr lang="tr-TR" dirty="0" smtClean="0"/>
              <a:t> antibiyotik baskısı altında ve sonrasında da 10 gün antibiyotik baskısı altında ve maksimum hijyen şartları sağlanarak yapılmalıdır.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71480"/>
            <a:ext cx="7772400" cy="1285884"/>
          </a:xfrm>
        </p:spPr>
        <p:txBody>
          <a:bodyPr/>
          <a:lstStyle/>
          <a:p>
            <a:r>
              <a:rPr lang="tr-TR" sz="4000" b="1" dirty="0">
                <a:solidFill>
                  <a:srgbClr val="FF0000"/>
                </a:solidFill>
              </a:rPr>
              <a:t>VAZOKONSTRİKTÖRSÜZ LOKAL ANESTEZİK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286000"/>
            <a:ext cx="7772400" cy="4572000"/>
          </a:xfrm>
        </p:spPr>
        <p:txBody>
          <a:bodyPr/>
          <a:lstStyle/>
          <a:p>
            <a:r>
              <a:rPr lang="tr-TR" sz="3600" b="1" dirty="0"/>
              <a:t>Hipertansiyon</a:t>
            </a:r>
          </a:p>
          <a:p>
            <a:r>
              <a:rPr lang="tr-TR" sz="3600" b="1" dirty="0" err="1"/>
              <a:t>Diabet</a:t>
            </a:r>
            <a:endParaRPr lang="tr-TR" sz="3600" b="1" dirty="0"/>
          </a:p>
          <a:p>
            <a:r>
              <a:rPr lang="tr-TR" sz="3600" b="1" dirty="0"/>
              <a:t>Guatr</a:t>
            </a:r>
          </a:p>
          <a:p>
            <a:r>
              <a:rPr lang="tr-TR" sz="3600" b="1" dirty="0" err="1"/>
              <a:t>Allerji</a:t>
            </a:r>
            <a:endParaRPr lang="tr-TR" sz="3600" b="1" dirty="0"/>
          </a:p>
          <a:p>
            <a:r>
              <a:rPr lang="tr-TR" sz="3600" b="1" dirty="0"/>
              <a:t>Kalp hastalığı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57232"/>
            <a:ext cx="8229600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KIRIĞIN TEDAVİSİ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133600"/>
            <a:ext cx="7129462" cy="4114800"/>
          </a:xfrm>
        </p:spPr>
        <p:txBody>
          <a:bodyPr/>
          <a:lstStyle/>
          <a:p>
            <a:r>
              <a:rPr lang="tr-TR" sz="4000" b="1"/>
              <a:t>Acil müdahale</a:t>
            </a:r>
          </a:p>
          <a:p>
            <a:r>
              <a:rPr lang="tr-TR" sz="4000" b="1"/>
              <a:t>Tedavi planlaması</a:t>
            </a:r>
          </a:p>
          <a:p>
            <a:r>
              <a:rPr lang="tr-TR" sz="4000" b="1"/>
              <a:t>İlerdeki komplikasyonların önlenmesi</a:t>
            </a:r>
            <a:endParaRPr 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500042"/>
            <a:ext cx="6143668" cy="9144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AYIRICI TANI: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0575"/>
            <a:ext cx="403383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i="1" dirty="0">
                <a:solidFill>
                  <a:srgbClr val="FFFF00"/>
                </a:solidFill>
              </a:rPr>
              <a:t>KONDİL KIRIĞI:</a:t>
            </a:r>
          </a:p>
          <a:p>
            <a:r>
              <a:rPr lang="tr-TR" dirty="0" err="1"/>
              <a:t>Unilateralse</a:t>
            </a:r>
            <a:r>
              <a:rPr lang="tr-TR" dirty="0"/>
              <a:t>; o tarafta açık kapanış</a:t>
            </a:r>
          </a:p>
          <a:p>
            <a:r>
              <a:rPr lang="tr-TR" dirty="0" err="1"/>
              <a:t>Bilateralse</a:t>
            </a:r>
            <a:r>
              <a:rPr lang="tr-TR" dirty="0"/>
              <a:t>; </a:t>
            </a:r>
            <a:r>
              <a:rPr lang="tr-TR" dirty="0" err="1"/>
              <a:t>retrüzyon</a:t>
            </a:r>
            <a:r>
              <a:rPr lang="tr-TR" dirty="0"/>
              <a:t> ve ön açık kapanış vardır.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981200"/>
            <a:ext cx="4127500" cy="41148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tr-TR" b="1" i="1" dirty="0">
                <a:solidFill>
                  <a:srgbClr val="FFFF00"/>
                </a:solidFill>
              </a:rPr>
              <a:t>TME DİSLOKASYONU:</a:t>
            </a:r>
          </a:p>
          <a:p>
            <a:pPr>
              <a:buClr>
                <a:schemeClr val="tx1"/>
              </a:buClr>
            </a:pPr>
            <a:r>
              <a:rPr lang="tr-TR" dirty="0" err="1"/>
              <a:t>Unilateralse</a:t>
            </a:r>
            <a:r>
              <a:rPr lang="tr-TR" dirty="0"/>
              <a:t>; çene ucu sağlam tarafa </a:t>
            </a:r>
            <a:r>
              <a:rPr lang="tr-TR" dirty="0" err="1"/>
              <a:t>deviye</a:t>
            </a:r>
            <a:r>
              <a:rPr lang="tr-TR" dirty="0"/>
              <a:t> ve </a:t>
            </a:r>
            <a:r>
              <a:rPr lang="tr-TR" dirty="0" err="1"/>
              <a:t>disloke</a:t>
            </a:r>
            <a:r>
              <a:rPr lang="tr-TR" dirty="0"/>
              <a:t> tarafta açık kapanış</a:t>
            </a:r>
          </a:p>
          <a:p>
            <a:pPr>
              <a:buClr>
                <a:schemeClr val="tx1"/>
              </a:buClr>
            </a:pPr>
            <a:r>
              <a:rPr lang="tr-TR" dirty="0" err="1"/>
              <a:t>Bilateralse</a:t>
            </a:r>
            <a:r>
              <a:rPr lang="tr-TR" dirty="0"/>
              <a:t>; </a:t>
            </a:r>
            <a:r>
              <a:rPr lang="tr-TR" dirty="0" err="1"/>
              <a:t>protrüzyon</a:t>
            </a:r>
            <a:r>
              <a:rPr lang="tr-TR" dirty="0"/>
              <a:t> ve ön açık kapanış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>
                <a:solidFill>
                  <a:srgbClr val="FF0000"/>
                </a:solidFill>
              </a:rPr>
              <a:t>DİŞİN LÜKSASYONU: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Metal ark bağlar</a:t>
            </a:r>
          </a:p>
          <a:p>
            <a:r>
              <a:rPr lang="tr-TR"/>
              <a:t>Sekiz ligatür</a:t>
            </a:r>
          </a:p>
          <a:p>
            <a:r>
              <a:rPr lang="tr-TR"/>
              <a:t>Akrilik splint</a:t>
            </a:r>
          </a:p>
          <a:p>
            <a:r>
              <a:rPr lang="tr-TR"/>
              <a:t>Kompozit splint </a:t>
            </a:r>
          </a:p>
          <a:p>
            <a:r>
              <a:rPr lang="tr-TR"/>
              <a:t>Ortodontik braketler</a:t>
            </a:r>
          </a:p>
          <a:p>
            <a:endParaRPr lang="en-US"/>
          </a:p>
        </p:txBody>
      </p:sp>
      <p:pic>
        <p:nvPicPr>
          <p:cNvPr id="18436" name="Picture 4" descr="~AUT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52600"/>
            <a:ext cx="3230563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400816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ALVEOL KIRIĞI: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tr-TR" sz="3600" b="1"/>
              <a:t>Dört hafta splintleme</a:t>
            </a:r>
          </a:p>
          <a:p>
            <a:r>
              <a:rPr lang="tr-TR" sz="3600" b="1"/>
              <a:t>Ufak çocukta 2 hafta splintleme</a:t>
            </a:r>
          </a:p>
          <a:p>
            <a:endParaRPr lang="en-US" sz="3600" b="1"/>
          </a:p>
        </p:txBody>
      </p:sp>
      <p:pic>
        <p:nvPicPr>
          <p:cNvPr id="23556" name="Picture 4" descr="~AUT00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2850" y="1625600"/>
            <a:ext cx="3289300" cy="2136775"/>
          </a:xfrm>
          <a:noFill/>
          <a:ln/>
        </p:spPr>
      </p:pic>
      <p:pic>
        <p:nvPicPr>
          <p:cNvPr id="23558" name="Picture 6" descr="~AUT0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l="11400"/>
          <a:stretch>
            <a:fillRect/>
          </a:stretch>
        </p:blipFill>
        <p:spPr>
          <a:xfrm>
            <a:off x="6156325" y="4005263"/>
            <a:ext cx="1390650" cy="2620962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928670"/>
            <a:ext cx="4429156" cy="1143000"/>
          </a:xfrm>
        </p:spPr>
        <p:txBody>
          <a:bodyPr/>
          <a:lstStyle/>
          <a:p>
            <a:r>
              <a:rPr lang="tr-TR" sz="4800" b="1" dirty="0">
                <a:solidFill>
                  <a:srgbClr val="FF0000"/>
                </a:solidFill>
              </a:rPr>
              <a:t>TÜBER KIRIĞI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7772400" cy="4114800"/>
          </a:xfrm>
        </p:spPr>
        <p:txBody>
          <a:bodyPr/>
          <a:lstStyle/>
          <a:p>
            <a:r>
              <a:rPr lang="tr-TR" sz="4000" b="1"/>
              <a:t>Diş çekimi sırasında aşırı kuvvet uygulama</a:t>
            </a:r>
          </a:p>
          <a:p>
            <a:r>
              <a:rPr lang="tr-TR" sz="4000" b="1"/>
              <a:t>Dişin ankiloze olması</a:t>
            </a:r>
          </a:p>
          <a:p>
            <a:r>
              <a:rPr lang="tr-TR" sz="4000" b="1"/>
              <a:t>Kemik yapının zayıflığı sebebiyle meydana gelebilir.</a:t>
            </a:r>
            <a:endParaRPr lang="en-US" sz="4000" b="1"/>
          </a:p>
        </p:txBody>
      </p:sp>
      <p:pic>
        <p:nvPicPr>
          <p:cNvPr id="30724" name="Picture 4" descr="DSCN0511"/>
          <p:cNvPicPr>
            <a:picLocks noChangeAspect="1" noChangeArrowheads="1"/>
          </p:cNvPicPr>
          <p:nvPr/>
        </p:nvPicPr>
        <p:blipFill>
          <a:blip r:embed="rId2"/>
          <a:srcRect t="984"/>
          <a:stretch>
            <a:fillRect/>
          </a:stretch>
        </p:blipFill>
        <p:spPr bwMode="auto">
          <a:xfrm>
            <a:off x="5410200" y="407988"/>
            <a:ext cx="3505200" cy="2601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2"/>
            <a:ext cx="7429552" cy="3139453"/>
          </a:xfrm>
          <a:prstGeom prst="rect">
            <a:avLst/>
          </a:prstGeom>
          <a:noFill/>
        </p:spPr>
      </p:pic>
      <p:pic>
        <p:nvPicPr>
          <p:cNvPr id="7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375345"/>
            <a:ext cx="2774944" cy="34826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      ÇENE KIRIĞINDA: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714480" y="1571612"/>
            <a:ext cx="4038600" cy="4530725"/>
          </a:xfrm>
        </p:spPr>
        <p:txBody>
          <a:bodyPr/>
          <a:lstStyle/>
          <a:p>
            <a:r>
              <a:rPr lang="tr-TR" b="1" dirty="0" err="1" smtClean="0"/>
              <a:t>Şineyle</a:t>
            </a:r>
            <a:r>
              <a:rPr lang="tr-TR" b="1" dirty="0" smtClean="0"/>
              <a:t> bağlama</a:t>
            </a:r>
          </a:p>
          <a:p>
            <a:r>
              <a:rPr lang="tr-TR" b="1" dirty="0" smtClean="0"/>
              <a:t>Akrilik plak + </a:t>
            </a:r>
            <a:r>
              <a:rPr lang="tr-TR" b="1" dirty="0" err="1" smtClean="0"/>
              <a:t>Circumferencial</a:t>
            </a:r>
            <a:r>
              <a:rPr lang="tr-TR" b="1" dirty="0" smtClean="0"/>
              <a:t> </a:t>
            </a:r>
            <a:r>
              <a:rPr lang="tr-TR" b="1" dirty="0" err="1" smtClean="0"/>
              <a:t>ligatür</a:t>
            </a:r>
            <a:endParaRPr lang="tr-TR" b="1" dirty="0" smtClean="0"/>
          </a:p>
          <a:p>
            <a:r>
              <a:rPr lang="tr-TR" b="1" dirty="0" err="1" smtClean="0"/>
              <a:t>Miniplak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14282" y="1357298"/>
            <a:ext cx="79248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4400" b="1" dirty="0" smtClean="0">
                <a:solidFill>
                  <a:srgbClr val="F8C900"/>
                </a:solidFill>
                <a:latin typeface="Times New Roman" pitchFamily="18" charset="0"/>
              </a:rPr>
              <a:t>ÇOCUKTA  KIRIK ;</a:t>
            </a:r>
          </a:p>
          <a:p>
            <a:pPr algn="ctr"/>
            <a:endParaRPr lang="tr-TR" sz="4400" b="1" dirty="0">
              <a:solidFill>
                <a:srgbClr val="F8C900"/>
              </a:solidFill>
              <a:latin typeface="Times New Roman" pitchFamily="18" charset="0"/>
            </a:endParaRPr>
          </a:p>
          <a:p>
            <a:pPr algn="ctr"/>
            <a:r>
              <a:rPr lang="tr-TR" sz="4400" b="1" dirty="0">
                <a:solidFill>
                  <a:srgbClr val="F8C900"/>
                </a:solidFill>
                <a:latin typeface="Times New Roman" pitchFamily="18" charset="0"/>
              </a:rPr>
              <a:t> </a:t>
            </a:r>
            <a:r>
              <a:rPr lang="tr-TR" sz="4400" b="1" dirty="0">
                <a:solidFill>
                  <a:schemeClr val="tx2"/>
                </a:solidFill>
                <a:latin typeface="Times New Roman" pitchFamily="18" charset="0"/>
              </a:rPr>
              <a:t>Kemiğin </a:t>
            </a:r>
            <a:r>
              <a:rPr lang="tr-TR" sz="4400" b="1" dirty="0" err="1">
                <a:solidFill>
                  <a:schemeClr val="tx2"/>
                </a:solidFill>
                <a:latin typeface="Times New Roman" pitchFamily="18" charset="0"/>
              </a:rPr>
              <a:t>regenerasyon</a:t>
            </a:r>
            <a:r>
              <a:rPr lang="tr-TR" sz="4400" b="1" dirty="0">
                <a:solidFill>
                  <a:schemeClr val="tx2"/>
                </a:solidFill>
                <a:latin typeface="Times New Roman" pitchFamily="18" charset="0"/>
              </a:rPr>
              <a:t> ve iyileşme kapasitesi çok hızlıdır</a:t>
            </a:r>
            <a:r>
              <a:rPr lang="tr-TR" sz="4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algn="ctr"/>
            <a:endParaRPr lang="en-US" sz="4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571480"/>
            <a:ext cx="82296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5400" b="1" dirty="0" smtClean="0">
                <a:solidFill>
                  <a:srgbClr val="FF0066"/>
                </a:solidFill>
              </a:rPr>
              <a:t>DİABETİN ORAL KOMPLİKASYONLARI:</a:t>
            </a:r>
            <a:endParaRPr lang="en-US" sz="5400" b="1" dirty="0" smtClean="0">
              <a:solidFill>
                <a:srgbClr val="FF0066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3495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3600" b="1" dirty="0" smtClean="0"/>
              <a:t>Ağız kuruluğu,tükürükte azalma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dirty="0" err="1" smtClean="0"/>
              <a:t>Periodontal</a:t>
            </a:r>
            <a:r>
              <a:rPr lang="tr-TR" sz="3600" b="1" dirty="0" smtClean="0"/>
              <a:t> hastalık,diş çürüğü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/>
              <a:t>Nefeste aseton kokusu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/>
              <a:t>Alveol kemiğinde </a:t>
            </a:r>
            <a:r>
              <a:rPr lang="tr-TR" sz="3600" b="1" dirty="0" err="1" smtClean="0"/>
              <a:t>rezorbsiyon</a:t>
            </a:r>
            <a:endParaRPr lang="tr-TR" sz="3600" b="1" dirty="0" smtClean="0"/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/>
              <a:t>Ağız yaraları, </a:t>
            </a:r>
            <a:r>
              <a:rPr lang="tr-TR" sz="3600" b="1" dirty="0" err="1" smtClean="0"/>
              <a:t>sekonder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gangren</a:t>
            </a:r>
            <a:endParaRPr lang="tr-TR" sz="3600" b="1" dirty="0" smtClean="0"/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/>
              <a:t>Enfeksiyona direnç azalır</a:t>
            </a:r>
          </a:p>
          <a:p>
            <a:pPr eaLnBrk="1" hangingPunct="1">
              <a:lnSpc>
                <a:spcPct val="90000"/>
              </a:lnSpc>
            </a:pPr>
            <a:r>
              <a:rPr lang="tr-TR" sz="3600" b="1" dirty="0" smtClean="0"/>
              <a:t>Yara iyileşmesi gecikir.</a:t>
            </a:r>
            <a:endParaRPr lang="en-US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21336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4400" b="1" dirty="0">
                <a:solidFill>
                  <a:schemeClr val="tx2"/>
                </a:solidFill>
                <a:latin typeface="Times New Roman" pitchFamily="18" charset="0"/>
              </a:rPr>
              <a:t>Çeneler  diş  </a:t>
            </a:r>
            <a:r>
              <a:rPr lang="tr-TR" sz="4400" b="1" dirty="0" err="1">
                <a:solidFill>
                  <a:schemeClr val="tx2"/>
                </a:solidFill>
                <a:latin typeface="Times New Roman" pitchFamily="18" charset="0"/>
              </a:rPr>
              <a:t>germlerini</a:t>
            </a:r>
            <a:r>
              <a:rPr lang="tr-TR" sz="4400" b="1" dirty="0">
                <a:solidFill>
                  <a:schemeClr val="tx2"/>
                </a:solidFill>
                <a:latin typeface="Times New Roman" pitchFamily="18" charset="0"/>
              </a:rPr>
              <a:t>  içerir.</a:t>
            </a:r>
            <a:endParaRPr lang="en-US" sz="4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" y="16002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4400" b="1">
                <a:solidFill>
                  <a:schemeClr val="tx2"/>
                </a:solidFill>
                <a:latin typeface="Times New Roman" pitchFamily="18" charset="0"/>
              </a:rPr>
              <a:t>Çene fonksiyonlarının mandibulanın büyümesinde rolü vardır.</a:t>
            </a:r>
            <a:br>
              <a:rPr lang="tr-TR" sz="4400" b="1">
                <a:solidFill>
                  <a:schemeClr val="tx2"/>
                </a:solidFill>
                <a:latin typeface="Times New Roman" pitchFamily="18" charset="0"/>
              </a:rPr>
            </a:br>
            <a:endParaRPr lang="en-US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1371600"/>
            <a:ext cx="777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4400" b="1">
                <a:solidFill>
                  <a:schemeClr val="tx2"/>
                </a:solidFill>
                <a:latin typeface="Times New Roman" pitchFamily="18" charset="0"/>
              </a:rPr>
              <a:t>Kondilde büyüme merkezi bulunmaktadır.</a:t>
            </a:r>
            <a:endParaRPr lang="en-US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500042"/>
            <a:ext cx="7086624" cy="9144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ÇOCUKTA KONDİL KIRIĞI: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Konservatif tedavi tercih edilir.</a:t>
            </a:r>
          </a:p>
          <a:p>
            <a:pPr>
              <a:lnSpc>
                <a:spcPct val="90000"/>
              </a:lnSpc>
            </a:pPr>
            <a:r>
              <a:rPr lang="tr-TR"/>
              <a:t>Tedaviye erken başlanmalıdır.</a:t>
            </a:r>
          </a:p>
          <a:p>
            <a:pPr>
              <a:lnSpc>
                <a:spcPct val="90000"/>
              </a:lnSpc>
            </a:pPr>
            <a:endParaRPr lang="tr-TR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b="1" i="1"/>
              <a:t>İMMOBİLİZASYON:</a:t>
            </a:r>
          </a:p>
          <a:p>
            <a:pPr>
              <a:lnSpc>
                <a:spcPct val="90000"/>
              </a:lnSpc>
            </a:pPr>
            <a:r>
              <a:rPr lang="tr-TR"/>
              <a:t>10 yaşın altında; 7-10 gün</a:t>
            </a:r>
          </a:p>
          <a:p>
            <a:pPr>
              <a:lnSpc>
                <a:spcPct val="90000"/>
              </a:lnSpc>
            </a:pPr>
            <a:r>
              <a:rPr lang="tr-TR"/>
              <a:t>10-17 yaş; 2-3 hafta</a:t>
            </a:r>
          </a:p>
          <a:p>
            <a:pPr>
              <a:lnSpc>
                <a:spcPct val="90000"/>
              </a:lnSpc>
            </a:pPr>
            <a:r>
              <a:rPr lang="tr-TR"/>
              <a:t>Yetişkinde; 3-4 hafta</a:t>
            </a:r>
          </a:p>
          <a:p>
            <a:pPr>
              <a:lnSpc>
                <a:spcPct val="90000"/>
              </a:lnSpc>
            </a:pPr>
            <a:r>
              <a:rPr lang="tr-TR"/>
              <a:t>Çift taraflıda; 6 hafta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  <a:effectLst/>
              </a:rPr>
              <a:t>KANAMANIN LOKAL NEDENLERİ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8064500" cy="4114800"/>
          </a:xfrm>
        </p:spPr>
        <p:txBody>
          <a:bodyPr/>
          <a:lstStyle/>
          <a:p>
            <a:pPr eaLnBrk="1" hangingPunct="1"/>
            <a:r>
              <a:rPr lang="tr-TR" sz="2800" b="1" dirty="0" smtClean="0"/>
              <a:t> Çekim yerindeki enfeksiyon</a:t>
            </a:r>
          </a:p>
          <a:p>
            <a:pPr eaLnBrk="1" hangingPunct="1"/>
            <a:r>
              <a:rPr lang="tr-TR" sz="2800" b="1" dirty="0" smtClean="0"/>
              <a:t> </a:t>
            </a:r>
            <a:r>
              <a:rPr lang="tr-TR" sz="2800" b="1" dirty="0" err="1" smtClean="0"/>
              <a:t>Travmatik</a:t>
            </a:r>
            <a:r>
              <a:rPr lang="tr-TR" sz="2800" b="1" dirty="0" smtClean="0"/>
              <a:t> çalışma</a:t>
            </a:r>
          </a:p>
          <a:p>
            <a:pPr eaLnBrk="1" hangingPunct="1"/>
            <a:r>
              <a:rPr lang="tr-TR" sz="2800" b="1" dirty="0" smtClean="0"/>
              <a:t> Arter ya da </a:t>
            </a:r>
            <a:r>
              <a:rPr lang="tr-TR" sz="2800" b="1" dirty="0" err="1" smtClean="0"/>
              <a:t>venin</a:t>
            </a:r>
            <a:r>
              <a:rPr lang="tr-TR" sz="2800" b="1" dirty="0" smtClean="0"/>
              <a:t> açılması</a:t>
            </a:r>
          </a:p>
          <a:p>
            <a:pPr eaLnBrk="1" hangingPunct="1"/>
            <a:r>
              <a:rPr lang="tr-TR" sz="2800" b="1" dirty="0" smtClean="0"/>
              <a:t>Çekim yerinde sivri kemik </a:t>
            </a:r>
            <a:r>
              <a:rPr lang="tr-TR" sz="2800" b="1" dirty="0" err="1" smtClean="0"/>
              <a:t>spiküllerinin</a:t>
            </a:r>
            <a:r>
              <a:rPr lang="tr-TR" sz="2800" b="1" dirty="0" smtClean="0"/>
              <a:t> kalması</a:t>
            </a:r>
          </a:p>
          <a:p>
            <a:pPr eaLnBrk="1" hangingPunct="1"/>
            <a:r>
              <a:rPr lang="tr-TR" sz="2800" b="1" dirty="0" smtClean="0"/>
              <a:t> </a:t>
            </a:r>
            <a:r>
              <a:rPr lang="tr-TR" sz="2800" b="1" dirty="0" err="1" smtClean="0"/>
              <a:t>Maksiller</a:t>
            </a:r>
            <a:r>
              <a:rPr lang="tr-TR" sz="2800" b="1" dirty="0" smtClean="0"/>
              <a:t> sinüsün açılması</a:t>
            </a:r>
          </a:p>
          <a:p>
            <a:pPr eaLnBrk="1" hangingPunct="1"/>
            <a:r>
              <a:rPr lang="tr-TR" sz="2800" b="1" dirty="0" smtClean="0"/>
              <a:t> Kemik kırıldıysa</a:t>
            </a:r>
          </a:p>
          <a:p>
            <a:pPr eaLnBrk="1" hangingPunct="1"/>
            <a:r>
              <a:rPr lang="tr-TR" sz="2800" b="1" dirty="0" smtClean="0"/>
              <a:t> Hasta pıhtıyı emip oynattıysa</a:t>
            </a:r>
          </a:p>
          <a:p>
            <a:pPr eaLnBrk="1" hangingPunct="1"/>
            <a:endParaRPr lang="tr-TR" sz="2800" b="1" dirty="0" smtClean="0"/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457200"/>
            <a:ext cx="7772400" cy="14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tr-TR" sz="5400" b="1" dirty="0">
                <a:solidFill>
                  <a:srgbClr val="FF0000"/>
                </a:solidFill>
              </a:rPr>
              <a:t>KANAMANIN GENEL NEDENLERİ: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14478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r-TR" sz="3200"/>
              <a:t>   </a:t>
            </a:r>
            <a:endParaRPr lang="tr-TR" sz="4800" b="1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4000" b="1"/>
              <a:t> Hipertansiyon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4000" b="1"/>
              <a:t> Diabet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4000" b="1"/>
              <a:t> Karaciğer ve böbrek hastalıkları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4000" b="1"/>
              <a:t> Kortikosteroid kullanımı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4000" b="1"/>
              <a:t> Antikoagülan kullanımı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4000" b="1"/>
              <a:t>Kan hastalıkları</a:t>
            </a:r>
            <a:endParaRPr 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57256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Dental</a:t>
            </a:r>
            <a:r>
              <a:rPr lang="tr-TR" sz="4400" b="1" dirty="0" smtClean="0">
                <a:solidFill>
                  <a:srgbClr val="FF0000"/>
                </a:solidFill>
              </a:rPr>
              <a:t> kanama kontrolü: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305800" cy="4953000"/>
          </a:xfrm>
        </p:spPr>
        <p:txBody>
          <a:bodyPr/>
          <a:lstStyle/>
          <a:p>
            <a:pPr eaLnBrk="1" hangingPunct="1"/>
            <a:r>
              <a:rPr lang="tr-TR" b="1" smtClean="0"/>
              <a:t>Sistemik anamnez, hikaye, klinik muayene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    Hipertansiyon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    Diabet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    Karaciğer ve böbrek hastalıkları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    Kortikosteroid kullanımı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    Ağız kanserleri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    Epulis, gingivit, stomatit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b="1" smtClean="0"/>
              <a:t>    Antikoagülan kullanımı</a:t>
            </a:r>
            <a:endParaRPr lang="en-US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400" b="1" dirty="0" err="1" smtClean="0">
                <a:solidFill>
                  <a:srgbClr val="FF0000"/>
                </a:solidFill>
              </a:rPr>
              <a:t>Dental</a:t>
            </a:r>
            <a:r>
              <a:rPr lang="tr-TR" sz="4400" b="1" dirty="0" smtClean="0">
                <a:solidFill>
                  <a:srgbClr val="FF0000"/>
                </a:solidFill>
              </a:rPr>
              <a:t> kanama kontrolü:</a:t>
            </a:r>
            <a:br>
              <a:rPr lang="tr-TR" sz="4400" b="1" dirty="0" smtClean="0">
                <a:solidFill>
                  <a:srgbClr val="FF0000"/>
                </a:solidFill>
              </a:rPr>
            </a:b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7772400" cy="464347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b="1" dirty="0" err="1" smtClean="0"/>
              <a:t>Vazokonstrüktörsüz</a:t>
            </a:r>
            <a:r>
              <a:rPr lang="tr-TR" b="1" dirty="0" smtClean="0"/>
              <a:t> lokal anestezi ile kanamanın kaynağının bulunması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err="1" smtClean="0"/>
              <a:t>Kavitede</a:t>
            </a:r>
            <a:r>
              <a:rPr lang="tr-TR" b="1" dirty="0" smtClean="0"/>
              <a:t> kirli pıhtı varsa temizlenmesi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err="1" smtClean="0"/>
              <a:t>Kavite</a:t>
            </a:r>
            <a:r>
              <a:rPr lang="tr-TR" b="1" dirty="0" smtClean="0"/>
              <a:t> içine  sıkı </a:t>
            </a:r>
            <a:r>
              <a:rPr lang="tr-TR" b="1" dirty="0" err="1" smtClean="0"/>
              <a:t>tamponman</a:t>
            </a:r>
            <a:endParaRPr lang="tr-TR" b="1" dirty="0" smtClean="0"/>
          </a:p>
          <a:p>
            <a:pPr eaLnBrk="1" hangingPunct="1">
              <a:lnSpc>
                <a:spcPct val="90000"/>
              </a:lnSpc>
            </a:pPr>
            <a:r>
              <a:rPr lang="tr-TR" b="1" dirty="0" smtClean="0"/>
              <a:t>Yumuşak dokuların dikilmesi, damarın bağlanması veya </a:t>
            </a:r>
            <a:r>
              <a:rPr lang="tr-TR" b="1" dirty="0" err="1" smtClean="0"/>
              <a:t>koterizasyon</a:t>
            </a:r>
            <a:endParaRPr lang="tr-TR" b="1" dirty="0" smtClean="0"/>
          </a:p>
          <a:p>
            <a:pPr eaLnBrk="1" hangingPunct="1">
              <a:lnSpc>
                <a:spcPct val="90000"/>
              </a:lnSpc>
            </a:pPr>
            <a:r>
              <a:rPr lang="tr-TR" b="1" dirty="0" smtClean="0"/>
              <a:t>Kemik mumu</a:t>
            </a:r>
          </a:p>
          <a:p>
            <a:pPr eaLnBrk="1" hangingPunct="1">
              <a:lnSpc>
                <a:spcPct val="90000"/>
              </a:lnSpc>
            </a:pPr>
            <a:r>
              <a:rPr lang="tr-TR" b="1" dirty="0" err="1" smtClean="0"/>
              <a:t>Hemostatik</a:t>
            </a:r>
            <a:r>
              <a:rPr lang="tr-TR" b="1" dirty="0" smtClean="0"/>
              <a:t> ajanların kullanımı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00034" y="1785926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FontTx/>
              <a:buChar char="-"/>
            </a:pPr>
            <a:r>
              <a:rPr lang="tr-TR" sz="3600" b="1" dirty="0"/>
              <a:t>Kanama kemikten geliyorsa, kekik mumu kullanılır veya kemik </a:t>
            </a:r>
            <a:r>
              <a:rPr lang="tr-TR" sz="3600" b="1" dirty="0" err="1"/>
              <a:t>künt</a:t>
            </a:r>
            <a:r>
              <a:rPr lang="tr-TR" sz="3600" b="1" dirty="0"/>
              <a:t> bir el  aleti ile ezilir; </a:t>
            </a:r>
            <a:r>
              <a:rPr lang="tr-TR" sz="3600" b="1" dirty="0" err="1"/>
              <a:t>tampone</a:t>
            </a:r>
            <a:r>
              <a:rPr lang="tr-TR" sz="3600" b="1" dirty="0"/>
              <a:t> edilip beklenir. </a:t>
            </a:r>
          </a:p>
          <a:p>
            <a:pPr>
              <a:buClr>
                <a:schemeClr val="folHlink"/>
              </a:buClr>
              <a:buFontTx/>
              <a:buChar char="-"/>
            </a:pPr>
            <a:r>
              <a:rPr lang="tr-TR" sz="3600" b="1" dirty="0"/>
              <a:t>Kanama durmuyorsa sokete lokal </a:t>
            </a:r>
            <a:r>
              <a:rPr lang="tr-TR" sz="3600" b="1" dirty="0" err="1"/>
              <a:t>hemostatik</a:t>
            </a:r>
            <a:r>
              <a:rPr lang="tr-TR" sz="3600" b="1" dirty="0"/>
              <a:t> tıkaçlar (</a:t>
            </a:r>
            <a:r>
              <a:rPr lang="tr-TR" sz="3600" b="1" dirty="0" err="1"/>
              <a:t>surgicel</a:t>
            </a:r>
            <a:r>
              <a:rPr lang="tr-TR" sz="3600" b="1" dirty="0"/>
              <a:t>, </a:t>
            </a:r>
            <a:r>
              <a:rPr lang="tr-TR" sz="3600" b="1" dirty="0" err="1"/>
              <a:t>spongel</a:t>
            </a:r>
            <a:r>
              <a:rPr lang="tr-TR" sz="3600" b="1" dirty="0"/>
              <a:t>, </a:t>
            </a:r>
            <a:r>
              <a:rPr lang="tr-TR" sz="3600" b="1" dirty="0" err="1"/>
              <a:t>spongostan</a:t>
            </a:r>
            <a:r>
              <a:rPr lang="tr-TR" sz="3600" b="1" dirty="0"/>
              <a:t>, fibrin yapıştırıcı; </a:t>
            </a:r>
            <a:r>
              <a:rPr lang="tr-TR" sz="3600" b="1" dirty="0" err="1"/>
              <a:t>Tissucol</a:t>
            </a:r>
            <a:r>
              <a:rPr lang="tr-TR" sz="3600" b="1" dirty="0"/>
              <a:t>, </a:t>
            </a:r>
            <a:r>
              <a:rPr lang="tr-TR" sz="3600" b="1" dirty="0" err="1"/>
              <a:t>Bioglue</a:t>
            </a:r>
            <a:r>
              <a:rPr lang="tr-TR" sz="3600" b="1" dirty="0"/>
              <a:t>) uygulanır.</a:t>
            </a:r>
          </a:p>
          <a:p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00200"/>
            <a:ext cx="7772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</a:rPr>
              <a:t>Yumuşak dokudan geliyorsa;  yırtık dokular dikilir, damar bağlanır veya </a:t>
            </a:r>
            <a:r>
              <a:rPr lang="tr-TR" b="1" dirty="0" err="1" smtClean="0">
                <a:solidFill>
                  <a:schemeClr val="tx1"/>
                </a:solidFill>
              </a:rPr>
              <a:t>koterizasyon</a:t>
            </a:r>
            <a:r>
              <a:rPr lang="tr-TR" b="1" dirty="0" smtClean="0">
                <a:solidFill>
                  <a:schemeClr val="tx1"/>
                </a:solidFill>
              </a:rPr>
              <a:t> yapılır. 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09600" y="-228600"/>
            <a:ext cx="7772400" cy="152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476250"/>
            <a:ext cx="441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HİPERGLİSEMİK KOMA</a:t>
            </a:r>
          </a:p>
          <a:p>
            <a:pPr eaLnBrk="1" hangingPunct="1">
              <a:buFont typeface="Wingdings" pitchFamily="2" charset="2"/>
              <a:buNone/>
            </a:pPr>
            <a:endParaRPr lang="tr-TR" b="1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tr-TR" b="1" dirty="0" smtClean="0">
                <a:solidFill>
                  <a:srgbClr val="FFFF00"/>
                </a:solidFill>
              </a:rPr>
              <a:t>Yavaş gelişir</a:t>
            </a:r>
          </a:p>
          <a:p>
            <a:pPr eaLnBrk="1" hangingPunct="1"/>
            <a:r>
              <a:rPr lang="tr-TR" b="1" dirty="0" smtClean="0">
                <a:solidFill>
                  <a:srgbClr val="FFFF00"/>
                </a:solidFill>
              </a:rPr>
              <a:t>Ağır, </a:t>
            </a:r>
            <a:r>
              <a:rPr lang="tr-TR" b="1" dirty="0" err="1" smtClean="0">
                <a:solidFill>
                  <a:srgbClr val="FFFF00"/>
                </a:solidFill>
              </a:rPr>
              <a:t>dehidratasyon</a:t>
            </a:r>
            <a:r>
              <a:rPr lang="tr-TR" b="1" dirty="0" smtClean="0">
                <a:solidFill>
                  <a:srgbClr val="FFFF00"/>
                </a:solidFill>
              </a:rPr>
              <a:t>, kuru cilt,derin ve sık solunum</a:t>
            </a:r>
          </a:p>
          <a:p>
            <a:pPr eaLnBrk="1" hangingPunct="1"/>
            <a:r>
              <a:rPr lang="tr-TR" b="1" dirty="0" smtClean="0">
                <a:solidFill>
                  <a:srgbClr val="FFFF00"/>
                </a:solidFill>
              </a:rPr>
              <a:t>Nefeste aseton kokusu</a:t>
            </a:r>
          </a:p>
          <a:p>
            <a:pPr eaLnBrk="1" hangingPunct="1"/>
            <a:r>
              <a:rPr lang="tr-TR" b="1" dirty="0" smtClean="0">
                <a:solidFill>
                  <a:srgbClr val="FFFF00"/>
                </a:solidFill>
              </a:rPr>
              <a:t>Taşikardi,ateş, yüz sıcak</a:t>
            </a:r>
          </a:p>
          <a:p>
            <a:pPr eaLnBrk="1" hangingPunct="1"/>
            <a:r>
              <a:rPr lang="tr-TR" b="1" dirty="0" smtClean="0">
                <a:solidFill>
                  <a:srgbClr val="FFFF00"/>
                </a:solidFill>
              </a:rPr>
              <a:t>Hipotansiyon</a:t>
            </a:r>
          </a:p>
          <a:p>
            <a:pPr eaLnBrk="1" hangingPunct="1"/>
            <a:r>
              <a:rPr lang="tr-TR" b="1" dirty="0" smtClean="0">
                <a:solidFill>
                  <a:srgbClr val="FFFF00"/>
                </a:solidFill>
              </a:rPr>
              <a:t>Şuur bulanıklığı, koma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538" y="476250"/>
            <a:ext cx="41910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smtClean="0">
                <a:solidFill>
                  <a:srgbClr val="FF0066"/>
                </a:solidFill>
              </a:rPr>
              <a:t>HİPOGLİSEMİK KOMA</a:t>
            </a:r>
          </a:p>
          <a:p>
            <a:pPr eaLnBrk="1" hangingPunct="1">
              <a:buFont typeface="Wingdings" pitchFamily="2" charset="2"/>
              <a:buNone/>
            </a:pPr>
            <a:endParaRPr lang="tr-TR" b="1" smtClean="0">
              <a:solidFill>
                <a:srgbClr val="FF0066"/>
              </a:solidFill>
            </a:endParaRPr>
          </a:p>
          <a:p>
            <a:pPr eaLnBrk="1" hangingPunct="1"/>
            <a:r>
              <a:rPr lang="tr-TR" b="1" smtClean="0"/>
              <a:t>Çok hızlı gelişir</a:t>
            </a:r>
          </a:p>
          <a:p>
            <a:pPr eaLnBrk="1" hangingPunct="1"/>
            <a:r>
              <a:rPr lang="tr-TR" b="1" smtClean="0"/>
              <a:t>Cilt nemli, solunum yüzeyel</a:t>
            </a:r>
          </a:p>
          <a:p>
            <a:pPr eaLnBrk="1" hangingPunct="1"/>
            <a:r>
              <a:rPr lang="tr-TR" b="1" smtClean="0"/>
              <a:t>Anoksi,beyin ödemi</a:t>
            </a:r>
          </a:p>
          <a:p>
            <a:pPr eaLnBrk="1" hangingPunct="1"/>
            <a:r>
              <a:rPr lang="tr-TR" b="1" smtClean="0"/>
              <a:t>Sinirlilik,açlık,çarpıntı titreme,başağrısı,şuur bulanıklığı,konfüzyon</a:t>
            </a:r>
          </a:p>
          <a:p>
            <a:pPr eaLnBrk="1" hangingPunct="1"/>
            <a:r>
              <a:rPr lang="tr-TR" b="1" smtClean="0"/>
              <a:t>Konvülziyon,paralizi, koma</a:t>
            </a:r>
          </a:p>
          <a:p>
            <a:pPr eaLnBrk="1" hangingPunct="1">
              <a:buFont typeface="Wingdings" pitchFamily="2" charset="2"/>
              <a:buNone/>
            </a:pPr>
            <a:endParaRPr lang="tr-TR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1295400"/>
            <a:ext cx="80772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sz="4000" b="1" dirty="0"/>
              <a:t>  </a:t>
            </a:r>
            <a:r>
              <a:rPr lang="tr-TR" sz="4000" b="1" dirty="0" err="1"/>
              <a:t>Kaviteye</a:t>
            </a:r>
            <a:r>
              <a:rPr lang="tr-TR" sz="4000" b="1" dirty="0"/>
              <a:t> tampon dikilir. (24-48 saat sonra çıkartılmalıdır</a:t>
            </a:r>
            <a:r>
              <a:rPr lang="tr-TR" sz="4000" b="1" dirty="0" smtClean="0"/>
              <a:t>.) </a:t>
            </a:r>
            <a:r>
              <a:rPr lang="tr-TR" sz="4000" b="1" dirty="0" err="1" smtClean="0"/>
              <a:t>Maximum</a:t>
            </a:r>
            <a:r>
              <a:rPr lang="tr-TR" sz="4000" b="1" dirty="0" smtClean="0"/>
              <a:t> 72 saat.</a:t>
            </a:r>
            <a:endParaRPr lang="tr-TR" sz="40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4000" b="1" dirty="0"/>
              <a:t>  Antibiyotik verilir.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4000" b="1" dirty="0"/>
              <a:t>  Gerekirse kan veya kan ürünleri  verilir.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71480"/>
            <a:ext cx="7772400" cy="9144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SİNÜS AÇIKLIKLARININ SEBEPLERİ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857364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tr-TR" sz="3600" b="1" dirty="0"/>
              <a:t>Kökü sinüsün  içinde olan bir diş çekilirken </a:t>
            </a:r>
            <a:endParaRPr lang="tr-TR" sz="3600" b="1" dirty="0" smtClean="0"/>
          </a:p>
          <a:p>
            <a:r>
              <a:rPr lang="tr-TR" sz="3600" b="1" dirty="0" smtClean="0">
                <a:latin typeface="Times New Roman" charset="0"/>
              </a:rPr>
              <a:t>Diş kökü sinüse yakın veya içinde olan bir    dişin kırılan kökü </a:t>
            </a:r>
            <a:r>
              <a:rPr lang="tr-TR" sz="3600" b="1" dirty="0" smtClean="0">
                <a:latin typeface="Times New Roman" charset="0"/>
              </a:rPr>
              <a:t>çıkartılırken</a:t>
            </a:r>
          </a:p>
          <a:p>
            <a:r>
              <a:rPr lang="tr-TR" sz="3600" b="1" dirty="0" smtClean="0">
                <a:latin typeface="Times New Roman" charset="0"/>
              </a:rPr>
              <a:t>Diş çekilirken dişle </a:t>
            </a:r>
            <a:r>
              <a:rPr lang="tr-TR" sz="3600" b="1" dirty="0" err="1" smtClean="0">
                <a:latin typeface="Times New Roman" charset="0"/>
              </a:rPr>
              <a:t>ankilotik</a:t>
            </a:r>
            <a:r>
              <a:rPr lang="tr-TR" sz="3600" b="1" dirty="0" smtClean="0">
                <a:latin typeface="Times New Roman" charset="0"/>
              </a:rPr>
              <a:t> bir yapı almış olan sinüs duvarının dişle birlikte gelmesiyle</a:t>
            </a:r>
          </a:p>
          <a:p>
            <a:endParaRPr lang="tr-TR" sz="3600" b="1" dirty="0"/>
          </a:p>
          <a:p>
            <a:endParaRPr lang="tr-TR" sz="3600" dirty="0"/>
          </a:p>
          <a:p>
            <a:endParaRPr lang="en-US" sz="3600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642918"/>
            <a:ext cx="7772400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</a:t>
            </a:r>
            <a:r>
              <a:rPr lang="tr-TR" b="1" dirty="0" err="1">
                <a:solidFill>
                  <a:srgbClr val="FF0000"/>
                </a:solidFill>
              </a:rPr>
              <a:t>Maksiller</a:t>
            </a:r>
            <a:r>
              <a:rPr lang="tr-TR" b="1" dirty="0">
                <a:solidFill>
                  <a:srgbClr val="FF0000"/>
                </a:solidFill>
              </a:rPr>
              <a:t> sinüs açıklığı nasıl anlaşılır?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915400" cy="4648200"/>
          </a:xfrm>
        </p:spPr>
        <p:txBody>
          <a:bodyPr/>
          <a:lstStyle/>
          <a:p>
            <a:r>
              <a:rPr lang="tr-TR" sz="3600" b="1" dirty="0"/>
              <a:t>İçilen su, veya verilen serum fizyolojik burundan gelir.</a:t>
            </a:r>
          </a:p>
          <a:p>
            <a:r>
              <a:rPr lang="tr-TR" sz="3600" b="1" dirty="0"/>
              <a:t>Burun kapatılıp  hava verilmesi söylendiğinde çekim yerinden köpük gelir.</a:t>
            </a:r>
          </a:p>
          <a:p>
            <a:r>
              <a:rPr lang="tr-TR" sz="3600" b="1" dirty="0"/>
              <a:t>Ucu </a:t>
            </a:r>
            <a:r>
              <a:rPr lang="tr-TR" sz="3600" b="1" dirty="0" err="1"/>
              <a:t>künt</a:t>
            </a:r>
            <a:r>
              <a:rPr lang="tr-TR" sz="3600" b="1" dirty="0"/>
              <a:t> bir gümüş sonda </a:t>
            </a:r>
            <a:r>
              <a:rPr lang="tr-TR" sz="3600" b="1" dirty="0" err="1"/>
              <a:t>perforasyon</a:t>
            </a:r>
            <a:r>
              <a:rPr lang="tr-TR" sz="3600" b="1" dirty="0"/>
              <a:t> yerinden sinüse doğru ilerler. </a:t>
            </a:r>
          </a:p>
          <a:p>
            <a:pPr>
              <a:buFont typeface="Wingdings" pitchFamily="2" charset="2"/>
              <a:buNone/>
            </a:pPr>
            <a:endParaRPr lang="en-US" sz="3600" b="1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7772400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SİNÜS AÇIKLIKLARI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5410200"/>
          </a:xfrm>
        </p:spPr>
        <p:txBody>
          <a:bodyPr/>
          <a:lstStyle/>
          <a:p>
            <a:r>
              <a:rPr lang="tr-TR" sz="4000" b="1" dirty="0"/>
              <a:t>Açıklık 1-2 mm kadar ve sinüse itilmiş bir kök parçası yoksa; açıklığın doğal kan pıhtısı ile kapanması yoluna gidilir. </a:t>
            </a:r>
          </a:p>
          <a:p>
            <a:r>
              <a:rPr lang="tr-TR" sz="4000" b="1" dirty="0"/>
              <a:t>Çekim </a:t>
            </a:r>
            <a:r>
              <a:rPr lang="tr-TR" sz="4000" b="1" dirty="0" err="1"/>
              <a:t>kavitesi</a:t>
            </a:r>
            <a:r>
              <a:rPr lang="tr-TR" sz="4000" b="1" dirty="0"/>
              <a:t> parmak basıncıyla kanlandırılır.</a:t>
            </a:r>
          </a:p>
          <a:p>
            <a:pPr>
              <a:buFont typeface="Wingdings" pitchFamily="2" charset="2"/>
              <a:buNone/>
            </a:pPr>
            <a:endParaRPr lang="en-US" sz="4000" b="1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772400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SİNÜS AÇIKLIKLARI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772400" cy="4114800"/>
          </a:xfrm>
        </p:spPr>
        <p:txBody>
          <a:bodyPr/>
          <a:lstStyle/>
          <a:p>
            <a:r>
              <a:rPr lang="tr-TR" sz="3600" b="1" dirty="0"/>
              <a:t>Çekim </a:t>
            </a:r>
            <a:r>
              <a:rPr lang="tr-TR" sz="3600" b="1" dirty="0" err="1"/>
              <a:t>kavitesine</a:t>
            </a:r>
            <a:r>
              <a:rPr lang="tr-TR" sz="3600" b="1" dirty="0"/>
              <a:t> tabanından 1/3 kısmı pıhtı oluşumu için boş kalacak şekilde gazlı bez yerleştirilir.</a:t>
            </a:r>
          </a:p>
          <a:p>
            <a:r>
              <a:rPr lang="tr-TR" sz="3600" b="1" dirty="0"/>
              <a:t>Bunun üzerine yerleştirilen ikinci bir gazlı bez komşu dişlere veya mukozaya sabitlenir.</a:t>
            </a:r>
          </a:p>
          <a:p>
            <a:endParaRPr lang="en-US" sz="3600" b="1" dirty="0"/>
          </a:p>
        </p:txBody>
      </p:sp>
      <p:pic>
        <p:nvPicPr>
          <p:cNvPr id="45060" name="Picture 4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657600"/>
            <a:ext cx="2705100" cy="2914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00042"/>
            <a:ext cx="7772400" cy="9144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SİNÜS AÇIKLIKLARI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3600" b="1"/>
              <a:t>Sinüse kaçan kök parçası küçükse ve enfekte değilse; sinüse serum fizyolojik sıkılarak, ince bir aspiratörle kök alınmaya çalışılır.</a:t>
            </a:r>
          </a:p>
          <a:p>
            <a:pPr>
              <a:lnSpc>
                <a:spcPct val="90000"/>
              </a:lnSpc>
            </a:pPr>
            <a:r>
              <a:rPr lang="tr-TR" sz="3600" b="1"/>
              <a:t> Kök çıkartılamazsa bırakılır ve,</a:t>
            </a:r>
          </a:p>
          <a:p>
            <a:pPr>
              <a:lnSpc>
                <a:spcPct val="90000"/>
              </a:lnSpc>
            </a:pPr>
            <a:r>
              <a:rPr lang="tr-TR" sz="3600" b="1"/>
              <a:t>Aynı yöntemle  çekim boşluğuna tampon uygulanarak sinüs kapatılır. </a:t>
            </a:r>
            <a:endParaRPr lang="en-US" sz="3600" b="1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14356"/>
            <a:ext cx="7772400" cy="9144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SİNÜS AÇIKLIKLARI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tr-TR" sz="3600" b="1"/>
              <a:t>Oro-antral açıklık 2 mm’den büyükse; basit yaklaştırma tekniği ile kapatılır.</a:t>
            </a:r>
          </a:p>
          <a:p>
            <a:pPr>
              <a:buFont typeface="Wingdings" pitchFamily="2" charset="2"/>
              <a:buNone/>
            </a:pPr>
            <a:r>
              <a:rPr lang="tr-TR" sz="3600" b="1"/>
              <a:t> </a:t>
            </a:r>
            <a:endParaRPr lang="en-US" sz="3600" b="1"/>
          </a:p>
        </p:txBody>
      </p:sp>
      <p:pic>
        <p:nvPicPr>
          <p:cNvPr id="47108" name="Picture 4" descr="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657600"/>
            <a:ext cx="4545013" cy="23415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7772400" cy="914384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SİNÜS AÇIKLIKLARI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839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3600" b="1"/>
              <a:t>   Açıklığın  büyük olduğu durumlarda flep kaydırma  işlemi yapılarak kapatılır.</a:t>
            </a:r>
            <a:endParaRPr lang="en-US" sz="3600" b="1"/>
          </a:p>
        </p:txBody>
      </p:sp>
      <p:pic>
        <p:nvPicPr>
          <p:cNvPr id="48132" name="Picture 4" descr="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43188"/>
            <a:ext cx="6324600" cy="40052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714356"/>
            <a:ext cx="6889769" cy="1139825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AKUT SİNÜS AÇIKLIKLARI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r>
              <a:rPr lang="tr-TR" sz="4000" b="1"/>
              <a:t>Sinüse kaçırılan kök parçası büyükse ve enfekte ise; daha sonra Caldwell-luc operasyonu ile çıkartılır. </a:t>
            </a:r>
            <a:endParaRPr lang="en-US" sz="4000" b="1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553348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Sinüs kapama işleminden sonra: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sz="3600" b="1" dirty="0"/>
              <a:t>Hastaya antibiyotik verilmelidir.</a:t>
            </a:r>
          </a:p>
          <a:p>
            <a:pPr>
              <a:lnSpc>
                <a:spcPct val="90000"/>
              </a:lnSpc>
            </a:pPr>
            <a:r>
              <a:rPr lang="tr-TR" sz="3600" b="1" dirty="0"/>
              <a:t>Yerleştirilen tampon en fazla 48 saat sonra çıkartılmalıdır.</a:t>
            </a:r>
          </a:p>
          <a:p>
            <a:pPr>
              <a:lnSpc>
                <a:spcPct val="90000"/>
              </a:lnSpc>
            </a:pPr>
            <a:r>
              <a:rPr lang="tr-TR" sz="3600" b="1" dirty="0"/>
              <a:t>Hastanın bir hafta sümkürmemesi, </a:t>
            </a:r>
            <a:r>
              <a:rPr lang="tr-TR" sz="3600" b="1" dirty="0" smtClean="0"/>
              <a:t>rahat hapşırması </a:t>
            </a:r>
            <a:r>
              <a:rPr lang="tr-TR" sz="3600" b="1" dirty="0"/>
              <a:t>söylenir.</a:t>
            </a:r>
          </a:p>
          <a:p>
            <a:pPr>
              <a:lnSpc>
                <a:spcPct val="90000"/>
              </a:lnSpc>
            </a:pPr>
            <a:r>
              <a:rPr lang="tr-TR" sz="3600" b="1" dirty="0"/>
              <a:t>Antiseptik solüsyonlar önerilir ve ağız hijyeni sağlanır.</a:t>
            </a:r>
          </a:p>
          <a:p>
            <a:pPr>
              <a:lnSpc>
                <a:spcPct val="90000"/>
              </a:lnSpc>
            </a:pPr>
            <a:r>
              <a:rPr lang="tr-TR" sz="3600" b="1" dirty="0"/>
              <a:t>Nazal solunumun devamlılığı için </a:t>
            </a:r>
            <a:r>
              <a:rPr lang="tr-TR" sz="3600" b="1" dirty="0" err="1"/>
              <a:t>antihistaminik</a:t>
            </a:r>
            <a:r>
              <a:rPr lang="tr-TR" sz="3600" b="1" dirty="0"/>
              <a:t> verilir</a:t>
            </a:r>
            <a:r>
              <a:rPr lang="tr-TR" sz="3600" b="1" dirty="0" smtClean="0"/>
              <a:t>. (</a:t>
            </a:r>
            <a:r>
              <a:rPr lang="tr-TR" sz="3600" b="1" dirty="0" err="1" smtClean="0"/>
              <a:t>Sudafed</a:t>
            </a:r>
            <a:r>
              <a:rPr lang="tr-TR" sz="3600" b="1" dirty="0" smtClean="0"/>
              <a:t>..)</a:t>
            </a:r>
            <a:endParaRPr lang="en-US" sz="3600" b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b="1" smtClean="0">
                <a:solidFill>
                  <a:srgbClr val="FF0066"/>
                </a:solidFill>
              </a:rPr>
              <a:t>DİABETLİ HASTALARDA:</a:t>
            </a:r>
            <a:endParaRPr lang="en-US" sz="4800" b="1" smtClean="0">
              <a:solidFill>
                <a:srgbClr val="FF0066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eaLnBrk="1" hangingPunct="1"/>
            <a:r>
              <a:rPr lang="tr-TR" sz="2800" b="1" dirty="0" smtClean="0"/>
              <a:t>Kan şeker düzeyine baktırılır.</a:t>
            </a:r>
          </a:p>
          <a:p>
            <a:pPr eaLnBrk="1" hangingPunct="1"/>
            <a:r>
              <a:rPr lang="tr-TR" sz="2800" b="1" dirty="0" smtClean="0"/>
              <a:t>Hasta mutlaka </a:t>
            </a:r>
            <a:r>
              <a:rPr lang="tr-TR" sz="2800" b="1" dirty="0" smtClean="0">
                <a:solidFill>
                  <a:srgbClr val="FFFF00"/>
                </a:solidFill>
              </a:rPr>
              <a:t>tok</a:t>
            </a:r>
            <a:r>
              <a:rPr lang="tr-TR" sz="2800" b="1" dirty="0" smtClean="0"/>
              <a:t> ve </a:t>
            </a:r>
            <a:r>
              <a:rPr lang="tr-TR" sz="2800" b="1" dirty="0" err="1" smtClean="0">
                <a:solidFill>
                  <a:srgbClr val="FFFF00"/>
                </a:solidFill>
              </a:rPr>
              <a:t>insülinini</a:t>
            </a:r>
            <a:r>
              <a:rPr lang="tr-TR" sz="2800" b="1" dirty="0" smtClean="0">
                <a:solidFill>
                  <a:srgbClr val="FFFF00"/>
                </a:solidFill>
              </a:rPr>
              <a:t> almış </a:t>
            </a:r>
            <a:r>
              <a:rPr lang="tr-TR" sz="2800" b="1" dirty="0" smtClean="0"/>
              <a:t>olmalıdır.</a:t>
            </a:r>
          </a:p>
          <a:p>
            <a:pPr eaLnBrk="1" hangingPunct="1"/>
            <a:r>
              <a:rPr lang="tr-TR" sz="2800" b="1" dirty="0" smtClean="0"/>
              <a:t>Adrenalinsiz lokal </a:t>
            </a:r>
            <a:r>
              <a:rPr lang="tr-TR" sz="2800" b="1" dirty="0" err="1" smtClean="0"/>
              <a:t>anestezik</a:t>
            </a:r>
            <a:r>
              <a:rPr lang="tr-TR" sz="2800" b="1" dirty="0" smtClean="0"/>
              <a:t> kullanılır</a:t>
            </a:r>
          </a:p>
          <a:p>
            <a:pPr eaLnBrk="1" hangingPunct="1"/>
            <a:r>
              <a:rPr lang="tr-TR" sz="2800" b="1" dirty="0" smtClean="0"/>
              <a:t>Yemekten  veya  </a:t>
            </a:r>
            <a:r>
              <a:rPr lang="tr-TR" sz="2800" b="1" dirty="0" err="1" smtClean="0"/>
              <a:t>insülinden</a:t>
            </a:r>
            <a:r>
              <a:rPr lang="tr-TR" sz="2800" b="1" dirty="0" smtClean="0"/>
              <a:t> sonraki  </a:t>
            </a:r>
            <a:r>
              <a:rPr lang="tr-TR" sz="2800" b="1" dirty="0" smtClean="0">
                <a:solidFill>
                  <a:srgbClr val="FFFF00"/>
                </a:solidFill>
              </a:rPr>
              <a:t>2 </a:t>
            </a:r>
            <a:r>
              <a:rPr lang="tr-TR" sz="2800" b="1" dirty="0" smtClean="0"/>
              <a:t> saat içinde, özellikle de sabah saatlerinde müdahale yapılır.</a:t>
            </a:r>
          </a:p>
          <a:p>
            <a:pPr eaLnBrk="1" hangingPunct="1"/>
            <a:r>
              <a:rPr lang="tr-TR" sz="2800" b="1" dirty="0" smtClean="0"/>
              <a:t>Kontrolsüz </a:t>
            </a:r>
            <a:r>
              <a:rPr lang="tr-TR" sz="2800" b="1" dirty="0" err="1" smtClean="0"/>
              <a:t>diabette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profilaktik</a:t>
            </a:r>
            <a:r>
              <a:rPr lang="tr-TR" sz="2800" b="1" dirty="0" smtClean="0"/>
              <a:t> antibiyotik kullandırılır.</a:t>
            </a:r>
          </a:p>
          <a:p>
            <a:pPr eaLnBrk="1" hangingPunct="1"/>
            <a:r>
              <a:rPr lang="tr-TR" sz="2800" b="1" dirty="0" smtClean="0"/>
              <a:t>Aspirin kullanılmamalıdır.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714356"/>
            <a:ext cx="7772400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DİŞ VEYA KÖKLERİN LOJLARA KAÇMASI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57430"/>
            <a:ext cx="8991600" cy="4876800"/>
          </a:xfrm>
        </p:spPr>
        <p:txBody>
          <a:bodyPr/>
          <a:lstStyle/>
          <a:p>
            <a:r>
              <a:rPr lang="tr-TR" sz="4000" b="1" dirty="0"/>
              <a:t>Diş yumuşak doku ile kemik arasında </a:t>
            </a:r>
            <a:r>
              <a:rPr lang="tr-TR" sz="4000" b="1" dirty="0" err="1"/>
              <a:t>palpe</a:t>
            </a:r>
            <a:r>
              <a:rPr lang="tr-TR" sz="4000" b="1" dirty="0"/>
              <a:t> edilebiliyorsa yukarıya doğru ittirmeye çalışılır.</a:t>
            </a:r>
          </a:p>
          <a:p>
            <a:r>
              <a:rPr lang="tr-TR" sz="4000" b="1" dirty="0"/>
              <a:t>Bu şekilde çıkartılamazsa hasta çene cerrahisi departmanına gönderilmelidir. 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428604"/>
            <a:ext cx="7772400" cy="1143000"/>
          </a:xfrm>
        </p:spPr>
        <p:txBody>
          <a:bodyPr/>
          <a:lstStyle/>
          <a:p>
            <a:r>
              <a:rPr lang="tr-TR" sz="5400" b="1" dirty="0">
                <a:solidFill>
                  <a:srgbClr val="FF0000"/>
                </a:solidFill>
              </a:rPr>
              <a:t>KALP HASTALIĞI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07375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r-TR" sz="2800" b="1" dirty="0"/>
              <a:t>Konsültasyon yapılır.</a:t>
            </a:r>
          </a:p>
          <a:p>
            <a:pPr>
              <a:lnSpc>
                <a:spcPct val="90000"/>
              </a:lnSpc>
            </a:pPr>
            <a:r>
              <a:rPr lang="tr-TR" sz="2800" b="1" dirty="0" err="1"/>
              <a:t>Vazokonstriktörsüz</a:t>
            </a:r>
            <a:r>
              <a:rPr lang="tr-TR" sz="2800" b="1" dirty="0"/>
              <a:t> </a:t>
            </a:r>
            <a:r>
              <a:rPr lang="tr-TR" sz="2800" b="1" dirty="0" smtClean="0"/>
              <a:t> lokal </a:t>
            </a:r>
            <a:r>
              <a:rPr lang="tr-TR" sz="2800" b="1" dirty="0" err="1"/>
              <a:t>anestezik</a:t>
            </a:r>
            <a:r>
              <a:rPr lang="tr-TR" sz="2800" b="1" dirty="0"/>
              <a:t> kullanılır.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Sakin ortamda müdahale edilir.</a:t>
            </a:r>
          </a:p>
          <a:p>
            <a:pPr>
              <a:lnSpc>
                <a:spcPct val="90000"/>
              </a:lnSpc>
            </a:pPr>
            <a:r>
              <a:rPr lang="tr-TR" sz="2800" b="1" dirty="0"/>
              <a:t>Gereken durumlarda ( </a:t>
            </a:r>
            <a:r>
              <a:rPr lang="tr-TR" sz="2800" b="1" dirty="0" err="1"/>
              <a:t>konjenital</a:t>
            </a:r>
            <a:r>
              <a:rPr lang="tr-TR" sz="2800" b="1" dirty="0"/>
              <a:t> hastalıklar, kapakçık hastalıkları, </a:t>
            </a:r>
            <a:r>
              <a:rPr lang="tr-TR" sz="2800" b="1" dirty="0" err="1" smtClean="0"/>
              <a:t>subakut</a:t>
            </a:r>
            <a:r>
              <a:rPr lang="tr-TR" sz="2800" b="1" dirty="0" smtClean="0"/>
              <a:t> </a:t>
            </a:r>
            <a:r>
              <a:rPr lang="tr-TR" sz="2800" b="1" dirty="0"/>
              <a:t>bakteriyel </a:t>
            </a:r>
            <a:r>
              <a:rPr lang="tr-TR" sz="2800" b="1" dirty="0" err="1"/>
              <a:t>endokardit</a:t>
            </a:r>
            <a:r>
              <a:rPr lang="tr-TR" sz="2800" b="1" dirty="0"/>
              <a:t> riski olan durumlar)  antibiyotik </a:t>
            </a:r>
            <a:r>
              <a:rPr lang="tr-TR" sz="2800" b="1" dirty="0" err="1"/>
              <a:t>profilaksisi</a:t>
            </a:r>
            <a:r>
              <a:rPr lang="tr-TR" sz="2800" b="1" dirty="0"/>
              <a:t> yapılır.</a:t>
            </a:r>
          </a:p>
          <a:p>
            <a:pPr>
              <a:lnSpc>
                <a:spcPct val="90000"/>
              </a:lnSpc>
            </a:pPr>
            <a:r>
              <a:rPr lang="tr-TR" sz="2800" b="1" dirty="0" err="1"/>
              <a:t>By</a:t>
            </a:r>
            <a:r>
              <a:rPr lang="tr-TR" sz="2800" b="1" dirty="0"/>
              <a:t>-</a:t>
            </a:r>
            <a:r>
              <a:rPr lang="tr-TR" sz="2800" b="1" dirty="0" err="1"/>
              <a:t>pass</a:t>
            </a:r>
            <a:r>
              <a:rPr lang="tr-TR" sz="2800" b="1" dirty="0"/>
              <a:t> operasyonu geçirenlerde ilk 6 ay diş çekimi istenmez, gerekliyse antibiyotik </a:t>
            </a:r>
            <a:r>
              <a:rPr lang="tr-TR" sz="2800" b="1" dirty="0" err="1"/>
              <a:t>profilaksisi</a:t>
            </a:r>
            <a:r>
              <a:rPr lang="tr-TR" sz="2800" b="1" dirty="0"/>
              <a:t> altında yapılır</a:t>
            </a:r>
            <a:r>
              <a:rPr lang="tr-TR" sz="2800" b="1" dirty="0" smtClean="0"/>
              <a:t>.  </a:t>
            </a:r>
            <a:r>
              <a:rPr lang="tr-TR" sz="2800" b="1" dirty="0"/>
              <a:t>6 aydan sonra </a:t>
            </a:r>
            <a:r>
              <a:rPr lang="tr-TR" sz="2800" b="1" dirty="0" err="1"/>
              <a:t>profilaksiye</a:t>
            </a:r>
            <a:r>
              <a:rPr lang="tr-TR" sz="2800" b="1" dirty="0"/>
              <a:t> gerek yoktur.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00042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b="1" dirty="0" smtClean="0">
                <a:solidFill>
                  <a:srgbClr val="FF0066"/>
                </a:solidFill>
              </a:rPr>
              <a:t>STEROİD KULLANIMI:</a:t>
            </a:r>
            <a:endParaRPr lang="en-US" sz="4800" b="1" dirty="0" smtClean="0">
              <a:solidFill>
                <a:srgbClr val="FF0066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b="1" smtClean="0"/>
              <a:t>Stres durumunda glukokortikoid kullanımı artar.</a:t>
            </a:r>
          </a:p>
          <a:p>
            <a:pPr eaLnBrk="1" hangingPunct="1"/>
            <a:endParaRPr lang="tr-TR" b="1" smtClean="0"/>
          </a:p>
          <a:p>
            <a:pPr eaLnBrk="1" hangingPunct="1"/>
            <a:r>
              <a:rPr lang="tr-TR" b="1" smtClean="0"/>
              <a:t>Enfeksiyon, travma,aşırı yorgunluk, ilacın kesilmesi durumlarında kriz gelişebilir.</a:t>
            </a:r>
            <a:endParaRPr lang="en-US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00042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tr-TR" sz="6000" b="1" dirty="0" smtClean="0">
                <a:solidFill>
                  <a:srgbClr val="FF0066"/>
                </a:solidFill>
              </a:rPr>
              <a:t>STEROİD KRİZİ:</a:t>
            </a:r>
            <a:endParaRPr lang="en-US" sz="6000" b="1" dirty="0" smtClean="0">
              <a:solidFill>
                <a:srgbClr val="FF0066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2060575"/>
            <a:ext cx="8229600" cy="4530725"/>
          </a:xfrm>
        </p:spPr>
        <p:txBody>
          <a:bodyPr/>
          <a:lstStyle/>
          <a:p>
            <a:pPr eaLnBrk="1" hangingPunct="1"/>
            <a:r>
              <a:rPr lang="tr-TR" b="1" smtClean="0"/>
              <a:t>Ateş</a:t>
            </a:r>
          </a:p>
          <a:p>
            <a:pPr eaLnBrk="1" hangingPunct="1"/>
            <a:r>
              <a:rPr lang="tr-TR" b="1" smtClean="0"/>
              <a:t>Bulantı, kusma</a:t>
            </a:r>
          </a:p>
          <a:p>
            <a:pPr eaLnBrk="1" hangingPunct="1"/>
            <a:r>
              <a:rPr lang="tr-TR" b="1" smtClean="0"/>
              <a:t>Hipotansiyon</a:t>
            </a:r>
          </a:p>
          <a:p>
            <a:pPr eaLnBrk="1" hangingPunct="1"/>
            <a:r>
              <a:rPr lang="tr-TR" b="1" smtClean="0"/>
              <a:t>Karın ağrısı</a:t>
            </a:r>
          </a:p>
          <a:p>
            <a:pPr eaLnBrk="1" hangingPunct="1"/>
            <a:r>
              <a:rPr lang="tr-TR" b="1" smtClean="0"/>
              <a:t>Uyuşukluk</a:t>
            </a:r>
          </a:p>
          <a:p>
            <a:pPr eaLnBrk="1" hangingPunct="1"/>
            <a:r>
              <a:rPr lang="tr-TR" b="1" smtClean="0"/>
              <a:t>Dehidratasyon</a:t>
            </a:r>
          </a:p>
          <a:p>
            <a:pPr eaLnBrk="1" hangingPunct="1"/>
            <a:r>
              <a:rPr lang="tr-TR" b="1" smtClean="0"/>
              <a:t>Şok</a:t>
            </a:r>
            <a:endParaRPr lang="en-US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1581</Words>
  <Application>Microsoft Office PowerPoint</Application>
  <PresentationFormat>Ekran Gösterisi (4:3)</PresentationFormat>
  <Paragraphs>297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Metro</vt:lpstr>
      <vt:lpstr>DİABETES MELLİTUS</vt:lpstr>
      <vt:lpstr>AÇLIK KAN ŞEKERİ:</vt:lpstr>
      <vt:lpstr>DİABETİN KOMPLİKASYONLARI:</vt:lpstr>
      <vt:lpstr>DİABETİN ORAL KOMPLİKASYONLARI:</vt:lpstr>
      <vt:lpstr>Slayt 5</vt:lpstr>
      <vt:lpstr>DİABETLİ HASTALARDA:</vt:lpstr>
      <vt:lpstr>KALP HASTALIĞI</vt:lpstr>
      <vt:lpstr>STEROİD KULLANIMI:</vt:lpstr>
      <vt:lpstr>STEROİD KRİZİ:</vt:lpstr>
      <vt:lpstr>STEROİD KULLANIYORSA:</vt:lpstr>
      <vt:lpstr>Slayt 11</vt:lpstr>
      <vt:lpstr>HİPERTANSİYON</vt:lpstr>
      <vt:lpstr>SENKOP</vt:lpstr>
      <vt:lpstr>Slayt 14</vt:lpstr>
      <vt:lpstr>RADYOTERAPİ</vt:lpstr>
      <vt:lpstr>RADYOTERAPİ</vt:lpstr>
      <vt:lpstr>RADYOTERAPİ GÖRECEK HASTALAR</vt:lpstr>
      <vt:lpstr>RADYOTERAPİ GÖRMÜŞ HASTALAR</vt:lpstr>
      <vt:lpstr>KEMOTERAPİ</vt:lpstr>
      <vt:lpstr>DİALİZ HASTALARINDA</vt:lpstr>
      <vt:lpstr>   KARACİĞER HASTALARINDA</vt:lpstr>
      <vt:lpstr>   HAMİLELERDE</vt:lpstr>
      <vt:lpstr> ANTİBİYOTİK PROFİLAKSİSİ</vt:lpstr>
      <vt:lpstr>ANTİBİYOTİK PROFİLAKSİSİNDE      İLAVE DOZ</vt:lpstr>
      <vt:lpstr>ANTİKOAGÜLAN KULLANIMI</vt:lpstr>
      <vt:lpstr>BİFOSFONAT KULLANIMI ve BRONJ</vt:lpstr>
      <vt:lpstr>BİFOSFONAT KULLANIMI</vt:lpstr>
      <vt:lpstr>BİFOSFONAT KULLANIMI</vt:lpstr>
      <vt:lpstr>BİFOSFONAT KULLANIMI</vt:lpstr>
      <vt:lpstr>BİFOSFONAT KULLANIMI</vt:lpstr>
      <vt:lpstr>VAZOKONSTRİKTÖRSÜZ LOKAL ANESTEZİK</vt:lpstr>
      <vt:lpstr>KIRIĞIN TEDAVİSİ</vt:lpstr>
      <vt:lpstr>AYIRICI TANI:</vt:lpstr>
      <vt:lpstr>DİŞİN LÜKSASYONU:</vt:lpstr>
      <vt:lpstr>ALVEOL KIRIĞI:</vt:lpstr>
      <vt:lpstr>TÜBER KIRIĞI</vt:lpstr>
      <vt:lpstr>Slayt 37</vt:lpstr>
      <vt:lpstr>      ÇENE KIRIĞINDA:</vt:lpstr>
      <vt:lpstr>Slayt 39</vt:lpstr>
      <vt:lpstr>Slayt 40</vt:lpstr>
      <vt:lpstr>Slayt 41</vt:lpstr>
      <vt:lpstr>Slayt 42</vt:lpstr>
      <vt:lpstr>ÇOCUKTA KONDİL KIRIĞI:</vt:lpstr>
      <vt:lpstr>KANAMANIN LOKAL NEDENLERİ</vt:lpstr>
      <vt:lpstr>Slayt 45</vt:lpstr>
      <vt:lpstr> Dental kanama kontrolü:</vt:lpstr>
      <vt:lpstr>Dental kanama kontrolü: </vt:lpstr>
      <vt:lpstr>Slayt 48</vt:lpstr>
      <vt:lpstr>Yumuşak dokudan geliyorsa;  yırtık dokular dikilir, damar bağlanır veya koterizasyon yapılır. </vt:lpstr>
      <vt:lpstr>Slayt 50</vt:lpstr>
      <vt:lpstr>AKUT SİNÜS AÇIKLIKLARININ SEBEPLERİ</vt:lpstr>
      <vt:lpstr>Akut Maksiller sinüs açıklığı nasıl anlaşılır?</vt:lpstr>
      <vt:lpstr>AKUT SİNÜS AÇIKLIKLARI</vt:lpstr>
      <vt:lpstr>AKUT SİNÜS AÇIKLIKLARI</vt:lpstr>
      <vt:lpstr>AKUT SİNÜS AÇIKLIKLARI</vt:lpstr>
      <vt:lpstr>AKUT SİNÜS AÇIKLIKLARI</vt:lpstr>
      <vt:lpstr>AKUT SİNÜS AÇIKLIKLARI</vt:lpstr>
      <vt:lpstr>AKUT SİNÜS AÇIKLIKLARI</vt:lpstr>
      <vt:lpstr>Sinüs kapama işleminden sonra: </vt:lpstr>
      <vt:lpstr>DİŞ VEYA KÖKLERİN LOJLARA KAÇMASI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CER-SA</dc:creator>
  <cp:lastModifiedBy>CER-SA</cp:lastModifiedBy>
  <cp:revision>106</cp:revision>
  <dcterms:created xsi:type="dcterms:W3CDTF">2015-10-23T07:32:39Z</dcterms:created>
  <dcterms:modified xsi:type="dcterms:W3CDTF">2018-03-06T11:54:45Z</dcterms:modified>
</cp:coreProperties>
</file>