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6" r:id="rId1"/>
    <p:sldMasterId id="2147483697" r:id="rId2"/>
    <p:sldMasterId id="2147483698" r:id="rId3"/>
    <p:sldMasterId id="2147483699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671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0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3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4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4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5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6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6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6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7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8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9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9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9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9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9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4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4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6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7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47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47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47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4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8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0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1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51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51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2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2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2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52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2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4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4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0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1" name="Google Shape;161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4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2" name="Google Shape;162;p40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4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3"/>
          <p:cNvSpPr/>
          <p:nvPr/>
        </p:nvSpPr>
        <p:spPr>
          <a:xfrm>
            <a:off x="685800" y="228600"/>
            <a:ext cx="77716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COM337 Computer Graphics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53"/>
          <p:cNvSpPr/>
          <p:nvPr/>
        </p:nvSpPr>
        <p:spPr>
          <a:xfrm>
            <a:off x="685800" y="1981080"/>
            <a:ext cx="7543080" cy="175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US" sz="3200" b="0" i="0" u="none" strike="noStrike" cap="none" dirty="0" smtClean="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Example Programs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 err="1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Kurtuluş</a:t>
            </a:r>
            <a:r>
              <a:rPr lang="en-US" sz="3200" b="0" i="0" u="none" strike="noStrike" cap="none" dirty="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 KÜLLÜ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Slides based on the slides by Prof. Ed Angel (author of the textbook)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Simple Fragment Shader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62"/>
          <p:cNvSpPr/>
          <p:nvPr/>
        </p:nvSpPr>
        <p:spPr>
          <a:xfrm>
            <a:off x="457200" y="2320200"/>
            <a:ext cx="8228880" cy="233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&lt;script id="fragment-shader" type="x-shader/x-fragment"&gt; 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precision mediump float; 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void main() {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gl_FragColor = vec4( 1.0, 0.0, 0.0, 1.0 );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&lt;/script&gt;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3"/>
          <p:cNvSpPr/>
          <p:nvPr/>
        </p:nvSpPr>
        <p:spPr>
          <a:xfrm>
            <a:off x="457200" y="18864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 Initialization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3"/>
          <p:cNvSpPr/>
          <p:nvPr/>
        </p:nvSpPr>
        <p:spPr>
          <a:xfrm>
            <a:off x="323528" y="1110712"/>
            <a:ext cx="8640960" cy="54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rmAutofit lnSpcReduction="10000"/>
          </a:bodyPr>
          <a:lstStyle/>
          <a:p>
            <a:pPr marL="343080" marR="0" lvl="0" indent="-342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use </a:t>
            </a:r>
            <a:r>
              <a:rPr lang="en-US" sz="3200" b="0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shaders</a:t>
            </a:r>
            <a:r>
              <a:rPr lang="en-US" sz="3200" b="0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3200" b="0" strike="noStrike" dirty="0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rabi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each of them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648000" marR="0" lvl="2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lphaL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Load its source code, and 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648000" marR="0" lvl="2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lphaL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Compile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rabi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Create a program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rabi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Attach </a:t>
            </a:r>
            <a:r>
              <a:rPr lang="en-US" sz="2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shaders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the program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AutoNum type="arabicParenR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Link program</a:t>
            </a:r>
            <a:endParaRPr sz="2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2800" b="0" strike="noStrik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2800" b="1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Note: </a:t>
            </a:r>
            <a:r>
              <a:rPr lang="en-US" sz="2800" b="0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do these from inside the </a:t>
            </a:r>
            <a:r>
              <a:rPr lang="en-US" sz="2800" b="0" strike="noStrik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Javascript</a:t>
            </a:r>
            <a:r>
              <a:rPr lang="en-US" sz="2800" b="0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code</a:t>
            </a:r>
            <a:endParaRPr sz="2800" b="0" strike="noStrik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2800" b="1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 2: </a:t>
            </a:r>
            <a:r>
              <a:rPr lang="en-US" sz="2800" b="0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Don’t forget to handle possible problems such as compilation errors. </a:t>
            </a:r>
            <a:endParaRPr sz="2800" b="0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4"/>
          <p:cNvSpPr txBox="1"/>
          <p:nvPr/>
        </p:nvSpPr>
        <p:spPr>
          <a:xfrm>
            <a:off x="1097280" y="1410480"/>
            <a:ext cx="7192800" cy="501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var vertShdr;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var fragShdr;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var vertElem = document.getElementById( "vertex-shader"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if ( !vertElem )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alert( "Unable to load the vertex shader!"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return -1;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else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vertShdr = gl.createShader( gl.VERTEX_SHADER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gl.shaderSource( vertShdr, vertElem.text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gl.compileShader( vertShdr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if ( !gl.getShaderParameter(vertShdr, gl.COMPILE_STATUS) )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   alert( "Vertex shader failed to compile!"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   return -1;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64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 Initialization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5"/>
          <p:cNvSpPr txBox="1"/>
          <p:nvPr/>
        </p:nvSpPr>
        <p:spPr>
          <a:xfrm>
            <a:off x="1284120" y="1737360"/>
            <a:ext cx="6735600" cy="475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var fragElem = document.getElementById( "fragment-shader"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if ( !fragElem )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alert( "Unable to load fragment shader!"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return -1;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else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fragShdr = gl.createShader( gl.FRAGMENT_SHADER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gl.shaderSource( fragShdr, fragElem.text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gl.compileShader( fragShdr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if ( !gl.getShaderParameter(fragShdr, gl.COMPILE_STATUS) )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   alert( "Fragment shader failed to compile!"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   return -1;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65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 Initialization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6"/>
          <p:cNvSpPr txBox="1"/>
          <p:nvPr/>
        </p:nvSpPr>
        <p:spPr>
          <a:xfrm>
            <a:off x="1545480" y="1602360"/>
            <a:ext cx="6212880" cy="294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var program = gl.createProgram();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gl.attachShader( program, vertShdr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gl.attachShader( program, fragShdr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gl.linkProgram( program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if ( !gl.getProgramParameter(program, gl.LINK_STATUS) ) {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alert( "Shader program failed to link!"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   return -1;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66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 Initialization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66"/>
          <p:cNvSpPr txBox="1"/>
          <p:nvPr/>
        </p:nvSpPr>
        <p:spPr>
          <a:xfrm>
            <a:off x="731520" y="4519440"/>
            <a:ext cx="8138160" cy="213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Arial"/>
                <a:ea typeface="Arial"/>
                <a:cs typeface="Arial"/>
                <a:sym typeface="Arial"/>
              </a:rPr>
              <a:t>This may look confusing at the beginning but it is a very standard piece of code 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Arial"/>
                <a:ea typeface="Arial"/>
                <a:cs typeface="Arial"/>
                <a:sym typeface="Arial"/>
              </a:rPr>
              <a:t>The book authors chose to create a function (initShaders) for this task which is both useful and good for modularity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latin typeface="Arial"/>
                <a:ea typeface="Arial"/>
                <a:cs typeface="Arial"/>
                <a:sym typeface="Arial"/>
              </a:rPr>
              <a:t>We will often make similar organizations to make the code easier to understand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7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Typical Application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67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080" marR="0" lvl="0" indent="-342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Think of the code in 3 principal parts: initialization, geometry arrangements, and rendering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36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Initialization involves shader initialization we’ve just seen, forming necessary data structures on the GPU, and setting up callback functions (for interactive applications). 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8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Sending Data to GPU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68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var bufferId = gl.createBuffer();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gl.bindBuffer( gl.ARRAY_BUFFER, bufferId );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create a </a:t>
            </a:r>
            <a:r>
              <a:rPr lang="en-US" sz="1800" b="1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vertex buffer object (VBO)</a:t>
            </a:r>
            <a:r>
              <a:rPr lang="en-US" sz="18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the GPU. 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will put our data for the drawing in this buffer later. 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Binding makes this buffer the current buffer to use.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9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Associating Shader Variables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69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Enable the vertex attributes that are in the shaders</a:t>
            </a:r>
            <a:endParaRPr sz="26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26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26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describe the form of the data in the vertx array</a:t>
            </a:r>
            <a:endParaRPr sz="26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26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strike="noStrike">
                <a:latin typeface="Courier New"/>
                <a:ea typeface="Courier New"/>
                <a:cs typeface="Courier New"/>
                <a:sym typeface="Courier New"/>
              </a:rPr>
              <a:t>// Associate out shader variables with our data buffer</a:t>
            </a:r>
            <a:endParaRPr sz="17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strike="noStrike">
                <a:latin typeface="Courier New"/>
                <a:ea typeface="Courier New"/>
                <a:cs typeface="Courier New"/>
                <a:sym typeface="Courier New"/>
              </a:rPr>
              <a:t>var vPosition = gl.getAttribLocation( program, "vPosition" );</a:t>
            </a:r>
            <a:endParaRPr sz="17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strike="noStrike">
                <a:latin typeface="Courier New"/>
                <a:ea typeface="Courier New"/>
                <a:cs typeface="Courier New"/>
                <a:sym typeface="Courier New"/>
              </a:rPr>
              <a:t>gl.vertexAttribPointer( vPosition, 2, gl.FLOAT, false, 0, 0 );</a:t>
            </a:r>
            <a:endParaRPr sz="17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strike="noStrike">
                <a:latin typeface="Courier New"/>
                <a:ea typeface="Courier New"/>
                <a:cs typeface="Courier New"/>
                <a:sym typeface="Courier New"/>
              </a:rPr>
              <a:t>gl.enableVertexAttribArray( vPosition );</a:t>
            </a:r>
            <a:endParaRPr sz="17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4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4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19599" marR="0" lvl="0" indent="-2195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∙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will write a WebGL program that will display a triangle inside a browser window 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19599" marR="0" lvl="0" indent="-219599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∙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There are two parts for the task 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need to define the web page using HTML 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32000" marR="0" lvl="1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we will write the Javascript code which will draw the graphics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5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Canvas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5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080" marR="0" lvl="0" indent="-342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of the first things to do is to create a canvas in the HTML file</a:t>
            </a:r>
            <a:endParaRPr sz="2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&lt;body&gt;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&lt;canvas id="glcanvas" width="512" height="512"&gt;&lt;/canvas&gt;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&lt;/body&gt;</a:t>
            </a: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7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36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Canvas is the area on the page that will display the output of our WebGL program</a:t>
            </a:r>
            <a:endParaRPr sz="2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6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Script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56"/>
          <p:cNvSpPr/>
          <p:nvPr/>
        </p:nvSpPr>
        <p:spPr>
          <a:xfrm>
            <a:off x="251520" y="1124744"/>
            <a:ext cx="8712968" cy="554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function main() {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canvas =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document.querySelector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("#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glcanvas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");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// Initialize the GL context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canvas.getContext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("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webgl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");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// Only continue if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WebGL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is available and working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if (!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alert("Unable to initialize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WebGL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. Your browser or machine may not support it.");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return;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// Set clear color to black, fully opaque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gl.clearColor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(0.0, 0.0, 0.0, 1.0);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// Clear the color buffer with specified clear color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gl.clear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gl.COLOR_BUFFER_BIT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7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57"/>
          <p:cNvSpPr txBox="1"/>
          <p:nvPr/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560" y="701640"/>
            <a:ext cx="8791560" cy="494244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57"/>
          <p:cNvSpPr txBox="1"/>
          <p:nvPr/>
        </p:nvSpPr>
        <p:spPr>
          <a:xfrm>
            <a:off x="3200400" y="6035040"/>
            <a:ext cx="3368880" cy="34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66B3"/>
                </a:solidFill>
                <a:latin typeface="Arial"/>
                <a:ea typeface="Arial"/>
                <a:cs typeface="Arial"/>
                <a:sym typeface="Arial"/>
              </a:rPr>
              <a:t>Where are the nice graphics?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8"/>
          <p:cNvSpPr/>
          <p:nvPr/>
        </p:nvSpPr>
        <p:spPr>
          <a:xfrm>
            <a:off x="1371600" y="228600"/>
            <a:ext cx="7162200" cy="106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used to be easy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8"/>
          <p:cNvSpPr/>
          <p:nvPr/>
        </p:nvSpPr>
        <p:spPr>
          <a:xfrm>
            <a:off x="685800" y="1523880"/>
            <a:ext cx="8076600" cy="472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&lt;GL/glut.h&gt;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void mydisplay(){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glClear(GL_COLOR_BUFFER_BIT);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glBegin(GL_QUAD;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	  glVertex2f(-0.5, -0.5);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	  glVertex2f(-0,5, 0,5);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	  glVertex2f(0.5, 0.5);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	  glVertex2f(0.5, -0.5);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glEnd()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 main(int argc, char** argv){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glutCreateWindow("simple");     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glutDisplayFunc(mydisplay);    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	glutMainLoop();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8"/>
          <p:cNvSpPr txBox="1"/>
          <p:nvPr/>
        </p:nvSpPr>
        <p:spPr>
          <a:xfrm>
            <a:off x="6400800" y="2377440"/>
            <a:ext cx="236160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strike="noStrike">
                <a:solidFill>
                  <a:srgbClr val="ED1C24"/>
                </a:solidFill>
                <a:latin typeface="Arial"/>
                <a:ea typeface="Arial"/>
                <a:cs typeface="Arial"/>
                <a:sym typeface="Arial"/>
              </a:rPr>
              <a:t>THIS IS OLD STYLE OPENGL DRAWING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strike="noStrike">
                <a:solidFill>
                  <a:srgbClr val="ED1C24"/>
                </a:solidFill>
                <a:latin typeface="Arial"/>
                <a:ea typeface="Arial"/>
                <a:cs typeface="Arial"/>
                <a:sym typeface="Arial"/>
              </a:rPr>
              <a:t>WE ARE NOT DOING THIS ANYMORE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9"/>
          <p:cNvSpPr/>
          <p:nvPr/>
        </p:nvSpPr>
        <p:spPr>
          <a:xfrm>
            <a:off x="1371600" y="228600"/>
            <a:ext cx="7162200" cy="106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Shader-Based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9"/>
          <p:cNvSpPr/>
          <p:nvPr/>
        </p:nvSpPr>
        <p:spPr>
          <a:xfrm>
            <a:off x="467640" y="1523880"/>
            <a:ext cx="8219160" cy="472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080" marR="0" lvl="0" indent="-342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Unfortunately, our first program will have some confusing extras at the beginning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36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But, 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  <a:p>
            <a:pPr marL="648000" marR="0" lvl="2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AutoNum type="arabicParenR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we don’t need to worry about the details much, and 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48000" marR="0" lvl="2" indent="-216000" algn="l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AutoNum type="arabicParenR"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those extras will remain same for a while</a:t>
            </a: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0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Shaders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60"/>
          <p:cNvSpPr/>
          <p:nvPr/>
        </p:nvSpPr>
        <p:spPr>
          <a:xfrm>
            <a:off x="457200" y="1600200"/>
            <a:ext cx="8228880" cy="3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080" marR="0" lvl="0" indent="-3423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Shaders (vertex and fragment) are programs written in GLSL (OpenGL Shading Language), a C-like language with additional types and graphics operations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360" algn="l" rtl="0">
              <a:lnSpc>
                <a:spcPct val="100000"/>
              </a:lnSpc>
              <a:spcBef>
                <a:spcPts val="56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write their code, pass them to WebGL to be compiled and linked to create a shader program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360" algn="l" rtl="0">
              <a:lnSpc>
                <a:spcPct val="100000"/>
              </a:lnSpc>
              <a:spcBef>
                <a:spcPts val="561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are the codes that will be executed by the GPU during vertex and fragment processing 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880" y="5574600"/>
            <a:ext cx="8427960" cy="596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Simple Vertex Shader</a:t>
            </a:r>
            <a:endParaRPr sz="4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61"/>
          <p:cNvSpPr/>
          <p:nvPr/>
        </p:nvSpPr>
        <p:spPr>
          <a:xfrm>
            <a:off x="457200" y="2320200"/>
            <a:ext cx="8228880" cy="233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&lt;script id="vertex-shader" type="x-shader/x-vertex"&gt;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attribute vec4 vPosition;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void main(){ 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gl_Position = vPosition; 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1"/>
              </a:spcBef>
              <a:spcAft>
                <a:spcPts val="0"/>
              </a:spcAft>
              <a:buNone/>
            </a:pPr>
            <a:r>
              <a:rPr lang="en-US" sz="2200" b="0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&lt;/script&gt;</a:t>
            </a:r>
            <a:endParaRPr sz="22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914</Words>
  <Application>Microsoft Office PowerPoint</Application>
  <PresentationFormat>On-screen Show (4:3)</PresentationFormat>
  <Paragraphs>157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kk</cp:lastModifiedBy>
  <cp:revision>2</cp:revision>
  <dcterms:modified xsi:type="dcterms:W3CDTF">2020-05-11T13:07:21Z</dcterms:modified>
</cp:coreProperties>
</file>