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576895-7042-4C89-B978-10178C82BB71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FA8E40-08EF-4FE6-8ED5-E673D7E5CEAE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851648" cy="2520280"/>
          </a:xfrm>
        </p:spPr>
        <p:txBody>
          <a:bodyPr>
            <a:noAutofit/>
          </a:bodyPr>
          <a:lstStyle/>
          <a:p>
            <a:r>
              <a:rPr lang="es-ES" sz="4800" dirty="0" smtClean="0"/>
              <a:t/>
            </a:r>
            <a:br>
              <a:rPr lang="es-ES" sz="4800" dirty="0" smtClean="0"/>
            </a:br>
            <a:r>
              <a:rPr lang="es-ES" sz="4800" dirty="0">
                <a:solidFill>
                  <a:schemeClr val="tx1"/>
                </a:solidFill>
              </a:rPr>
              <a:t/>
            </a:r>
            <a:br>
              <a:rPr lang="es-ES" sz="4800" dirty="0">
                <a:solidFill>
                  <a:schemeClr val="tx1"/>
                </a:solidFill>
              </a:rPr>
            </a:br>
            <a:r>
              <a:rPr lang="es-ES" sz="4800" dirty="0" smtClean="0">
                <a:solidFill>
                  <a:schemeClr val="tx1"/>
                </a:solidFill>
              </a:rPr>
              <a:t>La monarquía española de los Austrias</a:t>
            </a:r>
            <a:br>
              <a:rPr lang="es-ES" sz="4800" dirty="0" smtClean="0">
                <a:solidFill>
                  <a:schemeClr val="tx1"/>
                </a:solidFill>
              </a:rPr>
            </a:br>
            <a:r>
              <a:rPr lang="es-ES" sz="3600" dirty="0" smtClean="0">
                <a:solidFill>
                  <a:schemeClr val="tx1"/>
                </a:solidFill>
              </a:rPr>
              <a:t>(Felipe II, Felipe III, Felipe IV, Carlos II)</a:t>
            </a:r>
            <a:endParaRPr lang="es-ES" sz="36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2099"/>
            <a:ext cx="9014957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73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71864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Poco antes de </a:t>
            </a:r>
            <a:r>
              <a:rPr lang="es-ES" dirty="0" smtClean="0"/>
              <a:t>morir</a:t>
            </a:r>
            <a:r>
              <a:rPr lang="tr-TR" smtClean="0"/>
              <a:t>,</a:t>
            </a:r>
            <a:r>
              <a:rPr lang="es-ES" smtClean="0"/>
              <a:t> </a:t>
            </a:r>
            <a:r>
              <a:rPr lang="es-ES" dirty="0" smtClean="0"/>
              <a:t>Carlos II firma un testamento dejando heredero a Felipe de Anjou.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155)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284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27186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ES" sz="4800" dirty="0" smtClean="0"/>
              <a:t>Felipe II (1556-1598)</a:t>
            </a:r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b="1" dirty="0" smtClean="0"/>
              <a:t>Felipe II </a:t>
            </a:r>
            <a:r>
              <a:rPr lang="es-ES" dirty="0" smtClean="0"/>
              <a:t>accedió al poder con una amplia experiencia como gobernador en los reinos de España y rey consorte de Inglaterra por su matrimonio por razones políticas con su tía María Tudor, bastante mayor que él.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138)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437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199856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El rey se rodeó de numerosos funcionarios, aumentó considerablemente la burocracia, tomaba sus decisiones con extraordinaria lentitud, pensando las ventajas y los inconvenientes, a veces durante varios años, como en el caso de la intervención contra Inglaterra.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138)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190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71864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Felipe II aportó más de 300 galeras y cien mil hombres con los que don Juan de </a:t>
            </a:r>
            <a:r>
              <a:rPr lang="es-ES" dirty="0" smtClean="0"/>
              <a:t>Austria </a:t>
            </a:r>
            <a:r>
              <a:rPr lang="es-ES" dirty="0" smtClean="0"/>
              <a:t>derrotó a la escuadra turca en la brillante batalla de </a:t>
            </a:r>
            <a:r>
              <a:rPr lang="es-ES" dirty="0" smtClean="0"/>
              <a:t>Lepanto </a:t>
            </a:r>
            <a:r>
              <a:rPr lang="es-ES" dirty="0" smtClean="0"/>
              <a:t>(1571</a:t>
            </a:r>
            <a:r>
              <a:rPr lang="es-ES" dirty="0" smtClean="0"/>
              <a:t>)</a:t>
            </a:r>
            <a:r>
              <a:rPr lang="tr-TR" dirty="0" smtClean="0"/>
              <a:t>.</a:t>
            </a:r>
            <a:r>
              <a:rPr lang="es-ES" dirty="0" smtClean="0"/>
              <a:t> </a:t>
            </a:r>
            <a:r>
              <a:rPr lang="es-ES" dirty="0" smtClean="0"/>
              <a:t>La victoria fue beneficiosa para el comercio veneciano en el Mediterráneo oriental, precipitó la decadencia otomana e hizo desaparecer la piratería en el Mediterráneo occidental.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139)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073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12784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incorporación de Portugal a la corona de </a:t>
            </a:r>
            <a:r>
              <a:rPr lang="es-ES" dirty="0" smtClean="0"/>
              <a:t>España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 smtClean="0"/>
              <a:t>aunque solo durase sesenta años (1580-1640</a:t>
            </a:r>
            <a:r>
              <a:rPr lang="es-ES" dirty="0" smtClean="0"/>
              <a:t>)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 smtClean="0"/>
              <a:t>fue el éxito más contundente del reinado.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140)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876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Durante la segunda mitad del siglo XVI Inglaterra se convirtió en gran potencia naval con intereses enfrentados al imperio ultramarino español. </a:t>
            </a:r>
          </a:p>
          <a:p>
            <a:pPr marL="0" indent="0" algn="just">
              <a:buNone/>
            </a:pPr>
            <a:r>
              <a:rPr lang="es-ES" dirty="0" smtClean="0"/>
              <a:t>Felipe II preparó una poderosísima Gran Armada, a la que algunos llamaron la Armada Invencible. La Armada Invencible puso fin a la supremacía marítima significando la quiebra del poder español en los Países Bajos.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140-141)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302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sz="4800" dirty="0" smtClean="0"/>
              <a:t>Felipe III</a:t>
            </a:r>
          </a:p>
          <a:p>
            <a:pPr marL="0" indent="0" algn="just">
              <a:buNone/>
            </a:pPr>
            <a:endParaRPr lang="es-ES" sz="2800" dirty="0" smtClean="0"/>
          </a:p>
          <a:p>
            <a:pPr marL="0" indent="0" algn="just">
              <a:buNone/>
            </a:pPr>
            <a:r>
              <a:rPr lang="es-ES" sz="2800" dirty="0" smtClean="0"/>
              <a:t>A las continuas guerras del siglo XVI sucede, en los primeros años del siglo XVII, una etapa de paz, con el rey </a:t>
            </a:r>
            <a:r>
              <a:rPr lang="es-ES" sz="2800" b="1" dirty="0" smtClean="0"/>
              <a:t>Felipe III </a:t>
            </a:r>
            <a:r>
              <a:rPr lang="es-ES" sz="2800" dirty="0" smtClean="0"/>
              <a:t>(1598-1621), hijo de Felipe II y Ana de Austria.</a:t>
            </a:r>
          </a:p>
          <a:p>
            <a:pPr marL="0" indent="0" algn="just">
              <a:buNone/>
            </a:pPr>
            <a:endParaRPr lang="es-ES" sz="2800" dirty="0"/>
          </a:p>
          <a:p>
            <a:pPr marL="0" indent="0" algn="just">
              <a:buNone/>
            </a:pPr>
            <a:r>
              <a:rPr lang="tr-TR" sz="2800" dirty="0" smtClean="0"/>
              <a:t>				</a:t>
            </a:r>
            <a:r>
              <a:rPr lang="es-ES" sz="2800" dirty="0" smtClean="0"/>
              <a:t>(Rivero, 2004</a:t>
            </a:r>
            <a:r>
              <a:rPr lang="tr-TR" sz="2800" dirty="0"/>
              <a:t>:</a:t>
            </a:r>
            <a:r>
              <a:rPr lang="es-ES" sz="2800" dirty="0" smtClean="0"/>
              <a:t> 149)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56086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718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4800" dirty="0" smtClean="0"/>
              <a:t>Felipe IV</a:t>
            </a:r>
          </a:p>
          <a:p>
            <a:pPr marL="0" indent="0" algn="just">
              <a:buNone/>
            </a:pPr>
            <a:endParaRPr lang="es-ES" sz="2800" dirty="0" smtClean="0"/>
          </a:p>
          <a:p>
            <a:pPr marL="0" indent="0" algn="just">
              <a:buNone/>
            </a:pPr>
            <a:r>
              <a:rPr lang="es-ES" sz="2800" dirty="0" smtClean="0"/>
              <a:t>Durante el largo reinado de </a:t>
            </a:r>
            <a:r>
              <a:rPr lang="es-ES" sz="2800" b="1" dirty="0" smtClean="0"/>
              <a:t>Felipe IV </a:t>
            </a:r>
            <a:r>
              <a:rPr lang="es-ES" sz="2800" dirty="0" smtClean="0"/>
              <a:t>(1621-1665) se percibe el deterioro de la monarquía austríaca, incapaz de mantener la unidad peninsular y hacer frente a los problemas internos y externos. </a:t>
            </a:r>
          </a:p>
          <a:p>
            <a:pPr marL="0" indent="0" algn="just">
              <a:buNone/>
            </a:pPr>
            <a:endParaRPr lang="es-ES" sz="2800" dirty="0"/>
          </a:p>
          <a:p>
            <a:pPr marL="0" indent="0" algn="just">
              <a:buNone/>
            </a:pPr>
            <a:r>
              <a:rPr lang="tr-TR" sz="2800" dirty="0" smtClean="0"/>
              <a:t>				</a:t>
            </a:r>
            <a:r>
              <a:rPr lang="es-ES" sz="2800" dirty="0" smtClean="0"/>
              <a:t>(Rivero, 2004</a:t>
            </a:r>
            <a:r>
              <a:rPr lang="tr-TR" sz="2800" dirty="0" smtClean="0"/>
              <a:t>:</a:t>
            </a:r>
            <a:r>
              <a:rPr lang="es-ES" sz="2800" dirty="0" smtClean="0"/>
              <a:t>150)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40530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1998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4800" dirty="0" smtClean="0"/>
              <a:t>Carlos II</a:t>
            </a:r>
          </a:p>
          <a:p>
            <a:pPr marL="0" indent="0">
              <a:buNone/>
            </a:pPr>
            <a:endParaRPr lang="es-ES" sz="2800" dirty="0" smtClean="0"/>
          </a:p>
          <a:p>
            <a:pPr marL="0" indent="0" algn="just">
              <a:buNone/>
            </a:pPr>
            <a:r>
              <a:rPr lang="es-ES" sz="2800" dirty="0" smtClean="0"/>
              <a:t>Durante el reinado de </a:t>
            </a:r>
            <a:r>
              <a:rPr lang="es-ES" sz="2800" b="1" dirty="0" smtClean="0"/>
              <a:t>Carlos II </a:t>
            </a:r>
            <a:r>
              <a:rPr lang="es-ES" sz="2800" dirty="0" smtClean="0"/>
              <a:t>(1665-1700), se puso de manifiesto la rutina económica, la reducción a la nada de las remesas americanas y la falta de industria, hasta entonces encubiertas por la actuación personal del soberano o por algún acontecimiento brillante.</a:t>
            </a:r>
          </a:p>
          <a:p>
            <a:pPr marL="0" indent="0" algn="just">
              <a:buNone/>
            </a:pPr>
            <a:endParaRPr lang="es-ES" sz="2800" dirty="0"/>
          </a:p>
          <a:p>
            <a:pPr marL="0" indent="0" algn="just">
              <a:buNone/>
            </a:pPr>
            <a:r>
              <a:rPr lang="tr-TR" sz="2800" dirty="0" smtClean="0"/>
              <a:t>				</a:t>
            </a:r>
            <a:r>
              <a:rPr lang="es-ES" sz="2800" dirty="0" smtClean="0"/>
              <a:t>(Rivero, 2004</a:t>
            </a:r>
            <a:r>
              <a:rPr lang="tr-TR" sz="2800" dirty="0" smtClean="0"/>
              <a:t>:</a:t>
            </a:r>
            <a:r>
              <a:rPr lang="es-ES" sz="2800" dirty="0" smtClean="0"/>
              <a:t>154)</a:t>
            </a:r>
          </a:p>
          <a:p>
            <a:pPr marL="0" indent="0">
              <a:buNone/>
            </a:pPr>
            <a:endParaRPr lang="es-ES" sz="2800" dirty="0"/>
          </a:p>
          <a:p>
            <a:pPr marL="0" indent="0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9614131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376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Calibri</vt:lpstr>
      <vt:lpstr>Constantia</vt:lpstr>
      <vt:lpstr>Wingdings</vt:lpstr>
      <vt:lpstr>Wingdings 2</vt:lpstr>
      <vt:lpstr>Akış</vt:lpstr>
      <vt:lpstr>  La monarquía española de los Austrias (Felipe II, Felipe III, Felipe IV, Carlos II)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La monarquía española de los Austrias (Felipe II, Felipe III, Felipe IV, Carlos II)</dc:title>
  <dc:creator>tugce</dc:creator>
  <cp:lastModifiedBy>Şebnem</cp:lastModifiedBy>
  <cp:revision>24</cp:revision>
  <dcterms:created xsi:type="dcterms:W3CDTF">2019-01-27T10:57:23Z</dcterms:created>
  <dcterms:modified xsi:type="dcterms:W3CDTF">2019-02-20T10:16:46Z</dcterms:modified>
</cp:coreProperties>
</file>