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5" r:id="rId4"/>
    <p:sldId id="298" r:id="rId5"/>
    <p:sldId id="297" r:id="rId6"/>
    <p:sldId id="299" r:id="rId7"/>
    <p:sldId id="300" r:id="rId8"/>
    <p:sldId id="301" r:id="rId9"/>
    <p:sldId id="294" r:id="rId10"/>
    <p:sldId id="302" r:id="rId11"/>
    <p:sldId id="304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398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286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49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11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05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750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8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7320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564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409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1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6F4C3-7717-4BC6-82ED-1E3C09D54A94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1AADF-AE55-4B74-A24F-F41EFE1507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7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00644"/>
            <a:ext cx="9144000" cy="3319958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tr-TR" dirty="0"/>
              <a:t>DAVRANIŞ BİLİMLERİNDE </a:t>
            </a:r>
            <a:r>
              <a:rPr lang="tr-TR" dirty="0" smtClean="0"/>
              <a:t>İLERİ İSTATİSTİK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DOKTORA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421435"/>
            <a:ext cx="9144000" cy="1655762"/>
          </a:xfrm>
        </p:spPr>
        <p:txBody>
          <a:bodyPr/>
          <a:lstStyle/>
          <a:p>
            <a:r>
              <a:rPr lang="tr-TR" dirty="0"/>
              <a:t>Doç. Dr. ÖMAY ÇOKLUK BÖKEOĞLU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042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Çoklu Regresyon ve Lojistik Regresyon Karşılaştırması </a:t>
            </a:r>
            <a:r>
              <a:rPr lang="tr-TR" sz="2000" dirty="0" smtClean="0"/>
              <a:t>(Çokluk ve </a:t>
            </a:r>
            <a:r>
              <a:rPr lang="tr-TR" sz="2000" dirty="0" err="1" smtClean="0"/>
              <a:t>diğ</a:t>
            </a:r>
            <a:r>
              <a:rPr lang="tr-TR" sz="2000" dirty="0" smtClean="0"/>
              <a:t>., 2010)</a:t>
            </a:r>
            <a:endParaRPr lang="tr-TR" sz="20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418" y="1650472"/>
            <a:ext cx="8936182" cy="52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327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>Çokluk</a:t>
            </a:r>
            <a:r>
              <a:rPr lang="tr-TR" dirty="0" smtClean="0"/>
              <a:t>, Ö., Şekercioğlu, G. &amp; Büyüköztürk, Ş. (2010). </a:t>
            </a:r>
            <a:r>
              <a:rPr lang="tr-TR" i="1" dirty="0"/>
              <a:t>Sosyal bilimler için çok değişkenli istatistik</a:t>
            </a:r>
            <a:r>
              <a:rPr lang="tr-TR" dirty="0"/>
              <a:t>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pPr>
              <a:lnSpc>
                <a:spcPct val="150000"/>
              </a:lnSpc>
            </a:pPr>
            <a:r>
              <a:rPr lang="tr-TR" dirty="0"/>
              <a:t>Mertler, C.A. </a:t>
            </a:r>
            <a:r>
              <a:rPr lang="tr-TR" dirty="0" err="1"/>
              <a:t>and</a:t>
            </a:r>
            <a:r>
              <a:rPr lang="tr-TR" dirty="0"/>
              <a:t> </a:t>
            </a:r>
            <a:r>
              <a:rPr lang="tr-TR" dirty="0" err="1"/>
              <a:t>Vannatta</a:t>
            </a:r>
            <a:r>
              <a:rPr lang="tr-TR" dirty="0"/>
              <a:t>, R.A. (2005</a:t>
            </a:r>
            <a:r>
              <a:rPr lang="tr-TR" dirty="0" smtClean="0"/>
              <a:t>). </a:t>
            </a:r>
            <a:r>
              <a:rPr lang="tr-TR" i="1" dirty="0"/>
              <a:t>Advanced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Multivariate</a:t>
            </a:r>
            <a:r>
              <a:rPr lang="tr-TR" i="1" dirty="0"/>
              <a:t> Statistical </a:t>
            </a:r>
            <a:r>
              <a:rPr lang="tr-TR" i="1" dirty="0" err="1"/>
              <a:t>Methods</a:t>
            </a:r>
            <a:r>
              <a:rPr lang="tr-TR" i="1" dirty="0"/>
              <a:t> </a:t>
            </a:r>
            <a:r>
              <a:rPr lang="tr-TR" i="1" dirty="0" err="1"/>
              <a:t>Practical</a:t>
            </a:r>
            <a:r>
              <a:rPr lang="tr-TR" i="1" dirty="0"/>
              <a:t> Application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Interpretation</a:t>
            </a:r>
            <a:r>
              <a:rPr lang="tr-TR" dirty="0"/>
              <a:t>. 3rd Edition, </a:t>
            </a:r>
            <a:r>
              <a:rPr lang="tr-TR" dirty="0" err="1"/>
              <a:t>Pyrczak</a:t>
            </a:r>
            <a:r>
              <a:rPr lang="tr-TR" dirty="0"/>
              <a:t>, Los Angeles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/>
              <a:t>Tabachnick</a:t>
            </a:r>
            <a:r>
              <a:rPr lang="en-US" dirty="0"/>
              <a:t>, B. G., &amp; </a:t>
            </a:r>
            <a:r>
              <a:rPr lang="en-US" dirty="0" err="1"/>
              <a:t>Fidell</a:t>
            </a:r>
            <a:r>
              <a:rPr lang="en-US" dirty="0"/>
              <a:t>, L. S. (1996). </a:t>
            </a:r>
            <a:r>
              <a:rPr lang="en-US" i="1" dirty="0"/>
              <a:t>Using Multivariate Statistics </a:t>
            </a:r>
            <a:r>
              <a:rPr lang="en-US" dirty="0"/>
              <a:t>(3rd ed.). New York Harper Collins.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844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Lojistik Regresyon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Bağımlı değişkenin (</a:t>
            </a:r>
            <a:r>
              <a:rPr lang="tr-TR" dirty="0" err="1" smtClean="0"/>
              <a:t>yordanan</a:t>
            </a:r>
            <a:r>
              <a:rPr lang="tr-TR" dirty="0" smtClean="0"/>
              <a:t>) sürekli ya da nicel bir değişken olmadığı, bir diğer deyişle kategorik ya da sınıflamalı olduğu durumlar için uygun bir analiz türüdür (Çokluk, Şekercioğlu ve Büyüköztürk, 2010).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0531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Lojistik regresyon analizi, </a:t>
            </a:r>
            <a:r>
              <a:rPr lang="tr-TR" dirty="0" err="1"/>
              <a:t>diskriminant</a:t>
            </a:r>
            <a:r>
              <a:rPr lang="tr-TR" dirty="0"/>
              <a:t> analizi ve çoklu </a:t>
            </a:r>
            <a:r>
              <a:rPr lang="tr-TR" dirty="0" smtClean="0"/>
              <a:t>regresyon analizinden </a:t>
            </a:r>
            <a:r>
              <a:rPr lang="tr-TR" dirty="0"/>
              <a:t>farklı olarak, </a:t>
            </a:r>
            <a:r>
              <a:rPr lang="tr-TR" dirty="0" smtClean="0"/>
              <a:t>bağımsız değişkenlerin dağılımına ilişkin araştırmacılarca karşılanması </a:t>
            </a:r>
            <a:r>
              <a:rPr lang="tr-TR" dirty="0"/>
              <a:t>gereken </a:t>
            </a:r>
            <a:r>
              <a:rPr lang="tr-TR" dirty="0" err="1"/>
              <a:t>sayıltılar</a:t>
            </a:r>
            <a:r>
              <a:rPr lang="tr-TR" dirty="0"/>
              <a:t> gerektirmez (</a:t>
            </a:r>
            <a:r>
              <a:rPr lang="tr-TR" dirty="0" err="1"/>
              <a:t>Tabachnick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Fidell</a:t>
            </a:r>
            <a:r>
              <a:rPr lang="tr-TR" dirty="0"/>
              <a:t>, 1996). Dolayısıyla da lojistik regresyonun </a:t>
            </a:r>
            <a:r>
              <a:rPr lang="tr-TR" dirty="0" smtClean="0"/>
              <a:t>diğer </a:t>
            </a:r>
            <a:r>
              <a:rPr lang="tr-TR" dirty="0"/>
              <a:t>iki teknikten çok </a:t>
            </a:r>
            <a:r>
              <a:rPr lang="tr-TR" dirty="0" smtClean="0"/>
              <a:t>daha esnek olduğu </a:t>
            </a:r>
            <a:r>
              <a:rPr lang="tr-TR" dirty="0"/>
              <a:t>ifade edilebilir.</a:t>
            </a:r>
          </a:p>
        </p:txBody>
      </p:sp>
    </p:spTree>
    <p:extLst>
      <p:ext uri="{BB962C8B-B14F-4D97-AF65-F5344CB8AC3E}">
        <p14:creationId xmlns:p14="http://schemas.microsoft.com/office/powerpoint/2010/main" val="74844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Lojistik regresyon analizi, </a:t>
            </a:r>
            <a:r>
              <a:rPr lang="tr-TR" dirty="0" err="1"/>
              <a:t>diskriminant</a:t>
            </a:r>
            <a:r>
              <a:rPr lang="tr-TR" dirty="0"/>
              <a:t> analizi ve çoklu regresyon analizinden farklı olarak, </a:t>
            </a:r>
            <a:r>
              <a:rPr lang="tr-TR" dirty="0" smtClean="0"/>
              <a:t>bağımsız değişkenlerin dağılımına ilişkin araştırmacılarca karşılanması </a:t>
            </a:r>
            <a:r>
              <a:rPr lang="tr-TR" dirty="0"/>
              <a:t>gereken </a:t>
            </a:r>
            <a:r>
              <a:rPr lang="tr-TR" dirty="0" err="1"/>
              <a:t>sayıltılar</a:t>
            </a:r>
            <a:r>
              <a:rPr lang="tr-TR" dirty="0"/>
              <a:t> gerektirmez (</a:t>
            </a:r>
            <a:r>
              <a:rPr lang="tr-TR" dirty="0" err="1"/>
              <a:t>Tabachnick</a:t>
            </a:r>
            <a:r>
              <a:rPr lang="tr-TR" dirty="0"/>
              <a:t> ve </a:t>
            </a:r>
            <a:r>
              <a:rPr lang="tr-TR" dirty="0" err="1"/>
              <a:t>Fidell</a:t>
            </a:r>
            <a:r>
              <a:rPr lang="tr-TR" dirty="0"/>
              <a:t>, 1996). Bir </a:t>
            </a:r>
            <a:r>
              <a:rPr lang="tr-TR" dirty="0" smtClean="0"/>
              <a:t>başka deyişle bağımsız değişkenlerin </a:t>
            </a:r>
            <a:r>
              <a:rPr lang="tr-TR" dirty="0"/>
              <a:t>normal </a:t>
            </a:r>
            <a:r>
              <a:rPr lang="tr-TR" dirty="0" smtClean="0"/>
              <a:t>dağılması, doğrusaldık </a:t>
            </a:r>
            <a:r>
              <a:rPr lang="tr-TR" dirty="0"/>
              <a:t>ve </a:t>
            </a:r>
            <a:r>
              <a:rPr lang="tr-TR" dirty="0" err="1"/>
              <a:t>varyans-kovaryans</a:t>
            </a:r>
            <a:r>
              <a:rPr lang="tr-TR" dirty="0"/>
              <a:t> matrislerinin </a:t>
            </a:r>
            <a:r>
              <a:rPr lang="tr-TR" dirty="0" smtClean="0"/>
              <a:t>eşitliği </a:t>
            </a:r>
            <a:r>
              <a:rPr lang="tr-TR" dirty="0"/>
              <a:t>gibi </a:t>
            </a:r>
            <a:r>
              <a:rPr lang="tr-TR" dirty="0" err="1"/>
              <a:t>sayıltıların</a:t>
            </a:r>
            <a:r>
              <a:rPr lang="tr-TR" dirty="0"/>
              <a:t> </a:t>
            </a:r>
            <a:r>
              <a:rPr lang="tr-TR" dirty="0" smtClean="0"/>
              <a:t>karşılanması </a:t>
            </a:r>
            <a:r>
              <a:rPr lang="tr-TR" dirty="0"/>
              <a:t>gerekmez. Dolayısıyla da lojistik regresyonun </a:t>
            </a:r>
            <a:r>
              <a:rPr lang="tr-TR" dirty="0" smtClean="0"/>
              <a:t>diğer </a:t>
            </a:r>
            <a:r>
              <a:rPr lang="tr-TR" dirty="0"/>
              <a:t>iki teknikten çok daha esnek </a:t>
            </a:r>
            <a:r>
              <a:rPr lang="tr-TR" dirty="0" smtClean="0"/>
              <a:t>olduğu </a:t>
            </a:r>
            <a:r>
              <a:rPr lang="tr-TR" dirty="0"/>
              <a:t>ifade edilebilir.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4521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Bununla </a:t>
            </a:r>
            <a:r>
              <a:rPr lang="tr-TR" dirty="0"/>
              <a:t>birlikte, lojistik regresyonun yansız ve sapmasız istatistikler ortaya koyması için, büyük örneklemler </a:t>
            </a:r>
            <a:r>
              <a:rPr lang="tr-TR" dirty="0" smtClean="0"/>
              <a:t>gerektirdiği </a:t>
            </a:r>
            <a:r>
              <a:rPr lang="tr-TR" dirty="0"/>
              <a:t>bildirilmektedir. Özellikle </a:t>
            </a:r>
            <a:r>
              <a:rPr lang="tr-TR" dirty="0" smtClean="0"/>
              <a:t>bağımlı değişkenin </a:t>
            </a:r>
            <a:r>
              <a:rPr lang="tr-TR" dirty="0"/>
              <a:t>ikiden fazla kategorisinin </a:t>
            </a:r>
            <a:r>
              <a:rPr lang="tr-TR" dirty="0" smtClean="0"/>
              <a:t>olduğu </a:t>
            </a:r>
            <a:r>
              <a:rPr lang="tr-TR" dirty="0"/>
              <a:t>durumlarda, geçerli bir hipotez testi için, her </a:t>
            </a:r>
            <a:r>
              <a:rPr lang="tr-TR" dirty="0" smtClean="0"/>
              <a:t>bağımsız değişkende </a:t>
            </a:r>
            <a:r>
              <a:rPr lang="tr-TR" dirty="0"/>
              <a:t>en az 50 </a:t>
            </a:r>
            <a:r>
              <a:rPr lang="tr-TR" dirty="0" smtClean="0"/>
              <a:t>kişilik </a:t>
            </a:r>
            <a:r>
              <a:rPr lang="tr-TR" dirty="0"/>
              <a:t>bir grup </a:t>
            </a:r>
            <a:r>
              <a:rPr lang="tr-TR" dirty="0" smtClean="0"/>
              <a:t>büyüklüğüne </a:t>
            </a:r>
            <a:r>
              <a:rPr lang="tr-TR" dirty="0"/>
              <a:t>ihtiyaç vardır. Bazı kaynaklarda bu sayının her </a:t>
            </a:r>
            <a:r>
              <a:rPr lang="tr-TR" dirty="0" smtClean="0"/>
              <a:t>bağımsız değişken </a:t>
            </a:r>
            <a:r>
              <a:rPr lang="tr-TR" dirty="0"/>
              <a:t>için minimum 20, toplamda minimum 60 olması </a:t>
            </a:r>
            <a:r>
              <a:rPr lang="tr-TR" dirty="0" smtClean="0"/>
              <a:t>gerektiği </a:t>
            </a:r>
            <a:r>
              <a:rPr lang="tr-TR" dirty="0"/>
              <a:t>vurgulanmaktadır. 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988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Diğer yandan örneklem büyüklüklerinin aynı olması durumunda, bağımlı değişkenin her bir kategorisinde bağımsız değişkenlerin çok değişkenli normalliğe sahip olması, her bir kategori için </a:t>
            </a:r>
            <a:r>
              <a:rPr lang="tr-TR" dirty="0" err="1" smtClean="0"/>
              <a:t>varyans</a:t>
            </a:r>
            <a:r>
              <a:rPr lang="tr-TR" dirty="0" smtClean="0"/>
              <a:t> ve </a:t>
            </a:r>
            <a:r>
              <a:rPr lang="tr-TR" dirty="0" err="1" smtClean="0"/>
              <a:t>kovaryansların</a:t>
            </a:r>
            <a:r>
              <a:rPr lang="tr-TR" dirty="0" smtClean="0"/>
              <a:t> eşitliği </a:t>
            </a:r>
            <a:r>
              <a:rPr lang="tr-TR" dirty="0" err="1" smtClean="0"/>
              <a:t>sayıltılarının</a:t>
            </a:r>
            <a:r>
              <a:rPr lang="tr-TR" dirty="0" smtClean="0"/>
              <a:t> karşılanması durumunda, daha önce de değinildiği gibi </a:t>
            </a:r>
            <a:r>
              <a:rPr lang="tr-TR" dirty="0" err="1" smtClean="0"/>
              <a:t>diskriminant</a:t>
            </a:r>
            <a:r>
              <a:rPr lang="tr-TR" dirty="0" smtClean="0"/>
              <a:t> analizi, lojistik regresyon analizine tercih edilmelidir. </a:t>
            </a:r>
            <a:endParaRPr lang="tr-TR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1360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Bununla </a:t>
            </a:r>
            <a:r>
              <a:rPr lang="tr-TR" dirty="0"/>
              <a:t>birlikte, lojistik regresyon analizi ile yapılan çözümlemeden elde edilen matematiksel modelin yorumlanmasının daha kolay </a:t>
            </a:r>
            <a:r>
              <a:rPr lang="tr-TR" dirty="0" err="1"/>
              <a:t>oldugunu</a:t>
            </a:r>
            <a:r>
              <a:rPr lang="tr-TR" dirty="0"/>
              <a:t> belirtmekte yarar vardır (</a:t>
            </a:r>
            <a:r>
              <a:rPr lang="tr-TR" dirty="0" err="1"/>
              <a:t>Akkus</a:t>
            </a:r>
            <a:r>
              <a:rPr lang="tr-TR" dirty="0"/>
              <a:t> ve Çelik, 2004; Grimm ve </a:t>
            </a:r>
            <a:r>
              <a:rPr lang="tr-TR" dirty="0" err="1"/>
              <a:t>Yarnold</a:t>
            </a:r>
            <a:r>
              <a:rPr lang="tr-TR" dirty="0"/>
              <a:t>, 1995; Kalaycı, 2005; </a:t>
            </a:r>
            <a:r>
              <a:rPr lang="tr-TR" dirty="0" err="1"/>
              <a:t>Leech</a:t>
            </a:r>
            <a:r>
              <a:rPr lang="tr-TR" dirty="0"/>
              <a:t>, </a:t>
            </a:r>
            <a:r>
              <a:rPr lang="tr-TR" dirty="0" err="1"/>
              <a:t>Barrett</a:t>
            </a:r>
            <a:r>
              <a:rPr lang="tr-TR" dirty="0"/>
              <a:t> ve Morgan, 2005; </a:t>
            </a:r>
            <a:r>
              <a:rPr lang="tr-TR" dirty="0" err="1"/>
              <a:t>Poulsen</a:t>
            </a:r>
            <a:r>
              <a:rPr lang="tr-TR" dirty="0"/>
              <a:t> ve French, 2008; </a:t>
            </a:r>
            <a:r>
              <a:rPr lang="tr-TR" dirty="0" err="1"/>
              <a:t>Tabachnick</a:t>
            </a:r>
            <a:r>
              <a:rPr lang="tr-TR" dirty="0"/>
              <a:t> ve </a:t>
            </a:r>
            <a:r>
              <a:rPr lang="tr-TR" dirty="0" err="1"/>
              <a:t>Fidell</a:t>
            </a:r>
            <a:r>
              <a:rPr lang="tr-TR" dirty="0"/>
              <a:t>, 1996; </a:t>
            </a:r>
            <a:r>
              <a:rPr lang="tr-TR" dirty="0" err="1"/>
              <a:t>Tatlıdil</a:t>
            </a:r>
            <a:r>
              <a:rPr lang="tr-TR" dirty="0"/>
              <a:t>, 1996).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128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Lojistik regresyon analizinde amaç, kategorik </a:t>
            </a:r>
            <a:r>
              <a:rPr lang="tr-TR" dirty="0" smtClean="0"/>
              <a:t>bağımlı değişkenin değerini </a:t>
            </a:r>
            <a:r>
              <a:rPr lang="tr-TR" dirty="0"/>
              <a:t>tahmin etmek </a:t>
            </a:r>
            <a:r>
              <a:rPr lang="tr-TR" dirty="0" smtClean="0"/>
              <a:t>olduğundan, </a:t>
            </a:r>
            <a:r>
              <a:rPr lang="tr-TR" dirty="0"/>
              <a:t>aslında burada yapılmaya </a:t>
            </a:r>
            <a:r>
              <a:rPr lang="tr-TR" dirty="0" smtClean="0"/>
              <a:t>çalışılan </a:t>
            </a:r>
            <a:r>
              <a:rPr lang="tr-TR" dirty="0"/>
              <a:t>iki ya da daha fazla gruba </a:t>
            </a:r>
            <a:r>
              <a:rPr lang="tr-TR" dirty="0" smtClean="0"/>
              <a:t>ilişkin </a:t>
            </a:r>
            <a:r>
              <a:rPr lang="tr-TR" dirty="0"/>
              <a:t>“üyelik” tahminidir. Buna göre analizin amaçlarından birinin sınıflandırma, </a:t>
            </a:r>
            <a:r>
              <a:rPr lang="tr-TR" dirty="0" smtClean="0"/>
              <a:t>diğerinin </a:t>
            </a:r>
            <a:r>
              <a:rPr lang="tr-TR" dirty="0"/>
              <a:t>ise </a:t>
            </a:r>
            <a:r>
              <a:rPr lang="tr-TR" dirty="0" smtClean="0"/>
              <a:t>bağımlı </a:t>
            </a:r>
            <a:r>
              <a:rPr lang="tr-TR" dirty="0"/>
              <a:t>ve </a:t>
            </a:r>
            <a:r>
              <a:rPr lang="tr-TR" dirty="0" smtClean="0"/>
              <a:t>bağımsız değişkenler </a:t>
            </a:r>
            <a:r>
              <a:rPr lang="tr-TR" dirty="0"/>
              <a:t>arasındaki </a:t>
            </a:r>
            <a:r>
              <a:rPr lang="tr-TR" dirty="0" smtClean="0"/>
              <a:t>ilişkileri araştırmak olduğu </a:t>
            </a:r>
            <a:r>
              <a:rPr lang="tr-TR" dirty="0"/>
              <a:t>ifade edilebilir (Mertler ve </a:t>
            </a:r>
            <a:r>
              <a:rPr lang="tr-TR" dirty="0" err="1"/>
              <a:t>Vannatta</a:t>
            </a:r>
            <a:r>
              <a:rPr lang="tr-TR" dirty="0"/>
              <a:t>, 2005).</a:t>
            </a: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/>
              <a:t>Lojistik </a:t>
            </a:r>
            <a:r>
              <a:rPr lang="tr-TR" dirty="0" smtClean="0"/>
              <a:t>Regresyon </a:t>
            </a:r>
            <a:r>
              <a:rPr lang="tr-TR" sz="2200" dirty="0"/>
              <a:t>(</a:t>
            </a:r>
            <a:r>
              <a:rPr lang="tr-TR" sz="2200" dirty="0" smtClean="0"/>
              <a:t>Çokluk</a:t>
            </a:r>
            <a:r>
              <a:rPr lang="tr-TR" sz="2200" dirty="0"/>
              <a:t> </a:t>
            </a:r>
            <a:r>
              <a:rPr lang="tr-TR" sz="2200" dirty="0" smtClean="0"/>
              <a:t>ve </a:t>
            </a:r>
            <a:r>
              <a:rPr lang="tr-TR" sz="2200" dirty="0" err="1" smtClean="0"/>
              <a:t>diğ</a:t>
            </a:r>
            <a:r>
              <a:rPr lang="tr-TR" sz="2200" dirty="0" smtClean="0"/>
              <a:t>., </a:t>
            </a:r>
            <a:r>
              <a:rPr lang="tr-TR" sz="2200" dirty="0"/>
              <a:t>2010</a:t>
            </a:r>
            <a:r>
              <a:rPr lang="tr-TR" sz="2200" dirty="0" smtClean="0"/>
              <a:t>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9890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Lojistik Regresyon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b="1" dirty="0" smtClean="0"/>
              <a:t>Varsayımlar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1. Kategorilerde yer alan birey sayısı/oranı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2. Çoklu Doğrusal Bağlantı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3. Uç değerler (Çokluk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diğ</a:t>
            </a:r>
            <a:r>
              <a:rPr lang="tr-TR" dirty="0" smtClean="0"/>
              <a:t>., 2010).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159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507</Words>
  <Application>Microsoft Office PowerPoint</Application>
  <PresentationFormat>Geniş ekran</PresentationFormat>
  <Paragraphs>26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DAVRANIŞ BİLİMLERİNDE İLERİ İSTATİSTİK  DOKTORA</vt:lpstr>
      <vt:lpstr>Lojistik Regresyon</vt:lpstr>
      <vt:lpstr>Lojistik Regresyon (Çokluk ve diğ., 2010) </vt:lpstr>
      <vt:lpstr>Lojistik Regresyon (Çokluk ve diğ., 2010) </vt:lpstr>
      <vt:lpstr>Lojistik Regresyon (Çokluk ve diğ., 2010) </vt:lpstr>
      <vt:lpstr>Lojistik Regresyon (Çokluk ve diğ., 2010) </vt:lpstr>
      <vt:lpstr>Lojistik Regresyon (Çokluk ve diğ., 2010) </vt:lpstr>
      <vt:lpstr>Lojistik Regresyon (Çokluk ve diğ., 2010) </vt:lpstr>
      <vt:lpstr>Lojistik Regresyon</vt:lpstr>
      <vt:lpstr>Çoklu Regresyon ve Lojistik Regresyon Karşılaştırması (Çokluk ve diğ., 2010)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NUKHET_DEMİRTASLI</cp:lastModifiedBy>
  <cp:revision>38</cp:revision>
  <dcterms:created xsi:type="dcterms:W3CDTF">2017-05-18T14:31:00Z</dcterms:created>
  <dcterms:modified xsi:type="dcterms:W3CDTF">2018-01-31T20:04:26Z</dcterms:modified>
</cp:coreProperties>
</file>