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89" r:id="rId3"/>
    <p:sldId id="290" r:id="rId4"/>
    <p:sldId id="291" r:id="rId5"/>
    <p:sldId id="356" r:id="rId6"/>
    <p:sldId id="364" r:id="rId7"/>
    <p:sldId id="365" r:id="rId8"/>
    <p:sldId id="278" r:id="rId9"/>
    <p:sldId id="260" r:id="rId10"/>
    <p:sldId id="292" r:id="rId11"/>
    <p:sldId id="293" r:id="rId12"/>
    <p:sldId id="294" r:id="rId13"/>
    <p:sldId id="366" r:id="rId14"/>
    <p:sldId id="302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055E0-77D4-47F9-BE66-7880A78952C0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4AFAB-A96D-4067-A2DB-3F59D3A29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979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96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14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829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0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4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65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776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6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21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10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37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5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0485" y="4096007"/>
            <a:ext cx="4086595" cy="1820691"/>
          </a:xfrm>
        </p:spPr>
        <p:txBody>
          <a:bodyPr anchor="b">
            <a:normAutofit/>
          </a:bodyPr>
          <a:lstStyle/>
          <a:p>
            <a:pPr algn="l"/>
            <a:r>
              <a:rPr lang="hu-HU" sz="5400" dirty="0" smtClean="0">
                <a:latin typeface="Segoe Script" panose="030B0504020000000003" pitchFamily="66" charset="0"/>
              </a:rPr>
              <a:t>A barokk építészet</a:t>
            </a:r>
            <a:endParaRPr lang="tr-TR" sz="5400" dirty="0">
              <a:latin typeface="Segoe Script" panose="030B0504020000000003" pitchFamily="66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8F504A01-49C4-4084-BA0E-D57ABF5B1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1"/>
          <a:stretch/>
        </p:blipFill>
        <p:spPr>
          <a:xfrm>
            <a:off x="-27296" y="0"/>
            <a:ext cx="7110484" cy="685800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8D4FCAEB-7CE2-440C-9912-5687AD121AFC}"/>
              </a:ext>
            </a:extLst>
          </p:cNvPr>
          <p:cNvSpPr/>
          <p:nvPr/>
        </p:nvSpPr>
        <p:spPr>
          <a:xfrm>
            <a:off x="10354573" y="6488668"/>
            <a:ext cx="183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www.freepik.com</a:t>
            </a:r>
          </a:p>
        </p:txBody>
      </p:sp>
    </p:spTree>
    <p:extLst>
      <p:ext uri="{BB962C8B-B14F-4D97-AF65-F5344CB8AC3E}">
        <p14:creationId xmlns:p14="http://schemas.microsoft.com/office/powerpoint/2010/main" val="2750977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hu-HU" sz="5400" dirty="0" smtClean="0">
                <a:latin typeface="Segoe Script" panose="030B0504020000000003" pitchFamily="66" charset="0"/>
              </a:rPr>
              <a:t>A barokk zene</a:t>
            </a:r>
            <a:endParaRPr lang="tr-TR" sz="5400" dirty="0">
              <a:latin typeface="Segoe Script" panose="030B0504020000000003" pitchFamily="66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Image result for barokk ze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r="19949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6">
            <a:extLst>
              <a:ext uri="{FF2B5EF4-FFF2-40B4-BE49-F238E27FC236}">
                <a16:creationId xmlns:a16="http://schemas.microsoft.com/office/drawing/2014/main" xmlns="" id="{8D4FCAEB-7CE2-440C-9912-5687AD121AFC}"/>
              </a:ext>
            </a:extLst>
          </p:cNvPr>
          <p:cNvSpPr/>
          <p:nvPr/>
        </p:nvSpPr>
        <p:spPr>
          <a:xfrm>
            <a:off x="2532936" y="6492130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5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25" y="514351"/>
            <a:ext cx="9039606" cy="2495550"/>
          </a:xfrm>
        </p:spPr>
        <p:txBody>
          <a:bodyPr>
            <a:normAutofit/>
          </a:bodyPr>
          <a:lstStyle/>
          <a:p>
            <a:r>
              <a:rPr lang="hu-HU" dirty="0">
                <a:latin typeface="Segoe Script" panose="030B0504020000000003" pitchFamily="66" charset="0"/>
              </a:rPr>
              <a:t>1600-1750</a:t>
            </a:r>
            <a:br>
              <a:rPr lang="hu-HU" dirty="0">
                <a:latin typeface="Segoe Script" panose="030B0504020000000003" pitchFamily="66" charset="0"/>
              </a:rPr>
            </a:br>
            <a:endParaRPr lang="tr-TR" dirty="0">
              <a:latin typeface="Segoe Script" panose="030B0504020000000003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70532" y="1853233"/>
            <a:ext cx="8549259" cy="17674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/>
              <a:t>1600-Az opera műfajának megjelenése</a:t>
            </a:r>
            <a:br>
              <a:rPr lang="hu-HU" sz="4000" dirty="0"/>
            </a:br>
            <a:r>
              <a:rPr lang="hu-HU" sz="4000" dirty="0"/>
              <a:t>1750-Johann Sebastian Bach halála</a:t>
            </a:r>
            <a:endParaRPr lang="tr-T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43025" y="3620691"/>
            <a:ext cx="9039606" cy="24955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u="sng" dirty="0"/>
              <a:t>Barokk zeneszerzők:</a:t>
            </a: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/>
              <a:t>Johann  Sebastian Bach</a:t>
            </a:r>
            <a:br>
              <a:rPr lang="hu-HU" sz="4000" dirty="0"/>
            </a:br>
            <a:r>
              <a:rPr lang="hu-HU" sz="4000" dirty="0"/>
              <a:t>Antonio Vivaldi</a:t>
            </a:r>
            <a:br>
              <a:rPr lang="hu-HU" sz="4000" dirty="0"/>
            </a:br>
            <a:r>
              <a:rPr lang="hu-HU" sz="4000" dirty="0"/>
              <a:t>Jean-Babtiste Lully</a:t>
            </a:r>
            <a:br>
              <a:rPr lang="hu-HU" sz="4000" dirty="0"/>
            </a:br>
            <a:r>
              <a:rPr lang="hu-HU" sz="4000" dirty="0"/>
              <a:t>George Friedrich Händel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024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33425" y="1362075"/>
            <a:ext cx="9991725" cy="42195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sz="10000" b="1" dirty="0">
                <a:solidFill>
                  <a:srgbClr val="231F20"/>
                </a:solidFill>
                <a:latin typeface="Candara" panose="020E0502030303020204" pitchFamily="34" charset="0"/>
              </a:rPr>
              <a:t>hangszeres zene: </a:t>
            </a:r>
            <a:r>
              <a:rPr lang="hu-HU" sz="10000" dirty="0">
                <a:solidFill>
                  <a:srgbClr val="231F20"/>
                </a:solidFill>
                <a:latin typeface="Candara" panose="020E0502030303020204" pitchFamily="34" charset="0"/>
              </a:rPr>
              <a:t>már nemcsak az ének kísérete, hanem önállóan is szerephez jut</a:t>
            </a:r>
            <a:br>
              <a:rPr lang="hu-HU" sz="10000" dirty="0">
                <a:solidFill>
                  <a:srgbClr val="231F20"/>
                </a:solidFill>
                <a:latin typeface="Candara" panose="020E0502030303020204" pitchFamily="34" charset="0"/>
              </a:rPr>
            </a:br>
            <a:endParaRPr lang="hu-HU" sz="10000" dirty="0">
              <a:solidFill>
                <a:srgbClr val="231F20"/>
              </a:solidFill>
              <a:latin typeface="Candara" panose="020E0502030303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sz="10000" b="1" dirty="0">
                <a:solidFill>
                  <a:srgbClr val="231F20"/>
                </a:solidFill>
                <a:latin typeface="Candara" panose="020E0502030303020204" pitchFamily="34" charset="0"/>
              </a:rPr>
              <a:t>polifónia: </a:t>
            </a:r>
            <a:r>
              <a:rPr lang="hu-HU" sz="10000" dirty="0">
                <a:solidFill>
                  <a:srgbClr val="231F20"/>
                </a:solidFill>
                <a:latin typeface="Candara" panose="020E0502030303020204" pitchFamily="34" charset="0"/>
              </a:rPr>
              <a:t>minden </a:t>
            </a:r>
            <a:r>
              <a:rPr lang="hu-HU" sz="10000" i="1" dirty="0">
                <a:solidFill>
                  <a:srgbClr val="231F20"/>
                </a:solidFill>
                <a:latin typeface="Candara" panose="020E0502030303020204" pitchFamily="34" charset="0"/>
              </a:rPr>
              <a:t>szólam</a:t>
            </a:r>
            <a:r>
              <a:rPr lang="hu-HU" sz="10000" dirty="0">
                <a:solidFill>
                  <a:srgbClr val="231F20"/>
                </a:solidFill>
                <a:latin typeface="Candara" panose="020E0502030303020204" pitchFamily="34" charset="0"/>
              </a:rPr>
              <a:t> egyenrangú, nincs főszólam</a:t>
            </a:r>
            <a:r>
              <a:rPr lang="hu-HU" sz="10000" dirty="0">
                <a:latin typeface="Candara" panose="020E0502030303020204" pitchFamily="34" charset="0"/>
              </a:rPr>
              <a:t/>
            </a:r>
            <a:br>
              <a:rPr lang="hu-HU" sz="10000" dirty="0">
                <a:latin typeface="Candara" panose="020E0502030303020204" pitchFamily="34" charset="0"/>
              </a:rPr>
            </a:br>
            <a:endParaRPr lang="hu-HU" sz="10000" dirty="0">
              <a:latin typeface="Candara" panose="020E0502030303020204" pitchFamily="34" charset="0"/>
            </a:endParaRPr>
          </a:p>
          <a:p>
            <a:r>
              <a:rPr lang="hu-HU" dirty="0">
                <a:latin typeface="Segoe Script" panose="030B0504020000000003" pitchFamily="66" charset="0"/>
              </a:rPr>
              <a:t/>
            </a:r>
            <a:br>
              <a:rPr lang="hu-HU" dirty="0">
                <a:latin typeface="Segoe Script" panose="030B0504020000000003" pitchFamily="66" charset="0"/>
              </a:rPr>
            </a:br>
            <a:endParaRPr lang="tr-TR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9407" y="797141"/>
            <a:ext cx="336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+mj-lt"/>
              </a:rPr>
              <a:t>Ki </a:t>
            </a:r>
            <a:r>
              <a:rPr lang="hu-HU" sz="4000" dirty="0" smtClean="0">
                <a:latin typeface="+mj-lt"/>
              </a:rPr>
              <a:t>ő</a:t>
            </a:r>
            <a:r>
              <a:rPr lang="hu-HU" sz="4000" dirty="0">
                <a:latin typeface="+mj-lt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9407" y="1687149"/>
            <a:ext cx="5337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+mj-lt"/>
              </a:rPr>
              <a:t>Johann Sebastian </a:t>
            </a:r>
            <a:r>
              <a:rPr lang="hu-HU" sz="4000" dirty="0" smtClean="0">
                <a:latin typeface="+mj-lt"/>
              </a:rPr>
              <a:t>Bach.</a:t>
            </a:r>
            <a:endParaRPr lang="hu-HU" sz="4000" dirty="0">
              <a:latin typeface="+mj-lt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945FBB90-3D97-4A3B-B1B4-D6BF7EC295F3}"/>
              </a:ext>
            </a:extLst>
          </p:cNvPr>
          <p:cNvSpPr/>
          <p:nvPr/>
        </p:nvSpPr>
        <p:spPr>
          <a:xfrm>
            <a:off x="1045043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hu.wikipedia.org</a:t>
            </a:r>
          </a:p>
        </p:txBody>
      </p:sp>
      <p:pic>
        <p:nvPicPr>
          <p:cNvPr id="11" name="Picture 2" descr="Image result for johann sebastian bach">
            <a:extLst>
              <a:ext uri="{FF2B5EF4-FFF2-40B4-BE49-F238E27FC236}">
                <a16:creationId xmlns:a16="http://schemas.microsoft.com/office/drawing/2014/main" xmlns="" id="{915826A9-B1F1-4B8F-A9D1-1C0DAA35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"/>
            <a:ext cx="5570806" cy="68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pe Organ, Church, Notre Dame, Le Havre, Org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 b="9662"/>
          <a:stretch/>
        </p:blipFill>
        <p:spPr bwMode="auto">
          <a:xfrm>
            <a:off x="0" y="-224610"/>
            <a:ext cx="12192000" cy="70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945FBB90-3D97-4A3B-B1B4-D6BF7EC295F3}"/>
              </a:ext>
            </a:extLst>
          </p:cNvPr>
          <p:cNvSpPr/>
          <p:nvPr/>
        </p:nvSpPr>
        <p:spPr>
          <a:xfrm>
            <a:off x="10450433" y="6488668"/>
            <a:ext cx="1338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smtClean="0"/>
              <a:t>Pixabay.com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521060" cy="2889114"/>
          </a:xfrm>
        </p:spPr>
        <p:txBody>
          <a:bodyPr anchor="b">
            <a:normAutofit/>
          </a:bodyPr>
          <a:lstStyle/>
          <a:p>
            <a:pPr algn="l"/>
            <a:r>
              <a:rPr lang="hu-HU" sz="5400" dirty="0"/>
              <a:t>Vatikán, </a:t>
            </a:r>
            <a:r>
              <a:rPr lang="hu-HU" sz="5400" dirty="0" smtClean="0"/>
              <a:t/>
            </a:r>
            <a:br>
              <a:rPr lang="hu-HU" sz="5400" dirty="0" smtClean="0"/>
            </a:br>
            <a:r>
              <a:rPr lang="hu-HU" sz="5400" dirty="0" smtClean="0"/>
              <a:t>Szent </a:t>
            </a:r>
            <a:r>
              <a:rPr lang="hu-HU" sz="5400" dirty="0"/>
              <a:t>Péter tér</a:t>
            </a:r>
            <a:endParaRPr lang="tr-TR" sz="5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F593F437-968E-4E21-8F2A-6C34DA42A5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/>
          <a:stretch/>
        </p:blipFill>
        <p:spPr>
          <a:xfrm>
            <a:off x="-40943" y="0"/>
            <a:ext cx="7069440" cy="6857999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5E8591B2-3A65-4268-998B-7CEC58751A65}"/>
              </a:ext>
            </a:extLst>
          </p:cNvPr>
          <p:cNvSpPr/>
          <p:nvPr/>
        </p:nvSpPr>
        <p:spPr>
          <a:xfrm>
            <a:off x="10450432" y="6488668"/>
            <a:ext cx="1338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Pixabay.com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90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8052" y="2459208"/>
            <a:ext cx="4363868" cy="2889114"/>
          </a:xfrm>
        </p:spPr>
        <p:txBody>
          <a:bodyPr anchor="b">
            <a:normAutofit/>
          </a:bodyPr>
          <a:lstStyle/>
          <a:p>
            <a:pPr algn="l"/>
            <a:r>
              <a:rPr lang="hu-HU" sz="5400" dirty="0">
                <a:latin typeface="Candara Light" panose="020E0502030303020204" pitchFamily="34" charset="0"/>
              </a:rPr>
              <a:t>Vatikán, </a:t>
            </a:r>
            <a:r>
              <a:rPr lang="hu-HU" sz="5400" dirty="0" smtClean="0">
                <a:latin typeface="Candara Light" panose="020E0502030303020204" pitchFamily="34" charset="0"/>
              </a:rPr>
              <a:t/>
            </a:r>
            <a:br>
              <a:rPr lang="hu-HU" sz="5400" dirty="0" smtClean="0">
                <a:latin typeface="Candara Light" panose="020E0502030303020204" pitchFamily="34" charset="0"/>
              </a:rPr>
            </a:br>
            <a:r>
              <a:rPr lang="hu-HU" sz="5400" dirty="0" smtClean="0">
                <a:latin typeface="Candara Light" panose="020E0502030303020204" pitchFamily="34" charset="0"/>
              </a:rPr>
              <a:t>Szent </a:t>
            </a:r>
            <a:r>
              <a:rPr lang="hu-HU" sz="5400" dirty="0">
                <a:latin typeface="Candara Light" panose="020E0502030303020204" pitchFamily="34" charset="0"/>
              </a:rPr>
              <a:t>Péter Bazilika</a:t>
            </a:r>
            <a:endParaRPr lang="tr-TR" sz="5400" dirty="0">
              <a:latin typeface="Candara Light" panose="020E0502030303020204" pitchFamily="34" charset="0"/>
            </a:endParaRP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D0B6F2D4-ABB7-41B0-8005-5A4B39A3F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0"/>
          <a:stretch/>
        </p:blipFill>
        <p:spPr>
          <a:xfrm>
            <a:off x="0" y="0"/>
            <a:ext cx="7042245" cy="6953534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E6C8DBC4-147B-4C43-8782-22AE9F8EF745}"/>
              </a:ext>
            </a:extLst>
          </p:cNvPr>
          <p:cNvSpPr/>
          <p:nvPr/>
        </p:nvSpPr>
        <p:spPr>
          <a:xfrm>
            <a:off x="10354574" y="6488668"/>
            <a:ext cx="183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www.freepik.com</a:t>
            </a:r>
          </a:p>
        </p:txBody>
      </p:sp>
    </p:spTree>
    <p:extLst>
      <p:ext uri="{BB962C8B-B14F-4D97-AF65-F5344CB8AC3E}">
        <p14:creationId xmlns:p14="http://schemas.microsoft.com/office/powerpoint/2010/main" val="3975162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hu-HU" dirty="0"/>
              <a:t>Velence, </a:t>
            </a:r>
            <a:br>
              <a:rPr lang="hu-HU" dirty="0"/>
            </a:br>
            <a:r>
              <a:rPr lang="hu-HU" dirty="0"/>
              <a:t>Santa Maria della Salute</a:t>
            </a:r>
            <a:endParaRPr lang="tr-TR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Wenecja Santa Maria della Salu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9" r="-2" b="-2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E1E49B7B-6EFD-4040-9FFD-EABE0E21BEF2}"/>
              </a:ext>
            </a:extLst>
          </p:cNvPr>
          <p:cNvSpPr/>
          <p:nvPr/>
        </p:nvSpPr>
        <p:spPr>
          <a:xfrm>
            <a:off x="1045043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</a:p>
        </p:txBody>
      </p:sp>
    </p:spTree>
    <p:extLst>
      <p:ext uri="{BB962C8B-B14F-4D97-AF65-F5344CB8AC3E}">
        <p14:creationId xmlns:p14="http://schemas.microsoft.com/office/powerpoint/2010/main" val="1755639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6478" y="-688605"/>
            <a:ext cx="12328478" cy="81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7">
            <a:extLst>
              <a:ext uri="{FF2B5EF4-FFF2-40B4-BE49-F238E27FC236}">
                <a16:creationId xmlns:a16="http://schemas.microsoft.com/office/drawing/2014/main" xmlns="" id="{5E8591B2-3A65-4268-998B-7CEC58751A65}"/>
              </a:ext>
            </a:extLst>
          </p:cNvPr>
          <p:cNvSpPr/>
          <p:nvPr/>
        </p:nvSpPr>
        <p:spPr>
          <a:xfrm>
            <a:off x="9617918" y="6673334"/>
            <a:ext cx="1338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Pixabay.com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6083" y="3860270"/>
            <a:ext cx="4878164" cy="1820691"/>
          </a:xfrm>
        </p:spPr>
        <p:txBody>
          <a:bodyPr anchor="b">
            <a:normAutofit fontScale="90000"/>
          </a:bodyPr>
          <a:lstStyle/>
          <a:p>
            <a:pPr algn="l"/>
            <a:r>
              <a:rPr lang="hu-HU" sz="5400" dirty="0" smtClean="0">
                <a:latin typeface="Segoe Script" panose="030B0504020000000003" pitchFamily="66" charset="0"/>
              </a:rPr>
              <a:t>A barokk</a:t>
            </a:r>
            <a:br>
              <a:rPr lang="hu-HU" sz="5400" dirty="0" smtClean="0">
                <a:latin typeface="Segoe Script" panose="030B0504020000000003" pitchFamily="66" charset="0"/>
              </a:rPr>
            </a:br>
            <a:r>
              <a:rPr lang="hu-HU" sz="5400" dirty="0">
                <a:latin typeface="Segoe Script" panose="030B0504020000000003" pitchFamily="66" charset="0"/>
              </a:rPr>
              <a:t/>
            </a:r>
            <a:br>
              <a:rPr lang="hu-HU" sz="5400" dirty="0">
                <a:latin typeface="Segoe Script" panose="030B0504020000000003" pitchFamily="66" charset="0"/>
              </a:rPr>
            </a:br>
            <a:r>
              <a:rPr lang="hu-HU" sz="5400" dirty="0" smtClean="0">
                <a:latin typeface="Segoe Script" panose="030B0504020000000003" pitchFamily="66" charset="0"/>
              </a:rPr>
              <a:t>szobrászat</a:t>
            </a:r>
            <a:endParaRPr lang="tr-TR" sz="5400" dirty="0">
              <a:latin typeface="Segoe Script" panose="030B0504020000000003" pitchFamily="66" charset="0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8D4FCAEB-7CE2-440C-9912-5687AD121AFC}"/>
              </a:ext>
            </a:extLst>
          </p:cNvPr>
          <p:cNvSpPr/>
          <p:nvPr/>
        </p:nvSpPr>
        <p:spPr>
          <a:xfrm>
            <a:off x="1035457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2" descr="Image result for Szent TerÃ©z eksztÃ¡z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4263" cy="68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75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: Shape 204">
            <a:extLst>
              <a:ext uri="{FF2B5EF4-FFF2-40B4-BE49-F238E27FC236}">
                <a16:creationId xmlns:a16="http://schemas.microsoft.com/office/drawing/2014/main" xmlns="" id="{2B7592FE-10D1-4664-B623-353F47C8D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8"/>
          <a:stretch/>
        </p:blipFill>
        <p:spPr bwMode="auto">
          <a:xfrm>
            <a:off x="9913033" y="4365541"/>
            <a:ext cx="2278967" cy="2499493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94349" y="1846848"/>
            <a:ext cx="5930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+mj-lt"/>
              </a:rPr>
              <a:t>Bernini: Szent Teréz extázisa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56893" y="2939549"/>
            <a:ext cx="3690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i="1" dirty="0" smtClean="0">
                <a:solidFill>
                  <a:schemeClr val="bg1"/>
                </a:solidFill>
                <a:latin typeface="+mj-lt"/>
              </a:rPr>
              <a:t>„vallásos extázis”</a:t>
            </a:r>
            <a:endParaRPr lang="hu-HU" sz="4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Dikdörtgen 6">
            <a:extLst>
              <a:ext uri="{FF2B5EF4-FFF2-40B4-BE49-F238E27FC236}">
                <a16:creationId xmlns:a16="http://schemas.microsoft.com/office/drawing/2014/main" xmlns="" id="{8D4FCAEB-7CE2-440C-9912-5687AD121AFC}"/>
              </a:ext>
            </a:extLst>
          </p:cNvPr>
          <p:cNvSpPr/>
          <p:nvPr/>
        </p:nvSpPr>
        <p:spPr>
          <a:xfrm>
            <a:off x="10347647" y="0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hu.wikipedia.org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091815" cy="68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8924" y="2766797"/>
            <a:ext cx="4750230" cy="1655077"/>
          </a:xfrm>
        </p:spPr>
        <p:txBody>
          <a:bodyPr anchor="t">
            <a:normAutofit fontScale="90000"/>
          </a:bodyPr>
          <a:lstStyle/>
          <a:p>
            <a:pPr algn="l"/>
            <a:r>
              <a:rPr lang="hu-HU" dirty="0" smtClean="0">
                <a:latin typeface="Segoe Script" panose="030B0504020000000003" pitchFamily="66" charset="0"/>
              </a:rPr>
              <a:t>A barokk</a:t>
            </a:r>
            <a:br>
              <a:rPr lang="hu-HU" dirty="0" smtClean="0">
                <a:latin typeface="Segoe Script" panose="030B0504020000000003" pitchFamily="66" charset="0"/>
              </a:rPr>
            </a:br>
            <a:r>
              <a:rPr lang="hu-HU" dirty="0">
                <a:latin typeface="Segoe Script" panose="030B0504020000000003" pitchFamily="66" charset="0"/>
              </a:rPr>
              <a:t>f</a:t>
            </a:r>
            <a:r>
              <a:rPr lang="hu-HU" dirty="0" smtClean="0">
                <a:latin typeface="Segoe Script" panose="030B0504020000000003" pitchFamily="66" charset="0"/>
              </a:rPr>
              <a:t>estészet</a:t>
            </a:r>
            <a:endParaRPr lang="tr-TR" dirty="0">
              <a:latin typeface="Segoe Script" panose="030B0504020000000003" pitchFamily="66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C6334C2-F73F-4B3B-A626-DD5F69DF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Image result for el greco az Ã¶tÃ¶dik pecsÃ©t feltÃ¶rÃ©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6" b="3"/>
          <a:stretch/>
        </p:blipFill>
        <p:spPr bwMode="auto"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A2E962A3-C5E0-44D9-89C6-C54CC64B75AD}"/>
              </a:ext>
            </a:extLst>
          </p:cNvPr>
          <p:cNvSpPr/>
          <p:nvPr/>
        </p:nvSpPr>
        <p:spPr>
          <a:xfrm>
            <a:off x="1045043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</a:p>
        </p:txBody>
      </p:sp>
    </p:spTree>
    <p:extLst>
      <p:ext uri="{BB962C8B-B14F-4D97-AF65-F5344CB8AC3E}">
        <p14:creationId xmlns:p14="http://schemas.microsoft.com/office/powerpoint/2010/main" val="1848910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0250" y="1073289"/>
            <a:ext cx="638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>
                <a:latin typeface="+mj-lt"/>
              </a:rPr>
              <a:t>El Greco: </a:t>
            </a:r>
            <a:br>
              <a:rPr lang="hu-HU" sz="4000">
                <a:latin typeface="+mj-lt"/>
              </a:rPr>
            </a:br>
            <a:r>
              <a:rPr lang="hu-HU" sz="4000">
                <a:latin typeface="+mj-lt"/>
              </a:rPr>
              <a:t>Az ötödik pecsét feltörése</a:t>
            </a:r>
            <a:endParaRPr lang="hu-HU" sz="4000" dirty="0">
              <a:latin typeface="+mj-lt"/>
            </a:endParaRPr>
          </a:p>
        </p:txBody>
      </p:sp>
      <p:pic>
        <p:nvPicPr>
          <p:cNvPr id="8194" name="Picture 2" descr="Image result for el greco az Ã¶tÃ¶dik pecsÃ©t feltÃ¶rÃ©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85" y="692289"/>
            <a:ext cx="4849689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10250" y="3421201"/>
            <a:ext cx="638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i="1" dirty="0">
                <a:latin typeface="+mj-lt"/>
              </a:rPr>
              <a:t>látomásszerűség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7911C23D-4472-49AD-9AD0-0842FC17DCCB}"/>
              </a:ext>
            </a:extLst>
          </p:cNvPr>
          <p:cNvSpPr/>
          <p:nvPr/>
        </p:nvSpPr>
        <p:spPr>
          <a:xfrm>
            <a:off x="1045043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hu.wikipedia.org</a:t>
            </a:r>
          </a:p>
        </p:txBody>
      </p:sp>
    </p:spTree>
    <p:extLst>
      <p:ext uri="{BB962C8B-B14F-4D97-AF65-F5344CB8AC3E}">
        <p14:creationId xmlns:p14="http://schemas.microsoft.com/office/powerpoint/2010/main" val="9092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70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Candara Light</vt:lpstr>
      <vt:lpstr>Segoe Script</vt:lpstr>
      <vt:lpstr>Office Theme</vt:lpstr>
      <vt:lpstr>A barokk építészet</vt:lpstr>
      <vt:lpstr>Vatikán,  Szent Péter tér</vt:lpstr>
      <vt:lpstr>Vatikán,  Szent Péter Bazilika</vt:lpstr>
      <vt:lpstr>Velence,  Santa Maria della Salute</vt:lpstr>
      <vt:lpstr>PowerPoint Presentation</vt:lpstr>
      <vt:lpstr>A barokk  szobrászat</vt:lpstr>
      <vt:lpstr>PowerPoint Presentation</vt:lpstr>
      <vt:lpstr>A barokk festészet</vt:lpstr>
      <vt:lpstr>PowerPoint Presentation</vt:lpstr>
      <vt:lpstr>A barokk zene</vt:lpstr>
      <vt:lpstr>1600-1750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Barokk</dc:title>
  <dc:creator>Yakup Yildizlar</dc:creator>
  <cp:lastModifiedBy>Éva Tóth</cp:lastModifiedBy>
  <cp:revision>18</cp:revision>
  <dcterms:created xsi:type="dcterms:W3CDTF">2020-05-09T18:36:26Z</dcterms:created>
  <dcterms:modified xsi:type="dcterms:W3CDTF">2020-05-11T18:52:23Z</dcterms:modified>
</cp:coreProperties>
</file>