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03BF-8AC3-43E0-B04E-14C7178E8647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F3E3-09B8-476C-9E53-4A69C5C167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7981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03BF-8AC3-43E0-B04E-14C7178E8647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F3E3-09B8-476C-9E53-4A69C5C167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9044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03BF-8AC3-43E0-B04E-14C7178E8647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F3E3-09B8-476C-9E53-4A69C5C167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1377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823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370013"/>
            <a:ext cx="9287933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noProof="0" smtClean="0"/>
              <a:t>Asıl başlık stili için tıklatın</a:t>
            </a:r>
          </a:p>
        </p:txBody>
      </p:sp>
      <p:sp>
        <p:nvSpPr>
          <p:cNvPr id="1823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02934" y="3886200"/>
            <a:ext cx="7520517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D8E6E-6E52-43EB-95E3-87B9E5F68C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3664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05B60-8368-43D9-A094-BF1458D4694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382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9B98-C649-4C61-8D33-2A48FD21E35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16745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51367" y="1598613"/>
            <a:ext cx="4821767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376334" y="1598613"/>
            <a:ext cx="4823884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10C8E-AA47-4993-901D-C14E5A2E82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0405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0AD6D-24D1-4093-B9FC-A8FE61B098A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87934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DD01F-7D1C-4BD6-97CF-BB668A44D0A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09182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F2C3A-20F8-4F8A-BE71-BC362A6668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76854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4F44-2E01-4497-B60A-C3ABF635F39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4436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03BF-8AC3-43E0-B04E-14C7178E8647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F3E3-09B8-476C-9E53-4A69C5C167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6836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7300-974A-496D-BBD9-21A6F5398F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3933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57BD3-78AB-429C-A03D-F8C65556E0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16298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770285" y="227014"/>
            <a:ext cx="2491316" cy="58689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92100" y="227014"/>
            <a:ext cx="7274984" cy="58689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055B9-33DF-4392-B4F1-2C798AB192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12129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823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370013"/>
            <a:ext cx="9287933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noProof="0" smtClean="0"/>
              <a:t>Asıl başlık stili için tıklatın</a:t>
            </a:r>
          </a:p>
        </p:txBody>
      </p:sp>
      <p:sp>
        <p:nvSpPr>
          <p:cNvPr id="1823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02934" y="3886200"/>
            <a:ext cx="7520517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D8E6E-6E52-43EB-95E3-87B9E5F68C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29600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05B60-8368-43D9-A094-BF1458D4694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9541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9B98-C649-4C61-8D33-2A48FD21E35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80517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51367" y="1598613"/>
            <a:ext cx="4821767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376334" y="1598613"/>
            <a:ext cx="4823884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10C8E-AA47-4993-901D-C14E5A2E82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85418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0AD6D-24D1-4093-B9FC-A8FE61B098A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04144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DD01F-7D1C-4BD6-97CF-BB668A44D0A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89078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F2C3A-20F8-4F8A-BE71-BC362A6668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5165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03BF-8AC3-43E0-B04E-14C7178E8647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F3E3-09B8-476C-9E53-4A69C5C167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15835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4F44-2E01-4497-B60A-C3ABF635F39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06351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7300-974A-496D-BBD9-21A6F5398F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17001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57BD3-78AB-429C-A03D-F8C65556E0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91372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770285" y="227014"/>
            <a:ext cx="2491316" cy="58689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92100" y="227014"/>
            <a:ext cx="7274984" cy="58689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055B9-33DF-4392-B4F1-2C798AB192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9294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03BF-8AC3-43E0-B04E-14C7178E8647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F3E3-09B8-476C-9E53-4A69C5C167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5688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03BF-8AC3-43E0-B04E-14C7178E8647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F3E3-09B8-476C-9E53-4A69C5C167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843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03BF-8AC3-43E0-B04E-14C7178E8647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F3E3-09B8-476C-9E53-4A69C5C167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8065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03BF-8AC3-43E0-B04E-14C7178E8647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F3E3-09B8-476C-9E53-4A69C5C167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013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03BF-8AC3-43E0-B04E-14C7178E8647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F3E3-09B8-476C-9E53-4A69C5C167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38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03BF-8AC3-43E0-B04E-14C7178E8647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6F3E3-09B8-476C-9E53-4A69C5C167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860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B03BF-8AC3-43E0-B04E-14C7178E8647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6F3E3-09B8-476C-9E53-4A69C5C167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7006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25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08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108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107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107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103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29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8129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3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30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30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92101" y="227013"/>
            <a:ext cx="99695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367" y="1598613"/>
            <a:ext cx="9848851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813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2168" y="6242051"/>
            <a:ext cx="237701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09900" y="6248401"/>
            <a:ext cx="4607984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23201" y="6248401"/>
            <a:ext cx="234103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41ADDA27-02A7-4EF6-B2F3-90716DA9AB6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0157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25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08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108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107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107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103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29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8129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3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30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30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92101" y="227013"/>
            <a:ext cx="99695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367" y="1598613"/>
            <a:ext cx="9848851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813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2168" y="6242051"/>
            <a:ext cx="237701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09900" y="6248401"/>
            <a:ext cx="4607984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23201" y="6248401"/>
            <a:ext cx="234103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41ADDA27-02A7-4EF6-B2F3-90716DA9AB6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8215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4862"/>
          </a:xfrm>
        </p:spPr>
        <p:txBody>
          <a:bodyPr/>
          <a:lstStyle/>
          <a:p>
            <a:pPr algn="ctr" eaLnBrk="1" hangingPunct="1"/>
            <a:r>
              <a:rPr lang="tr-TR" altLang="tr-TR" sz="2800">
                <a:solidFill>
                  <a:srgbClr val="FF0000"/>
                </a:solidFill>
              </a:rPr>
              <a:t>İNFEKSİYON TİPLERİ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400" b="1">
                <a:solidFill>
                  <a:srgbClr val="FF0000"/>
                </a:solidFill>
              </a:rPr>
              <a:t>Vücuttaki Konumlarına Göre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000" b="1">
                <a:solidFill>
                  <a:srgbClr val="FFFF00"/>
                </a:solidFill>
              </a:rPr>
              <a:t>Genel (sistemik) infeksiyon – </a:t>
            </a:r>
            <a:r>
              <a:rPr lang="tr-TR" altLang="tr-TR" sz="1800" b="1">
                <a:solidFill>
                  <a:srgbClr val="FFFF00"/>
                </a:solidFill>
              </a:rPr>
              <a:t>at vebası, sığır vebası</a:t>
            </a:r>
            <a:r>
              <a:rPr lang="tr-TR" altLang="tr-TR" sz="2000" b="1">
                <a:solidFill>
                  <a:srgbClr val="FFFF00"/>
                </a:solidFill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000" b="1">
                <a:solidFill>
                  <a:srgbClr val="FFFF00"/>
                </a:solidFill>
              </a:rPr>
              <a:t>Lokal infeksiyon – </a:t>
            </a:r>
            <a:r>
              <a:rPr lang="tr-TR" altLang="tr-TR" sz="1800" b="1">
                <a:solidFill>
                  <a:srgbClr val="FFFF00"/>
                </a:solidFill>
              </a:rPr>
              <a:t>deride stafilokok ve streptokok infeksiyonları, IBK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tr-TR" altLang="tr-TR" sz="2000" b="1">
                <a:solidFill>
                  <a:srgbClr val="FFFF00"/>
                </a:solidFill>
              </a:rPr>
              <a:t>			              </a:t>
            </a:r>
            <a:r>
              <a:rPr lang="tr-TR" altLang="tr-TR" sz="1800" b="1" i="1">
                <a:solidFill>
                  <a:srgbClr val="FFFF00"/>
                </a:solidFill>
              </a:rPr>
              <a:t>B. abortus</a:t>
            </a:r>
            <a:r>
              <a:rPr lang="tr-TR" altLang="tr-TR" sz="1800" b="1">
                <a:solidFill>
                  <a:srgbClr val="FFFF00"/>
                </a:solidFill>
              </a:rPr>
              <a:t> – dişi genital kanal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tr-TR" altLang="tr-TR" sz="1800" b="1">
                <a:solidFill>
                  <a:srgbClr val="FFFF00"/>
                </a:solidFill>
              </a:rPr>
              <a:t>			</a:t>
            </a:r>
            <a:r>
              <a:rPr lang="tr-TR" altLang="tr-TR" sz="1800" b="1" i="1">
                <a:solidFill>
                  <a:srgbClr val="FFFF00"/>
                </a:solidFill>
              </a:rPr>
              <a:t>C. renale</a:t>
            </a:r>
            <a:r>
              <a:rPr lang="tr-TR" altLang="tr-TR" sz="1800" b="1">
                <a:solidFill>
                  <a:srgbClr val="FFFF00"/>
                </a:solidFill>
              </a:rPr>
              <a:t> - böbrekler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tr-TR" altLang="tr-TR" sz="1800" b="1">
                <a:solidFill>
                  <a:srgbClr val="FFFF00"/>
                </a:solidFill>
              </a:rPr>
              <a:t>			</a:t>
            </a:r>
            <a:r>
              <a:rPr lang="tr-TR" altLang="tr-TR" sz="1800" b="1" i="1">
                <a:solidFill>
                  <a:srgbClr val="FFFF00"/>
                </a:solidFill>
              </a:rPr>
              <a:t>C. fetus</a:t>
            </a:r>
            <a:r>
              <a:rPr lang="tr-TR" altLang="tr-TR" sz="1800" b="1">
                <a:solidFill>
                  <a:srgbClr val="FFFF00"/>
                </a:solidFill>
              </a:rPr>
              <a:t> – plasenta 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000" b="1">
                <a:solidFill>
                  <a:srgbClr val="FFFF00"/>
                </a:solidFill>
              </a:rPr>
              <a:t>Fokal infeksiyon – </a:t>
            </a:r>
            <a:r>
              <a:rPr lang="tr-TR" altLang="tr-TR" sz="1800" b="1">
                <a:solidFill>
                  <a:srgbClr val="FFFF00"/>
                </a:solidFill>
              </a:rPr>
              <a:t>streptokok, korinebakteri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000" b="1">
                <a:solidFill>
                  <a:srgbClr val="FFFF00"/>
                </a:solidFill>
              </a:rPr>
              <a:t>Latent infeksiyon –</a:t>
            </a:r>
            <a:r>
              <a:rPr lang="tr-TR" altLang="tr-TR" sz="1800" b="1">
                <a:solidFill>
                  <a:srgbClr val="FFFF00"/>
                </a:solidFill>
              </a:rPr>
              <a:t> buzağılarda parainfluenza virus infeksiyonları, CEM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000" b="1">
                <a:solidFill>
                  <a:srgbClr val="FFFF00"/>
                </a:solidFill>
              </a:rPr>
              <a:t>Fırsatçı (opurtinistik) infeksiyon –</a:t>
            </a:r>
            <a:r>
              <a:rPr lang="tr-TR" altLang="tr-TR" sz="1800" b="1">
                <a:solidFill>
                  <a:srgbClr val="FFFF00"/>
                </a:solidFill>
              </a:rPr>
              <a:t> Candida infeksiyonları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000" b="1">
                <a:solidFill>
                  <a:srgbClr val="FFFF00"/>
                </a:solidFill>
              </a:rPr>
              <a:t>Gizli infeksiyon –</a:t>
            </a:r>
            <a:r>
              <a:rPr lang="tr-TR" altLang="tr-TR" sz="1800" b="1">
                <a:solidFill>
                  <a:srgbClr val="FFFF00"/>
                </a:solidFill>
              </a:rPr>
              <a:t> martılarda </a:t>
            </a:r>
            <a:r>
              <a:rPr lang="tr-TR" altLang="tr-TR" sz="1800" b="1" i="1">
                <a:solidFill>
                  <a:srgbClr val="FFFF00"/>
                </a:solidFill>
              </a:rPr>
              <a:t>C. jejuni</a:t>
            </a:r>
            <a:r>
              <a:rPr lang="tr-TR" altLang="tr-TR" sz="1800" b="1">
                <a:solidFill>
                  <a:srgbClr val="FFFF00"/>
                </a:solidFill>
              </a:rPr>
              <a:t> infeksiyonu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000" b="1">
                <a:solidFill>
                  <a:srgbClr val="FFFF00"/>
                </a:solidFill>
              </a:rPr>
              <a:t>Ortak (ko) infeksiyon –</a:t>
            </a:r>
            <a:r>
              <a:rPr lang="tr-TR" altLang="tr-TR" sz="1800" b="1">
                <a:solidFill>
                  <a:srgbClr val="FFFF00"/>
                </a:solidFill>
              </a:rPr>
              <a:t> koyun pnömonisinde </a:t>
            </a:r>
            <a:r>
              <a:rPr lang="tr-TR" altLang="tr-TR" sz="1800" b="1" i="1">
                <a:solidFill>
                  <a:srgbClr val="FFFF00"/>
                </a:solidFill>
              </a:rPr>
              <a:t>P. multocida</a:t>
            </a:r>
            <a:r>
              <a:rPr lang="tr-TR" altLang="tr-TR" sz="1800" b="1">
                <a:solidFill>
                  <a:srgbClr val="FFFF00"/>
                </a:solidFill>
              </a:rPr>
              <a:t>, mikoplazma ve parainfluenza-3 virusu; piyetende </a:t>
            </a:r>
            <a:r>
              <a:rPr lang="tr-TR" altLang="tr-TR" sz="1800" b="1" i="1">
                <a:solidFill>
                  <a:srgbClr val="FFFF00"/>
                </a:solidFill>
              </a:rPr>
              <a:t>F. necrophorum</a:t>
            </a:r>
            <a:r>
              <a:rPr lang="tr-TR" altLang="tr-TR" sz="1800" b="1">
                <a:solidFill>
                  <a:srgbClr val="FFFF00"/>
                </a:solidFill>
              </a:rPr>
              <a:t> ve </a:t>
            </a:r>
            <a:r>
              <a:rPr lang="tr-TR" altLang="tr-TR" sz="1800" b="1" i="1">
                <a:solidFill>
                  <a:srgbClr val="FFFF00"/>
                </a:solidFill>
              </a:rPr>
              <a:t>B. nodosus</a:t>
            </a:r>
            <a:endParaRPr lang="tr-TR" altLang="tr-TR" sz="1800" b="1">
              <a:solidFill>
                <a:srgbClr val="FFFF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altLang="tr-TR" sz="2000" b="1">
                <a:solidFill>
                  <a:srgbClr val="FFFF00"/>
                </a:solidFill>
              </a:rPr>
              <a:t>Sekonder infeksiyon – </a:t>
            </a:r>
            <a:r>
              <a:rPr lang="tr-TR" altLang="tr-TR" sz="1800" b="1">
                <a:solidFill>
                  <a:srgbClr val="FFFF00"/>
                </a:solidFill>
              </a:rPr>
              <a:t>koyunlarda çiçek lezyonlarına stafilokokların girmesi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tr-TR" altLang="tr-TR" sz="2000" b="1">
                <a:solidFill>
                  <a:srgbClr val="FFFF00"/>
                </a:solidFill>
              </a:rPr>
              <a:t>	</a:t>
            </a:r>
            <a:r>
              <a:rPr lang="tr-TR" altLang="tr-TR" sz="1800" b="1">
                <a:solidFill>
                  <a:srgbClr val="FFFF00"/>
                </a:solidFill>
              </a:rPr>
              <a:t>AIDS hastalığında sekonder infeksiyonlar</a:t>
            </a:r>
            <a:endParaRPr lang="tr-TR" altLang="tr-TR" sz="2000" b="1">
              <a:solidFill>
                <a:srgbClr val="FFFF00"/>
              </a:solidFill>
            </a:endParaRP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tr-TR" altLang="tr-TR" sz="1800" b="1">
              <a:solidFill>
                <a:srgbClr val="FFFF00"/>
              </a:solidFill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tr-TR" altLang="tr-TR" sz="2400" b="1">
              <a:solidFill>
                <a:srgbClr val="FFFF00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tr-TR" altLang="tr-TR" smtClean="0">
              <a:solidFill>
                <a:srgbClr val="FFFF00"/>
              </a:solidFill>
            </a:endParaRPr>
          </a:p>
          <a:p>
            <a:pPr lvl="3" eaLnBrk="1" hangingPunct="1">
              <a:lnSpc>
                <a:spcPct val="80000"/>
              </a:lnSpc>
              <a:buFontTx/>
              <a:buNone/>
            </a:pPr>
            <a:endParaRPr lang="tr-TR" altLang="tr-TR" smtClean="0">
              <a:solidFill>
                <a:srgbClr val="FFFF00"/>
              </a:solidFill>
            </a:endParaRPr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2133601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26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4862"/>
          </a:xfrm>
        </p:spPr>
        <p:txBody>
          <a:bodyPr/>
          <a:lstStyle/>
          <a:p>
            <a:pPr algn="ctr" eaLnBrk="1" hangingPunct="1"/>
            <a:r>
              <a:rPr lang="tr-TR" altLang="tr-TR" sz="2800" b="1">
                <a:solidFill>
                  <a:srgbClr val="FF0000"/>
                </a:solidFill>
              </a:rPr>
              <a:t>İNFEKSİYON TİPLERİ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/>
            <a:r>
              <a:rPr lang="tr-TR" altLang="tr-TR" sz="2000" b="1">
                <a:solidFill>
                  <a:srgbClr val="FF0000"/>
                </a:solidFill>
              </a:rPr>
              <a:t>İnfeksiyon Seyrine Göre</a:t>
            </a:r>
          </a:p>
          <a:p>
            <a:pPr lvl="1" eaLnBrk="1" hangingPunct="1"/>
            <a:endParaRPr lang="tr-TR" altLang="tr-TR" sz="2000" b="1">
              <a:solidFill>
                <a:srgbClr val="FFFF00"/>
              </a:solidFill>
            </a:endParaRPr>
          </a:p>
          <a:p>
            <a:pPr lvl="1" eaLnBrk="1" hangingPunct="1"/>
            <a:r>
              <a:rPr lang="tr-TR" altLang="tr-TR" sz="2000" b="1">
                <a:solidFill>
                  <a:srgbClr val="FF0000"/>
                </a:solidFill>
              </a:rPr>
              <a:t>Perakut infeksiyon</a:t>
            </a:r>
            <a:r>
              <a:rPr lang="tr-TR" altLang="tr-TR" sz="2000" b="1">
                <a:solidFill>
                  <a:srgbClr val="FFFF00"/>
                </a:solidFill>
              </a:rPr>
              <a:t> – Newcastle hastalığı, neonatal septisemiler </a:t>
            </a:r>
          </a:p>
          <a:p>
            <a:pPr lvl="1" eaLnBrk="1" hangingPunct="1"/>
            <a:endParaRPr lang="tr-TR" altLang="tr-TR" sz="2000" b="1">
              <a:solidFill>
                <a:srgbClr val="FFFF00"/>
              </a:solidFill>
            </a:endParaRPr>
          </a:p>
          <a:p>
            <a:pPr lvl="1" eaLnBrk="1" hangingPunct="1"/>
            <a:r>
              <a:rPr lang="tr-TR" altLang="tr-TR" sz="2000" b="1">
                <a:solidFill>
                  <a:srgbClr val="FF0000"/>
                </a:solidFill>
              </a:rPr>
              <a:t>Akut infeksiyon</a:t>
            </a:r>
            <a:r>
              <a:rPr lang="tr-TR" altLang="tr-TR" sz="2000" b="1">
                <a:solidFill>
                  <a:srgbClr val="FFFF00"/>
                </a:solidFill>
              </a:rPr>
              <a:t> – tavuk tifosu, anthrax</a:t>
            </a:r>
          </a:p>
          <a:p>
            <a:pPr lvl="1" eaLnBrk="1" hangingPunct="1"/>
            <a:endParaRPr lang="tr-TR" altLang="tr-TR" sz="2000" b="1">
              <a:solidFill>
                <a:srgbClr val="FFFF00"/>
              </a:solidFill>
            </a:endParaRPr>
          </a:p>
          <a:p>
            <a:pPr lvl="1" eaLnBrk="1" hangingPunct="1"/>
            <a:r>
              <a:rPr lang="tr-TR" altLang="tr-TR" sz="2000" b="1">
                <a:solidFill>
                  <a:srgbClr val="FF0000"/>
                </a:solidFill>
              </a:rPr>
              <a:t>Subakut infeksiyon </a:t>
            </a:r>
          </a:p>
          <a:p>
            <a:pPr lvl="1" eaLnBrk="1" hangingPunct="1"/>
            <a:endParaRPr lang="tr-TR" altLang="tr-TR" sz="2000" b="1">
              <a:solidFill>
                <a:srgbClr val="FF0000"/>
              </a:solidFill>
            </a:endParaRPr>
          </a:p>
          <a:p>
            <a:pPr lvl="1" eaLnBrk="1" hangingPunct="1"/>
            <a:r>
              <a:rPr lang="tr-TR" altLang="tr-TR" sz="2000" b="1">
                <a:solidFill>
                  <a:srgbClr val="FF0000"/>
                </a:solidFill>
              </a:rPr>
              <a:t>Kronik infeksiyon</a:t>
            </a:r>
            <a:r>
              <a:rPr lang="tr-TR" altLang="tr-TR" sz="2000" b="1">
                <a:solidFill>
                  <a:srgbClr val="FFFF00"/>
                </a:solidFill>
              </a:rPr>
              <a:t> – paratüberküloz, tüberküloz, löykoz, brucellosis, campylobacteriosis</a:t>
            </a:r>
          </a:p>
          <a:p>
            <a:pPr lvl="2" eaLnBrk="1" hangingPunct="1">
              <a:buFontTx/>
              <a:buNone/>
            </a:pPr>
            <a:endParaRPr lang="tr-TR" altLang="tr-TR" sz="2000" b="1">
              <a:solidFill>
                <a:srgbClr val="FFFF00"/>
              </a:solidFill>
            </a:endParaRPr>
          </a:p>
          <a:p>
            <a:pPr lvl="1" eaLnBrk="1" hangingPunct="1">
              <a:buFontTx/>
              <a:buNone/>
            </a:pPr>
            <a:endParaRPr lang="tr-TR" altLang="tr-TR" sz="2000" b="1">
              <a:solidFill>
                <a:srgbClr val="FFFF00"/>
              </a:solidFill>
            </a:endParaRPr>
          </a:p>
          <a:p>
            <a:pPr lvl="1" eaLnBrk="1" hangingPunct="1"/>
            <a:endParaRPr lang="tr-TR" altLang="tr-TR" sz="2000" b="1">
              <a:solidFill>
                <a:srgbClr val="FFFF00"/>
              </a:solidFill>
            </a:endParaRPr>
          </a:p>
          <a:p>
            <a:pPr lvl="3" eaLnBrk="1" hangingPunct="1">
              <a:buFontTx/>
              <a:buNone/>
            </a:pPr>
            <a:endParaRPr lang="tr-TR" altLang="tr-TR" b="1" smtClean="0">
              <a:solidFill>
                <a:srgbClr val="FFFF00"/>
              </a:solidFill>
            </a:endParaRP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2133601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62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4862"/>
          </a:xfrm>
        </p:spPr>
        <p:txBody>
          <a:bodyPr/>
          <a:lstStyle/>
          <a:p>
            <a:pPr algn="ctr" eaLnBrk="1" hangingPunct="1"/>
            <a:r>
              <a:rPr lang="tr-TR" altLang="tr-TR" sz="2800">
                <a:solidFill>
                  <a:srgbClr val="FF0000"/>
                </a:solidFill>
              </a:rPr>
              <a:t>POPÜLASYONDA HASTALIK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/>
            <a:r>
              <a:rPr lang="tr-TR" altLang="tr-TR" sz="2400">
                <a:solidFill>
                  <a:srgbClr val="FF0000"/>
                </a:solidFill>
              </a:rPr>
              <a:t>Popülasyon boyutları</a:t>
            </a:r>
          </a:p>
          <a:p>
            <a:pPr lvl="1" eaLnBrk="1" hangingPunct="1"/>
            <a:r>
              <a:rPr lang="tr-TR" altLang="tr-TR" sz="2000">
                <a:solidFill>
                  <a:srgbClr val="FFFF00"/>
                </a:solidFill>
              </a:rPr>
              <a:t>Bir akvaryumdaki 10 balık</a:t>
            </a:r>
          </a:p>
          <a:p>
            <a:pPr lvl="1" eaLnBrk="1" hangingPunct="1"/>
            <a:r>
              <a:rPr lang="tr-TR" altLang="tr-TR" sz="2000">
                <a:solidFill>
                  <a:srgbClr val="FFFF00"/>
                </a:solidFill>
              </a:rPr>
              <a:t>Bir kümesteki 50 tavuk </a:t>
            </a:r>
          </a:p>
          <a:p>
            <a:pPr lvl="1" eaLnBrk="1" hangingPunct="1"/>
            <a:r>
              <a:rPr lang="tr-TR" altLang="tr-TR" sz="2000">
                <a:solidFill>
                  <a:srgbClr val="FFFF00"/>
                </a:solidFill>
              </a:rPr>
              <a:t>Bir ahırdaki 200 sığır</a:t>
            </a:r>
          </a:p>
          <a:p>
            <a:pPr lvl="1" eaLnBrk="1" hangingPunct="1"/>
            <a:r>
              <a:rPr lang="tr-TR" altLang="tr-TR" sz="2000">
                <a:solidFill>
                  <a:srgbClr val="FFFF00"/>
                </a:solidFill>
              </a:rPr>
              <a:t>Bir köydeki tüm koyunlar</a:t>
            </a:r>
          </a:p>
          <a:p>
            <a:pPr lvl="1" eaLnBrk="1" hangingPunct="1"/>
            <a:r>
              <a:rPr lang="tr-TR" altLang="tr-TR" sz="2000">
                <a:solidFill>
                  <a:srgbClr val="FFFF00"/>
                </a:solidFill>
              </a:rPr>
              <a:t>Bir şehirdeki tüm köpekler</a:t>
            </a:r>
          </a:p>
          <a:p>
            <a:pPr lvl="1" eaLnBrk="1" hangingPunct="1"/>
            <a:r>
              <a:rPr lang="tr-TR" altLang="tr-TR" sz="2000">
                <a:solidFill>
                  <a:srgbClr val="FFFF00"/>
                </a:solidFill>
              </a:rPr>
              <a:t>Bir coğrafi bölgedeki tüm tektırnaklılar </a:t>
            </a:r>
          </a:p>
          <a:p>
            <a:pPr lvl="1" eaLnBrk="1" hangingPunct="1"/>
            <a:r>
              <a:rPr lang="tr-TR" altLang="tr-TR" sz="2000">
                <a:solidFill>
                  <a:srgbClr val="FFFF00"/>
                </a:solidFill>
              </a:rPr>
              <a:t>Bir ülkedeki tüm inekler</a:t>
            </a:r>
          </a:p>
          <a:p>
            <a:pPr lvl="1" eaLnBrk="1" hangingPunct="1"/>
            <a:r>
              <a:rPr lang="tr-TR" altLang="tr-TR" sz="2000">
                <a:solidFill>
                  <a:srgbClr val="FFFF00"/>
                </a:solidFill>
              </a:rPr>
              <a:t>Bir kümesteki 50 tavuktan yumurtlayan 40 tanesi</a:t>
            </a:r>
          </a:p>
          <a:p>
            <a:pPr lvl="1" eaLnBrk="1" hangingPunct="1"/>
            <a:r>
              <a:rPr lang="tr-TR" altLang="tr-TR" sz="2000">
                <a:solidFill>
                  <a:srgbClr val="FFFF00"/>
                </a:solidFill>
              </a:rPr>
              <a:t>Bir ahırdaki 200 sığırın içinde yeni doğan 20 buzağı</a:t>
            </a:r>
          </a:p>
          <a:p>
            <a:pPr lvl="1" eaLnBrk="1" hangingPunct="1"/>
            <a:r>
              <a:rPr lang="tr-TR" altLang="tr-TR" sz="2000">
                <a:solidFill>
                  <a:srgbClr val="FFFF00"/>
                </a:solidFill>
              </a:rPr>
              <a:t>Bir köydeki koyunların içinde gebe olanları</a:t>
            </a:r>
          </a:p>
          <a:p>
            <a:pPr lvl="1" eaLnBrk="1" hangingPunct="1"/>
            <a:r>
              <a:rPr lang="tr-TR" altLang="tr-TR" sz="2000">
                <a:solidFill>
                  <a:srgbClr val="FFFF00"/>
                </a:solidFill>
              </a:rPr>
              <a:t>Bir şehirdeki tüm köpeklerin içinden sokak köpekleri</a:t>
            </a:r>
          </a:p>
          <a:p>
            <a:pPr lvl="1" eaLnBrk="1" hangingPunct="1"/>
            <a:r>
              <a:rPr lang="tr-TR" altLang="tr-TR" sz="2000">
                <a:solidFill>
                  <a:srgbClr val="FFFF00"/>
                </a:solidFill>
              </a:rPr>
              <a:t>Bir coğrafi bölgedeki tektırnaklılar içindeki tüm atlar</a:t>
            </a:r>
          </a:p>
          <a:p>
            <a:pPr lvl="1" eaLnBrk="1" hangingPunct="1"/>
            <a:r>
              <a:rPr lang="tr-TR" altLang="tr-TR" sz="2000">
                <a:solidFill>
                  <a:srgbClr val="FFFF00"/>
                </a:solidFill>
              </a:rPr>
              <a:t>Bir ülkedeki tüm inekler içindeki tüm yerli sığır ırkları</a:t>
            </a:r>
          </a:p>
          <a:p>
            <a:pPr lvl="1" eaLnBrk="1" hangingPunct="1">
              <a:buFontTx/>
              <a:buNone/>
            </a:pPr>
            <a:endParaRPr lang="tr-TR" altLang="tr-TR" smtClean="0">
              <a:solidFill>
                <a:srgbClr val="FFFF00"/>
              </a:solidFill>
            </a:endParaRPr>
          </a:p>
          <a:p>
            <a:pPr lvl="3" eaLnBrk="1" hangingPunct="1">
              <a:buFontTx/>
              <a:buNone/>
            </a:pPr>
            <a:endParaRPr lang="tr-TR" altLang="tr-TR" smtClean="0">
              <a:solidFill>
                <a:srgbClr val="FFFF00"/>
              </a:solidFill>
            </a:endParaRP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2133601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13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6450"/>
          </a:xfrm>
        </p:spPr>
        <p:txBody>
          <a:bodyPr/>
          <a:lstStyle/>
          <a:p>
            <a:pPr algn="ctr" eaLnBrk="1" hangingPunct="1"/>
            <a:r>
              <a:rPr lang="tr-TR" altLang="tr-TR" sz="2800" b="1">
                <a:solidFill>
                  <a:srgbClr val="FF0000"/>
                </a:solidFill>
              </a:rPr>
              <a:t>POPÜLASYONDA HASTALIK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/>
            <a:r>
              <a:rPr lang="tr-TR" altLang="tr-TR" sz="2000" b="1">
                <a:solidFill>
                  <a:srgbClr val="FF0000"/>
                </a:solidFill>
              </a:rPr>
              <a:t>Hayvan popülasyonlarının yapısı</a:t>
            </a:r>
          </a:p>
          <a:p>
            <a:pPr eaLnBrk="1" hangingPunct="1">
              <a:buFontTx/>
              <a:buNone/>
            </a:pPr>
            <a:r>
              <a:rPr lang="tr-TR" altLang="tr-TR" sz="2000">
                <a:solidFill>
                  <a:srgbClr val="FFFF00"/>
                </a:solidFill>
              </a:rPr>
              <a:t>    (Spasyal popülasyon yapısı)</a:t>
            </a:r>
          </a:p>
          <a:p>
            <a:pPr lvl="1" eaLnBrk="1" hangingPunct="1"/>
            <a:r>
              <a:rPr lang="tr-TR" altLang="tr-TR" sz="2000" b="1">
                <a:solidFill>
                  <a:srgbClr val="FF0000"/>
                </a:solidFill>
              </a:rPr>
              <a:t>Rasgele (düzensiz) dağılım</a:t>
            </a:r>
          </a:p>
          <a:p>
            <a:pPr lvl="1" eaLnBrk="1" hangingPunct="1">
              <a:buFontTx/>
              <a:buNone/>
            </a:pPr>
            <a:r>
              <a:rPr lang="tr-TR" altLang="tr-TR" sz="2000">
                <a:solidFill>
                  <a:srgbClr val="FFFF00"/>
                </a:solidFill>
              </a:rPr>
              <a:t>     Belirli noktalardaki hayvan sayısı, yoğunluğu ve konumları düzensiz</a:t>
            </a:r>
          </a:p>
          <a:p>
            <a:pPr lvl="1" eaLnBrk="1" hangingPunct="1"/>
            <a:endParaRPr lang="tr-TR" altLang="tr-TR" sz="2000">
              <a:solidFill>
                <a:srgbClr val="FFFF00"/>
              </a:solidFill>
            </a:endParaRPr>
          </a:p>
          <a:p>
            <a:pPr lvl="1" eaLnBrk="1" hangingPunct="1"/>
            <a:r>
              <a:rPr lang="tr-TR" altLang="tr-TR" sz="2000" b="1">
                <a:solidFill>
                  <a:srgbClr val="FF0000"/>
                </a:solidFill>
              </a:rPr>
              <a:t>Kümesel (kontagiyöz) dağılım</a:t>
            </a:r>
          </a:p>
          <a:p>
            <a:pPr lvl="1" eaLnBrk="1" hangingPunct="1">
              <a:buFontTx/>
              <a:buNone/>
            </a:pPr>
            <a:r>
              <a:rPr lang="tr-TR" altLang="tr-TR" sz="2000">
                <a:solidFill>
                  <a:srgbClr val="FFFF00"/>
                </a:solidFill>
              </a:rPr>
              <a:t>     Hayvanlar belirli alanlarda yoğunlaşmıştır, kümeler arası mesafeler yakın veya uzak olabilir</a:t>
            </a:r>
          </a:p>
          <a:p>
            <a:pPr lvl="1" eaLnBrk="1" hangingPunct="1"/>
            <a:endParaRPr lang="tr-TR" altLang="tr-TR" sz="2000">
              <a:solidFill>
                <a:srgbClr val="FFFF00"/>
              </a:solidFill>
            </a:endParaRPr>
          </a:p>
          <a:p>
            <a:pPr lvl="1" eaLnBrk="1" hangingPunct="1"/>
            <a:r>
              <a:rPr lang="tr-TR" altLang="tr-TR" sz="2000" b="1">
                <a:solidFill>
                  <a:srgbClr val="FF0000"/>
                </a:solidFill>
              </a:rPr>
              <a:t>Düzenli (üniform) dağılım</a:t>
            </a:r>
          </a:p>
          <a:p>
            <a:pPr lvl="1" eaLnBrk="1" hangingPunct="1">
              <a:buFontTx/>
              <a:buNone/>
            </a:pPr>
            <a:r>
              <a:rPr lang="tr-TR" altLang="tr-TR" sz="2000">
                <a:solidFill>
                  <a:srgbClr val="FFFF00"/>
                </a:solidFill>
              </a:rPr>
              <a:t>     Alandaki hayvan yoğunluğu sabit ve birbirleriyle mesafeleri eşittir</a:t>
            </a:r>
          </a:p>
          <a:p>
            <a:pPr lvl="1" eaLnBrk="1" hangingPunct="1">
              <a:buFontTx/>
              <a:buNone/>
            </a:pPr>
            <a:endParaRPr lang="tr-TR" altLang="tr-TR" sz="2000">
              <a:solidFill>
                <a:srgbClr val="FFFF00"/>
              </a:solidFill>
            </a:endParaRPr>
          </a:p>
          <a:p>
            <a:pPr lvl="3" eaLnBrk="1" hangingPunct="1">
              <a:buFontTx/>
              <a:buNone/>
            </a:pPr>
            <a:endParaRPr lang="tr-TR" altLang="tr-TR" smtClean="0">
              <a:solidFill>
                <a:srgbClr val="FFFF00"/>
              </a:solidFill>
            </a:endParaRP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2133601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150533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94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6450"/>
          </a:xfrm>
        </p:spPr>
        <p:txBody>
          <a:bodyPr/>
          <a:lstStyle/>
          <a:p>
            <a:pPr algn="ctr" eaLnBrk="1" hangingPunct="1"/>
            <a:r>
              <a:rPr lang="tr-TR" altLang="tr-TR" sz="2800" b="1">
                <a:solidFill>
                  <a:srgbClr val="FF0000"/>
                </a:solidFill>
              </a:rPr>
              <a:t>POPÜLASYONDA HASTALIK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/>
            <a:r>
              <a:rPr lang="tr-TR" altLang="tr-TR" sz="2400">
                <a:solidFill>
                  <a:srgbClr val="FFFF00"/>
                </a:solidFill>
              </a:rPr>
              <a:t>Hayvan popülasyonlarının yapısı, belirli bir alandaki yerleşim özellikleri (kontagiyöz ve separe) ve popülasyondaki hareketler yönünden (açık ve kapalı) incelenir</a:t>
            </a:r>
          </a:p>
          <a:p>
            <a:pPr lvl="1" eaLnBrk="1" hangingPunct="1"/>
            <a:r>
              <a:rPr lang="tr-TR" altLang="tr-TR" sz="2000" b="1" u="sng">
                <a:solidFill>
                  <a:srgbClr val="FF0000"/>
                </a:solidFill>
              </a:rPr>
              <a:t>Kontagiyöz popülasyonlar</a:t>
            </a:r>
          </a:p>
          <a:p>
            <a:pPr lvl="1" eaLnBrk="1" hangingPunct="1">
              <a:buFontTx/>
              <a:buNone/>
            </a:pPr>
            <a:r>
              <a:rPr lang="tr-TR" altLang="tr-TR" sz="2000">
                <a:solidFill>
                  <a:srgbClr val="FFFF00"/>
                </a:solidFill>
              </a:rPr>
              <a:t>     </a:t>
            </a:r>
            <a:r>
              <a:rPr lang="tr-TR" altLang="tr-TR" sz="2000" b="1">
                <a:solidFill>
                  <a:srgbClr val="FFFF00"/>
                </a:solidFill>
              </a:rPr>
              <a:t>Kedi ve köpek popülasyonları, </a:t>
            </a:r>
          </a:p>
          <a:p>
            <a:pPr lvl="1" eaLnBrk="1" hangingPunct="1">
              <a:buFontTx/>
              <a:buNone/>
            </a:pPr>
            <a:r>
              <a:rPr lang="tr-TR" altLang="tr-TR" sz="2000" b="1">
                <a:solidFill>
                  <a:srgbClr val="FFFF00"/>
                </a:solidFill>
              </a:rPr>
              <a:t>     Ekstansif hayvancılıkta, bir bölgedeki koyunların aynı otlakta bulunmaları</a:t>
            </a:r>
          </a:p>
          <a:p>
            <a:pPr lvl="1" eaLnBrk="1" hangingPunct="1">
              <a:buFontTx/>
              <a:buNone/>
            </a:pPr>
            <a:r>
              <a:rPr lang="tr-TR" altLang="tr-TR" sz="2000" b="1">
                <a:solidFill>
                  <a:srgbClr val="FFFF00"/>
                </a:solidFill>
              </a:rPr>
              <a:t>     Göç eden yabani hayvanlar</a:t>
            </a:r>
          </a:p>
          <a:p>
            <a:pPr lvl="1" eaLnBrk="1" hangingPunct="1">
              <a:buFontTx/>
              <a:buNone/>
            </a:pPr>
            <a:r>
              <a:rPr lang="tr-TR" altLang="tr-TR" sz="2000" b="1">
                <a:solidFill>
                  <a:srgbClr val="FFFF00"/>
                </a:solidFill>
              </a:rPr>
              <a:t>     İnsan tarafından nakledilen yerleşik popülasyonlar</a:t>
            </a:r>
          </a:p>
          <a:p>
            <a:pPr lvl="1" eaLnBrk="1" hangingPunct="1"/>
            <a:endParaRPr lang="tr-TR" altLang="tr-TR" sz="2000" b="1">
              <a:solidFill>
                <a:srgbClr val="FFFF00"/>
              </a:solidFill>
            </a:endParaRPr>
          </a:p>
          <a:p>
            <a:pPr lvl="1" eaLnBrk="1" hangingPunct="1">
              <a:buFontTx/>
              <a:buNone/>
            </a:pPr>
            <a:r>
              <a:rPr lang="tr-TR" altLang="tr-TR" sz="2000" b="1">
                <a:solidFill>
                  <a:srgbClr val="FFFF00"/>
                </a:solidFill>
              </a:rPr>
              <a:t>     Kontagiyöz popülasyonların hacmini belirlemek zordur</a:t>
            </a:r>
          </a:p>
          <a:p>
            <a:pPr lvl="1" eaLnBrk="1" hangingPunct="1">
              <a:buFontTx/>
              <a:buNone/>
            </a:pPr>
            <a:r>
              <a:rPr lang="tr-TR" altLang="tr-TR" sz="2000" b="1">
                <a:solidFill>
                  <a:srgbClr val="FFFF00"/>
                </a:solidFill>
              </a:rPr>
              <a:t>     İnfeksiyöz hastalıklar kontagiyöz popülasyonlarda daha  kolay yayılır, yerleşir ve daha uzun süre devam eder</a:t>
            </a:r>
          </a:p>
          <a:p>
            <a:pPr lvl="1" eaLnBrk="1" hangingPunct="1">
              <a:buFontTx/>
              <a:buNone/>
            </a:pPr>
            <a:endParaRPr lang="tr-TR" altLang="tr-TR" b="1" smtClean="0">
              <a:solidFill>
                <a:srgbClr val="FFFF00"/>
              </a:solidFill>
            </a:endParaRPr>
          </a:p>
          <a:p>
            <a:pPr lvl="3" eaLnBrk="1" hangingPunct="1">
              <a:buFontTx/>
              <a:buNone/>
            </a:pPr>
            <a:endParaRPr lang="tr-TR" altLang="tr-TR" b="1" smtClean="0">
              <a:solidFill>
                <a:srgbClr val="FFFF00"/>
              </a:solidFill>
            </a:endParaRPr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2133601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151557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2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6450"/>
          </a:xfrm>
        </p:spPr>
        <p:txBody>
          <a:bodyPr/>
          <a:lstStyle/>
          <a:p>
            <a:pPr algn="ctr" eaLnBrk="1" hangingPunct="1"/>
            <a:r>
              <a:rPr lang="tr-TR" altLang="tr-TR" sz="2800" b="1">
                <a:solidFill>
                  <a:srgbClr val="FF0000"/>
                </a:solidFill>
              </a:rPr>
              <a:t>POPÜLASYONDA HASTALIK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400">
                <a:solidFill>
                  <a:srgbClr val="FFFF00"/>
                </a:solidFill>
              </a:rPr>
              <a:t>Hayvan popülasyonlarının yapısı, belirli bir alandaki yerleşim özellikleri (kontagiyöz ve separe) ve popülasyondaki hareketler yönünden (açık ve kapalı) incelenir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z="2000" u="sng">
                <a:solidFill>
                  <a:srgbClr val="FF0000"/>
                </a:solidFill>
              </a:rPr>
              <a:t>Separe popülasyonlar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tr-TR" altLang="tr-TR" sz="2000">
                <a:solidFill>
                  <a:srgbClr val="FFFF00"/>
                </a:solidFill>
              </a:rPr>
              <a:t>     </a:t>
            </a:r>
            <a:r>
              <a:rPr lang="tr-TR" altLang="tr-TR" sz="2000" b="1">
                <a:solidFill>
                  <a:srgbClr val="FFFF00"/>
                </a:solidFill>
              </a:rPr>
              <a:t>İntensif hayvancılıkta;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tr-TR" altLang="tr-TR" sz="2000" b="1">
                <a:solidFill>
                  <a:srgbClr val="FFFF00"/>
                </a:solidFill>
              </a:rPr>
              <a:t>     		Hayvancılık işletmelerindeki,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tr-TR" altLang="tr-TR" sz="2000" b="1">
                <a:solidFill>
                  <a:srgbClr val="FFFF00"/>
                </a:solidFill>
              </a:rPr>
              <a:t>			Çiftliklerdeki,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tr-TR" altLang="tr-TR" sz="2000" b="1">
                <a:solidFill>
                  <a:srgbClr val="FFFF00"/>
                </a:solidFill>
              </a:rPr>
              <a:t>			Kümeslerdeki sürüler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tr-TR" altLang="tr-TR" sz="2000" b="1">
                <a:solidFill>
                  <a:srgbClr val="FFFF00"/>
                </a:solidFill>
              </a:rPr>
              <a:t>	Bir adadaki veya coğrafik engellerle kuşatılmış bir bölgedeki hayvanlar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tr-TR" altLang="tr-TR" sz="2000" b="1">
                <a:solidFill>
                  <a:srgbClr val="FFFF00"/>
                </a:solidFill>
              </a:rPr>
              <a:t>	Göç etmeyen yabani hayvanlar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tr-TR" altLang="tr-TR" sz="2000" b="1">
                <a:solidFill>
                  <a:srgbClr val="FFFF00"/>
                </a:solidFill>
              </a:rPr>
              <a:t>    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tr-TR" altLang="tr-TR" sz="2000" b="1">
                <a:solidFill>
                  <a:srgbClr val="FFFF00"/>
                </a:solidFill>
              </a:rPr>
              <a:t>     Separe popülasyonların hacmini belirlemek mümkündür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tr-TR" altLang="tr-TR" sz="2000" b="1">
                <a:solidFill>
                  <a:srgbClr val="FFFF00"/>
                </a:solidFill>
              </a:rPr>
              <a:t>     İnfeksiyöz hastalıkların separe popülasyonlarda yayılması ve yerleşmesi daha güçtür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tr-TR" altLang="tr-TR" b="1" smtClean="0">
              <a:solidFill>
                <a:srgbClr val="FFFF00"/>
              </a:solidFill>
            </a:endParaRPr>
          </a:p>
          <a:p>
            <a:pPr lvl="3" eaLnBrk="1" hangingPunct="1">
              <a:lnSpc>
                <a:spcPct val="90000"/>
              </a:lnSpc>
              <a:buFontTx/>
              <a:buNone/>
            </a:pPr>
            <a:endParaRPr lang="tr-TR" altLang="tr-TR" b="1" smtClean="0">
              <a:solidFill>
                <a:srgbClr val="FFFF00"/>
              </a:solidFill>
            </a:endParaRPr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2133601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85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306</Words>
  <Application>Microsoft Office PowerPoint</Application>
  <PresentationFormat>Widescreen</PresentationFormat>
  <Paragraphs>76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Kimono</vt:lpstr>
      <vt:lpstr>1_Kimono</vt:lpstr>
      <vt:lpstr>İNFEKSİYON TİPLERİ</vt:lpstr>
      <vt:lpstr>İNFEKSİYON TİPLERİ</vt:lpstr>
      <vt:lpstr>POPÜLASYONDA HASTALIK</vt:lpstr>
      <vt:lpstr>POPÜLASYONDA HASTALIK</vt:lpstr>
      <vt:lpstr>POPÜLASYONDA HASTALIK</vt:lpstr>
      <vt:lpstr>POPÜLASYONDA HASTALIK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İNFEKSİYON TİPLERİ</dc:title>
  <dc:creator>Windows Kullanıcısı</dc:creator>
  <cp:lastModifiedBy>Windows Kullanıcısı</cp:lastModifiedBy>
  <cp:revision>2</cp:revision>
  <dcterms:created xsi:type="dcterms:W3CDTF">2018-02-14T10:03:23Z</dcterms:created>
  <dcterms:modified xsi:type="dcterms:W3CDTF">2018-02-14T10:09:44Z</dcterms:modified>
</cp:coreProperties>
</file>