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3"/>
  </p:notesMasterIdLst>
  <p:sldIdLst>
    <p:sldId id="256" r:id="rId2"/>
    <p:sldId id="322" r:id="rId3"/>
    <p:sldId id="327" r:id="rId4"/>
    <p:sldId id="328" r:id="rId5"/>
    <p:sldId id="329" r:id="rId6"/>
    <p:sldId id="330" r:id="rId7"/>
    <p:sldId id="331" r:id="rId8"/>
    <p:sldId id="332" r:id="rId9"/>
    <p:sldId id="333" r:id="rId10"/>
    <p:sldId id="323" r:id="rId11"/>
    <p:sldId id="324" r:id="rId12"/>
    <p:sldId id="325" r:id="rId13"/>
    <p:sldId id="258" r:id="rId14"/>
    <p:sldId id="265" r:id="rId15"/>
    <p:sldId id="267" r:id="rId16"/>
    <p:sldId id="268" r:id="rId17"/>
    <p:sldId id="269" r:id="rId18"/>
    <p:sldId id="316" r:id="rId19"/>
    <p:sldId id="317" r:id="rId20"/>
    <p:sldId id="271" r:id="rId21"/>
    <p:sldId id="272" r:id="rId22"/>
    <p:sldId id="273" r:id="rId23"/>
    <p:sldId id="274" r:id="rId24"/>
    <p:sldId id="275" r:id="rId25"/>
    <p:sldId id="276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 varScale="1">
        <p:scale>
          <a:sx n="91" d="100"/>
          <a:sy n="91" d="100"/>
        </p:scale>
        <p:origin x="-486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346FB5-D418-403A-8D72-7A6BEB809D62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9E7F89-8AA8-4EDE-8A92-469AA8FC09B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201175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7C25DF0-2244-41DC-9C47-9A3D1A222A35}" type="slidenum">
              <a:rPr lang="tr-TR" altLang="tr-TR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48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51801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C093CA29-3482-4EBA-A65E-4B63350AC55E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ADD90F75-AB2E-46E3-B7F0-66C3B1D46975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334371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3CA29-3482-4EBA-A65E-4B63350AC55E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90F75-AB2E-46E3-B7F0-66C3B1D4697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013658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3CA29-3482-4EBA-A65E-4B63350AC55E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90F75-AB2E-46E3-B7F0-66C3B1D46975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8747711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3CA29-3482-4EBA-A65E-4B63350AC55E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90F75-AB2E-46E3-B7F0-66C3B1D4697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722533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3CA29-3482-4EBA-A65E-4B63350AC55E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90F75-AB2E-46E3-B7F0-66C3B1D4697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5788455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3CA29-3482-4EBA-A65E-4B63350AC55E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90F75-AB2E-46E3-B7F0-66C3B1D4697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6019129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3CA29-3482-4EBA-A65E-4B63350AC55E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90F75-AB2E-46E3-B7F0-66C3B1D46975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7600524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3CA29-3482-4EBA-A65E-4B63350AC55E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90F75-AB2E-46E3-B7F0-66C3B1D46975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1404162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3CA29-3482-4EBA-A65E-4B63350AC55E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90F75-AB2E-46E3-B7F0-66C3B1D46975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3029552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>
  <p:cSld name="Başlık, Metin ve Medya Klib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381000"/>
            <a:ext cx="10972800" cy="13716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981200"/>
            <a:ext cx="53848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dya Yer Tutucusu"/>
          <p:cNvSpPr>
            <a:spLocks noGrp="1"/>
          </p:cNvSpPr>
          <p:nvPr>
            <p:ph type="media" sz="half" idx="2"/>
          </p:nvPr>
        </p:nvSpPr>
        <p:spPr>
          <a:xfrm>
            <a:off x="6197600" y="1981200"/>
            <a:ext cx="5384800" cy="4114800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35E23E-882B-4DDD-91AF-2C12F7BF3425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35678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3CA29-3482-4EBA-A65E-4B63350AC55E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90F75-AB2E-46E3-B7F0-66C3B1D4697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401704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3CA29-3482-4EBA-A65E-4B63350AC55E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90F75-AB2E-46E3-B7F0-66C3B1D46975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876578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3CA29-3482-4EBA-A65E-4B63350AC55E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90F75-AB2E-46E3-B7F0-66C3B1D4697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776219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3CA29-3482-4EBA-A65E-4B63350AC55E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90F75-AB2E-46E3-B7F0-66C3B1D46975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691889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3CA29-3482-4EBA-A65E-4B63350AC55E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90F75-AB2E-46E3-B7F0-66C3B1D46975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643773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3CA29-3482-4EBA-A65E-4B63350AC55E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90F75-AB2E-46E3-B7F0-66C3B1D4697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881619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3CA29-3482-4EBA-A65E-4B63350AC55E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90F75-AB2E-46E3-B7F0-66C3B1D46975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962236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3CA29-3482-4EBA-A65E-4B63350AC55E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90F75-AB2E-46E3-B7F0-66C3B1D4697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413551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093CA29-3482-4EBA-A65E-4B63350AC55E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DD90F75-AB2E-46E3-B7F0-66C3B1D4697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131283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766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slideLayout" Target="../slideLayouts/slideLayout18.xml"/><Relationship Id="rId1" Type="http://schemas.openxmlformats.org/officeDocument/2006/relationships/video" Target="file:///\\esdc007\OrdnerVW007\Kurs00701\Mein%20PC\ESTA\T&#252;rkei\Symposium%2011-2005\Bewegungsbad\Nudel%20Ecke.MPG" TargetMode="External"/><Relationship Id="rId4" Type="http://schemas.openxmlformats.org/officeDocument/2006/relationships/image" Target="../media/image42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image" Target="../media/image55.jpeg"/><Relationship Id="rId7" Type="http://schemas.openxmlformats.org/officeDocument/2006/relationships/image" Target="../media/image5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HİDROTERAPİ VE BALNEOTERAPİ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252822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2" y="877825"/>
            <a:ext cx="9031222" cy="5070666"/>
          </a:xfrm>
        </p:spPr>
      </p:pic>
    </p:spTree>
    <p:extLst>
      <p:ext uri="{BB962C8B-B14F-4D97-AF65-F5344CB8AC3E}">
        <p14:creationId xmlns="" xmlns:p14="http://schemas.microsoft.com/office/powerpoint/2010/main" val="15911468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5401" y="982132"/>
            <a:ext cx="5312663" cy="4893736"/>
          </a:xfrm>
        </p:spPr>
        <p:txBody>
          <a:bodyPr/>
          <a:lstStyle/>
          <a:p>
            <a:r>
              <a:rPr lang="tr-TR" b="1" dirty="0"/>
              <a:t>Büyük Prizma (Grand </a:t>
            </a:r>
            <a:r>
              <a:rPr lang="tr-TR" b="1" dirty="0" err="1"/>
              <a:t>Prismatic</a:t>
            </a:r>
            <a:r>
              <a:rPr lang="tr-TR" b="1" dirty="0"/>
              <a:t> Spring) – Amerika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Amerika’nın en büyük, dünyanın da 3. büyük kaplıcasıdır. Amerika’da 10.000’e yakın kaplıca bulunmaktadır. Her yıl en az 5 milyon insan bu kaplıcalardan faydalanır. Büyük Prizma, </a:t>
            </a:r>
            <a:r>
              <a:rPr lang="tr-TR" dirty="0" err="1"/>
              <a:t>Yellows</a:t>
            </a:r>
            <a:r>
              <a:rPr lang="tr-TR" dirty="0"/>
              <a:t> </a:t>
            </a:r>
            <a:r>
              <a:rPr lang="tr-TR" dirty="0" err="1"/>
              <a:t>National</a:t>
            </a:r>
            <a:r>
              <a:rPr lang="tr-TR" dirty="0"/>
              <a:t> Park’ta bulunmaktadır. Boyu 80 metreye, genişliği 92 metreye ve derinliği 54 metreye yakındır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2564" y="551307"/>
            <a:ext cx="4829175" cy="32194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554283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5401" y="2556932"/>
            <a:ext cx="4337303" cy="3318936"/>
          </a:xfrm>
        </p:spPr>
        <p:txBody>
          <a:bodyPr/>
          <a:lstStyle/>
          <a:p>
            <a:r>
              <a:rPr lang="tr-TR" b="1" dirty="0"/>
              <a:t>Kan Kırmızı Kaplıca (</a:t>
            </a:r>
            <a:r>
              <a:rPr lang="tr-TR" b="1" dirty="0" err="1"/>
              <a:t>Red</a:t>
            </a:r>
            <a:r>
              <a:rPr lang="tr-TR" b="1" dirty="0"/>
              <a:t> Hot Spring) – Japonya</a:t>
            </a: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 </a:t>
            </a:r>
            <a:r>
              <a:rPr lang="tr-TR" dirty="0"/>
              <a:t>Su içerisinde bulunan </a:t>
            </a:r>
            <a:r>
              <a:rPr lang="tr-TR" dirty="0" err="1"/>
              <a:t>minareller</a:t>
            </a:r>
            <a:r>
              <a:rPr lang="tr-TR" dirty="0"/>
              <a:t> ve yoğun demir sebebiyle kaplıcanın suyu kırmızı renktedir. 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704" y="2075307"/>
            <a:ext cx="4829175" cy="32194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372022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Suların özellikleri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Bir mineral suyun tıbbi olup olmadığına karar vermek için suyun hem sıcak </a:t>
            </a:r>
            <a:r>
              <a:rPr lang="tr-TR" dirty="0" err="1" smtClean="0"/>
              <a:t>hemde</a:t>
            </a:r>
            <a:r>
              <a:rPr lang="tr-TR" dirty="0" smtClean="0"/>
              <a:t> belirli oranda mineral içermesi gerekir.</a:t>
            </a:r>
          </a:p>
          <a:p>
            <a:r>
              <a:rPr lang="tr-TR" dirty="0" smtClean="0"/>
              <a:t>Şifalı sular sıcaklığına göre 5 e ayrılır.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20 derece ve düşük olana soğuk su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25 dereceye kadar olana serin su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36 dereceye kadar olana ılık su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40 dereceye kadar olana sıcak su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40 derecenin üzerinde olana çok sıcak su denilebilir.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436316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Hidroterapi tanımı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Suyun katı sıvı veya gaz hallerinde vücudun dışından veya içinden tedavi aracı olarak kullanılmasıdır.</a:t>
            </a:r>
          </a:p>
          <a:p>
            <a:r>
              <a:rPr lang="tr-TR" dirty="0" smtClean="0"/>
              <a:t>Amerika da ilk olarak 1903 yılında hidroterapi enstitüsü açılmıştır.</a:t>
            </a:r>
          </a:p>
          <a:p>
            <a:r>
              <a:rPr lang="tr-TR" dirty="0" smtClean="0"/>
              <a:t>Hidroterapinin ve egzersizin birleşmesi ise 1924 yılında gerçekleşmiştir.</a:t>
            </a:r>
          </a:p>
          <a:p>
            <a:r>
              <a:rPr lang="tr-TR" dirty="0" smtClean="0"/>
              <a:t>Bugünde havuz içi egzersizleri birçok hastada kullanılmaktadır. Türkiye şifalı sular bakımından oldukça zengindir. 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642744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Hidroterapi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30000"/>
              </a:lnSpc>
            </a:pPr>
            <a:r>
              <a:rPr lang="tr-TR" sz="2800" dirty="0"/>
              <a:t>Her birey için özel olarak düzenlenen, eğitilmiş kalifiye personelin gözetiminde ve ideal olarak amaca uygun inşa edilmiş havuzlarda gerçekleştirilen, </a:t>
            </a:r>
            <a:r>
              <a:rPr lang="tr-TR" sz="2800" dirty="0" smtClean="0"/>
              <a:t>nöromuskulosketeal</a:t>
            </a:r>
            <a:r>
              <a:rPr lang="tr-TR" sz="2800" dirty="0" smtClean="0">
                <a:latin typeface="Arial" charset="0"/>
              </a:rPr>
              <a:t> </a:t>
            </a:r>
            <a:r>
              <a:rPr lang="tr-TR" sz="2800" dirty="0"/>
              <a:t>fonksiyonları geliştirme-iyileştirme amaçlı bir havuz tedavi programıdır.</a:t>
            </a:r>
          </a:p>
        </p:txBody>
      </p:sp>
    </p:spTree>
    <p:extLst>
      <p:ext uri="{BB962C8B-B14F-4D97-AF65-F5344CB8AC3E}">
        <p14:creationId xmlns="" xmlns:p14="http://schemas.microsoft.com/office/powerpoint/2010/main" val="931534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smtClean="0">
                <a:latin typeface="Verdana" pitchFamily="34" charset="0"/>
              </a:rPr>
              <a:t>Hidroterapi Uygulamaları</a:t>
            </a:r>
          </a:p>
        </p:txBody>
      </p:sp>
      <p:sp>
        <p:nvSpPr>
          <p:cNvPr id="51302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tr-TR" sz="2400" b="1">
                <a:latin typeface="Tw Cen MT Condensed Extra Bold" pitchFamily="34" charset="0"/>
              </a:rPr>
              <a:t>Hidroterapi Uygulamaları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2400" b="1" i="1">
                <a:latin typeface="Tw Cen MT Condensed Extra Bold" pitchFamily="34" charset="0"/>
              </a:rPr>
              <a:t>Genel Su Banyoları:</a:t>
            </a:r>
            <a:r>
              <a:rPr lang="tr-TR" sz="2400" b="1">
                <a:latin typeface="Tw Cen MT Condensed Extra Bold" pitchFamily="34" charset="0"/>
              </a:rPr>
              <a:t>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2400" b="1">
                <a:latin typeface="Tw Cen MT Condensed Extra Bold" pitchFamily="34" charset="0"/>
              </a:rPr>
              <a:t>-Balneoterapi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2400" b="1">
                <a:latin typeface="Tw Cen MT Condensed Extra Bold" pitchFamily="34" charset="0"/>
              </a:rPr>
              <a:t>- Akuaterapi -Havuzlar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2400" b="1">
                <a:latin typeface="Tw Cen MT Condensed Extra Bold" pitchFamily="34" charset="0"/>
              </a:rPr>
              <a:t>-Hubbard Tank Banyoları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2400" b="1">
                <a:latin typeface="Tw Cen MT Condensed Extra Bold" pitchFamily="34" charset="0"/>
              </a:rPr>
              <a:t>-Benaur Banyoları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2400" b="1" i="1">
                <a:latin typeface="Tw Cen MT Condensed Extra Bold" pitchFamily="34" charset="0"/>
              </a:rPr>
              <a:t>Lokal Su Banyoları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2400" b="1">
                <a:latin typeface="Tw Cen MT Condensed Extra Bold" pitchFamily="34" charset="0"/>
              </a:rPr>
              <a:t>-Whirlpool Banyoları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2400" b="1">
                <a:latin typeface="Tw Cen MT Condensed Extra Bold" pitchFamily="34" charset="0"/>
              </a:rPr>
              <a:t>-Kontrast Banyolar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2400" b="1">
                <a:latin typeface="Tw Cen MT Condensed Extra Bold" pitchFamily="34" charset="0"/>
              </a:rPr>
              <a:t>-Duşlar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2400" b="1">
                <a:latin typeface="Tw Cen MT Condensed Extra Bold" pitchFamily="34" charset="0"/>
              </a:rPr>
              <a:t>-Bitki banyoları</a:t>
            </a:r>
          </a:p>
          <a:p>
            <a:pPr eaLnBrk="1" hangingPunct="1">
              <a:lnSpc>
                <a:spcPct val="80000"/>
              </a:lnSpc>
              <a:defRPr/>
            </a:pPr>
            <a:endParaRPr lang="tr-TR" sz="2400" b="1">
              <a:latin typeface="Tw Cen MT Condensed Extra Bold" pitchFamily="34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defRPr/>
            </a:pPr>
            <a:fld id="{AF9DC0DC-764C-401E-9BE7-0D4216FE94AE}" type="slidenum">
              <a:rPr lang="tr-TR" altLang="tr-TR" smtClean="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defRPr/>
              </a:pPr>
              <a:t>16</a:t>
            </a:fld>
            <a:endParaRPr lang="tr-TR" altLang="tr-TR" smtClean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11269" name="Picture 4" descr="InfWhirlPoo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825" y="2781300"/>
            <a:ext cx="2954338" cy="214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900614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3430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smtClean="0"/>
              <a:t>Akuaterapi  mineralli sularda da yapılabilmektedir   ancak tercih edilen mineralin az olması yada hiç olmaması, ısının da ortalama 30-33 derece arasında bulunmasıdır.</a:t>
            </a:r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defRPr/>
            </a:pPr>
            <a:fld id="{94C955CC-037D-412C-B56D-BCB78FFF2D68}" type="slidenum">
              <a:rPr lang="tr-TR" altLang="tr-TR" smtClean="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defRPr/>
              </a:pPr>
              <a:t>17</a:t>
            </a:fld>
            <a:endParaRPr lang="tr-TR" altLang="tr-TR" smtClean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91021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DALDIRMA BANYOLARI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banyolarda hasta çenesine kadar suya batırılır. Sıcak ve soğuk olmak üzere ikiye ayrılır.</a:t>
            </a:r>
          </a:p>
          <a:p>
            <a:r>
              <a:rPr lang="tr-TR" dirty="0" smtClean="0"/>
              <a:t>sıcak veya soğuk uygulamada başı soğuk tutmak gerekir aksi halde hastada baş dönmesi baş ağrısı veya kulaklarda çınlama olabilir.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823999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 YÖNTEMİ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tr-TR" dirty="0" smtClean="0"/>
              <a:t>15 – 25 cm derinliğinde banyo 34.5 suyla doldurulur.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Hastanın nabzı ölçülür ve sık sık hasta banyodayken tekrarlanır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Başın altına lastik bir yastık konulur. Başa soğuk kompresler konur.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Maksimum kas gevşemesi isteniyorsa sıcak su ilavesi ile sıcaklık 38- 40 dereceye yükseltilir. Sıcak su verilirken suyun direkt hastaya temas etmemesi gerekir.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Süresi 20 -30 arasında olmalıdır.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925970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464" y="982133"/>
            <a:ext cx="9777984" cy="4893206"/>
          </a:xfrm>
        </p:spPr>
      </p:pic>
    </p:spTree>
    <p:extLst>
      <p:ext uri="{BB962C8B-B14F-4D97-AF65-F5344CB8AC3E}">
        <p14:creationId xmlns="" xmlns:p14="http://schemas.microsoft.com/office/powerpoint/2010/main" val="5761377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5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4000"/>
              <a:t/>
            </a:r>
            <a:br>
              <a:rPr lang="tr-TR" sz="4000"/>
            </a:br>
            <a:r>
              <a:rPr lang="tr-TR" sz="4000" b="1">
                <a:latin typeface="Verdana" pitchFamily="34" charset="0"/>
              </a:rPr>
              <a:t>Hubbard Tank Banyoları</a:t>
            </a:r>
            <a:r>
              <a:rPr lang="tr-TR" sz="4000"/>
              <a:t/>
            </a:r>
            <a:br>
              <a:rPr lang="tr-TR" sz="4000"/>
            </a:br>
            <a:endParaRPr lang="tr-TR" sz="4000"/>
          </a:p>
        </p:txBody>
      </p:sp>
      <p:sp>
        <p:nvSpPr>
          <p:cNvPr id="451587" name="Rectangle 3"/>
          <p:cNvSpPr>
            <a:spLocks noGrp="1" noChangeArrowheads="1"/>
          </p:cNvSpPr>
          <p:nvPr>
            <p:ph idx="1"/>
          </p:nvPr>
        </p:nvSpPr>
        <p:spPr>
          <a:xfrm>
            <a:off x="2063750" y="2840736"/>
            <a:ext cx="4464050" cy="3695003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b="1" dirty="0" smtClean="0">
                <a:latin typeface="Verdana" pitchFamily="34" charset="0"/>
              </a:rPr>
              <a:t>Kelebek yada 8 şeklinde , sadece 1 hastanın  tedavi görebileceği küçük su havuzudur.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b="1" dirty="0" smtClean="0">
                <a:latin typeface="Verdana" pitchFamily="34" charset="0"/>
              </a:rPr>
              <a:t>Paslanmaz çelikten yapılır. 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defRPr/>
            </a:pPr>
            <a:fld id="{FE1E0C13-AC39-4697-A74A-89F4925D8979}" type="slidenum">
              <a:rPr lang="tr-TR" altLang="tr-TR" smtClean="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defRPr/>
              </a:pPr>
              <a:t>20</a:t>
            </a:fld>
            <a:endParaRPr lang="tr-TR" altLang="tr-TR" smtClean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36869" name="Picture 4" descr="fullbo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163" y="2420939"/>
            <a:ext cx="3446462" cy="294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066833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smtClean="0">
                <a:latin typeface="Verdana" pitchFamily="34" charset="0"/>
              </a:rPr>
              <a:t>Hubbard Tank Banyoları</a:t>
            </a:r>
          </a:p>
        </p:txBody>
      </p:sp>
      <p:sp>
        <p:nvSpPr>
          <p:cNvPr id="452611" name="Rectangle 3"/>
          <p:cNvSpPr>
            <a:spLocks noGrp="1" noChangeArrowheads="1"/>
          </p:cNvSpPr>
          <p:nvPr>
            <p:ph idx="1"/>
          </p:nvPr>
        </p:nvSpPr>
        <p:spPr>
          <a:xfrm>
            <a:off x="2063751" y="1989138"/>
            <a:ext cx="5040313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b="1" smtClean="0">
                <a:latin typeface="Verdana" pitchFamily="34" charset="0"/>
              </a:rPr>
              <a:t>Basınçlı su jetleri ile suya girdap kazandırılabilir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b="1" smtClean="0">
                <a:latin typeface="Verdana" pitchFamily="34" charset="0"/>
              </a:rPr>
              <a:t>Lokal su banyolarından girdap banyosunun tüm vücut tipi olarak da kabul edilebilir.</a:t>
            </a:r>
          </a:p>
          <a:p>
            <a:pPr eaLnBrk="1" hangingPunct="1">
              <a:lnSpc>
                <a:spcPct val="90000"/>
              </a:lnSpc>
              <a:defRPr/>
            </a:pPr>
            <a:endParaRPr lang="tr-TR" b="1" smtClean="0">
              <a:latin typeface="Verdana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tr-TR" smtClean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defRPr/>
            </a:pPr>
            <a:fld id="{004526C7-9667-4E5F-9FB6-771D332010C0}" type="slidenum">
              <a:rPr lang="tr-TR" altLang="tr-TR" smtClean="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defRPr/>
              </a:pPr>
              <a:t>21</a:t>
            </a:fld>
            <a:endParaRPr lang="tr-TR" altLang="tr-TR" smtClean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37893" name="Picture 4" descr="250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163" y="2060576"/>
            <a:ext cx="3154362" cy="347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119616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smtClean="0">
                <a:latin typeface="Verdana" pitchFamily="34" charset="0"/>
              </a:rPr>
              <a:t>Benaur Banyoları</a:t>
            </a:r>
          </a:p>
        </p:txBody>
      </p:sp>
      <p:sp>
        <p:nvSpPr>
          <p:cNvPr id="590851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981200"/>
            <a:ext cx="51816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b="1" smtClean="0">
                <a:latin typeface="Verdana" pitchFamily="34" charset="0"/>
              </a:rPr>
              <a:t>Evdeki banyo küvetleri içinde sıcak, nötral veya ılık su ile yapılan banyo tipidir.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tr-TR" b="1" smtClean="0">
              <a:latin typeface="Verdana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 b="1" smtClean="0">
                <a:latin typeface="Verdana" pitchFamily="34" charset="0"/>
              </a:rPr>
              <a:t>Hasta su içinde 20-30 dakika dinlenir.</a:t>
            </a:r>
          </a:p>
        </p:txBody>
      </p:sp>
      <p:sp>
        <p:nvSpPr>
          <p:cNvPr id="8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defRPr/>
            </a:pPr>
            <a:fld id="{10F4912A-3E09-4F0A-9C32-299DDE377E8C}" type="slidenum">
              <a:rPr lang="tr-TR" altLang="tr-TR" smtClean="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defRPr/>
              </a:pPr>
              <a:t>22</a:t>
            </a:fld>
            <a:endParaRPr lang="tr-TR" altLang="tr-TR" smtClean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38917" name="Rectangle 4"/>
          <p:cNvSpPr>
            <a:spLocks noChangeArrowheads="1"/>
          </p:cNvSpPr>
          <p:nvPr/>
        </p:nvSpPr>
        <p:spPr bwMode="auto">
          <a:xfrm>
            <a:off x="1524001" y="819028"/>
            <a:ext cx="184731" cy="422520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bIns="98394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tr-TR" altLang="tr-TR" sz="18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918" name="Rectangle 5"/>
          <p:cNvSpPr>
            <a:spLocks noChangeArrowheads="1"/>
          </p:cNvSpPr>
          <p:nvPr/>
        </p:nvSpPr>
        <p:spPr bwMode="auto">
          <a:xfrm>
            <a:off x="1524001" y="819028"/>
            <a:ext cx="184731" cy="422520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bIns="98394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tr-TR" altLang="tr-TR" sz="18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919" name="Picture 6" descr="medibat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863" y="2476501"/>
            <a:ext cx="2768600" cy="173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603518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7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4000" b="1">
                <a:latin typeface="Verdana" pitchFamily="34" charset="0"/>
              </a:rPr>
              <a:t>Girdap Banyoları</a:t>
            </a:r>
            <a:br>
              <a:rPr lang="tr-TR" sz="4000" b="1">
                <a:latin typeface="Verdana" pitchFamily="34" charset="0"/>
              </a:rPr>
            </a:br>
            <a:r>
              <a:rPr lang="tr-TR" sz="4000" b="1">
                <a:latin typeface="Verdana" pitchFamily="34" charset="0"/>
              </a:rPr>
              <a:t>(whirlpool)</a:t>
            </a:r>
          </a:p>
        </p:txBody>
      </p:sp>
      <p:sp>
        <p:nvSpPr>
          <p:cNvPr id="457731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2609088"/>
            <a:ext cx="4186238" cy="3486912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 smtClean="0">
                <a:latin typeface="Verdana" pitchFamily="34" charset="0"/>
              </a:rPr>
              <a:t>Hızla sirkülasyonu sağlanan suyun içine ekstremitelerin batırıldığı lokal banyolardır.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tr-TR" b="1" dirty="0" smtClean="0">
              <a:latin typeface="Verdana" pitchFamily="34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defRPr/>
            </a:pPr>
            <a:fld id="{2689D2AD-146F-4C31-BA22-BAB105A3DBD9}" type="slidenum">
              <a:rPr lang="tr-TR" altLang="tr-TR" smtClean="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defRPr/>
              </a:pPr>
              <a:t>23</a:t>
            </a:fld>
            <a:endParaRPr lang="tr-TR" altLang="tr-TR" smtClean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39941" name="Picture 4" descr="girdapbres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264" y="2420938"/>
            <a:ext cx="3311525" cy="2741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554472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defRPr/>
            </a:pPr>
            <a:fld id="{FDBC0414-61FC-4B67-8953-51B56F297275}" type="slidenum">
              <a:rPr lang="tr-TR" altLang="tr-TR" smtClean="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defRPr/>
              </a:pPr>
              <a:t>24</a:t>
            </a:fld>
            <a:endParaRPr lang="tr-TR" altLang="tr-TR" smtClean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40964" name="Picture 3" descr="250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0813" y="1289115"/>
            <a:ext cx="1905000" cy="332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5" name="Picture 4" descr="250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4002" y="3530600"/>
            <a:ext cx="32004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6" name="Picture 5" descr="sportsmed-whirlpoo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6871" y="982132"/>
            <a:ext cx="3581400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973888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smtClean="0">
                <a:latin typeface="Verdana" pitchFamily="34" charset="0"/>
              </a:rPr>
              <a:t>Girdap Banyoları</a:t>
            </a:r>
          </a:p>
        </p:txBody>
      </p:sp>
      <p:sp>
        <p:nvSpPr>
          <p:cNvPr id="459779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981200"/>
            <a:ext cx="4191000" cy="4114800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b="1">
                <a:latin typeface="Verdana" pitchFamily="34" charset="0"/>
              </a:rPr>
              <a:t>Banyo kenarına tespit edilmiş su basınç cihazı= jet bulunur.</a:t>
            </a:r>
          </a:p>
          <a:p>
            <a:pPr eaLnBrk="1" hangingPunct="1">
              <a:defRPr/>
            </a:pPr>
            <a:r>
              <a:rPr lang="tr-TR" sz="2800" b="1">
                <a:latin typeface="Verdana" pitchFamily="34" charset="0"/>
              </a:rPr>
              <a:t>Jet banyo içindeki suyu alıp yine banyo içine basınçla verir. </a:t>
            </a:r>
          </a:p>
          <a:p>
            <a:pPr eaLnBrk="1" hangingPunct="1">
              <a:defRPr/>
            </a:pPr>
            <a:endParaRPr lang="tr-TR" sz="2800" b="1">
              <a:latin typeface="Verdana" pitchFamily="34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defRPr/>
            </a:pPr>
            <a:fld id="{C6C6381B-0E74-44B5-912A-2C77FABCC774}" type="slidenum">
              <a:rPr lang="tr-TR" altLang="tr-TR" smtClean="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defRPr/>
              </a:pPr>
              <a:t>25</a:t>
            </a:fld>
            <a:endParaRPr lang="tr-TR" altLang="tr-TR" smtClean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41989" name="Picture 4" descr="Whirlpool.jpg (57023 bytes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163" y="2060575"/>
            <a:ext cx="3600450" cy="315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6856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smtClean="0">
                <a:latin typeface="Verdana" pitchFamily="34" charset="0"/>
              </a:rPr>
              <a:t>Kontrast Banyo</a:t>
            </a:r>
          </a:p>
        </p:txBody>
      </p:sp>
      <p:pic>
        <p:nvPicPr>
          <p:cNvPr id="45060" name="Picture 3" descr="DSC0106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083" y="2557463"/>
            <a:ext cx="4423833" cy="331787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defRPr/>
            </a:pPr>
            <a:fld id="{54367AD0-F5F6-4111-A413-AFE052553A02}" type="slidenum">
              <a:rPr lang="tr-TR" altLang="tr-TR" smtClean="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defRPr/>
              </a:pPr>
              <a:t>26</a:t>
            </a:fld>
            <a:endParaRPr lang="tr-TR" altLang="tr-TR" smtClean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01648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/>
              <a:t>4 KAP GALVANİK AKIM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defRPr/>
            </a:pPr>
            <a:fld id="{AA98342E-972C-4237-A831-4C980FEDC370}" type="slidenum">
              <a:rPr lang="tr-TR" altLang="tr-TR" smtClean="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defRPr/>
              </a:pPr>
              <a:t>27</a:t>
            </a:fld>
            <a:endParaRPr lang="tr-TR" altLang="tr-TR" smtClean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46084" name="Picture 7" descr="Hand%20Foot%20Contrast%20Bat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672" y="3246756"/>
            <a:ext cx="2771775" cy="202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5" name="Picture 9" descr="kneipp_arm_footbath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1943" y="3362771"/>
            <a:ext cx="3800475" cy="237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48646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smtClean="0">
                <a:latin typeface="Verdana" pitchFamily="34" charset="0"/>
              </a:rPr>
              <a:t>Oturma Banyoları</a:t>
            </a:r>
          </a:p>
        </p:txBody>
      </p:sp>
      <p:sp>
        <p:nvSpPr>
          <p:cNvPr id="4761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smtClean="0">
                <a:latin typeface="Verdana" pitchFamily="34" charset="0"/>
              </a:rPr>
              <a:t>İnsanın içinde oturabileceği 25-30 cm derinliklerindeki küvetlerdir.</a:t>
            </a:r>
          </a:p>
          <a:p>
            <a:pPr eaLnBrk="1" hangingPunct="1">
              <a:defRPr/>
            </a:pPr>
            <a:r>
              <a:rPr lang="tr-TR" b="1" smtClean="0">
                <a:latin typeface="Verdana" pitchFamily="34" charset="0"/>
              </a:rPr>
              <a:t>Suyun yüksekliği hastanın göbek kısmına kadardır.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tr-TR" b="1" smtClean="0">
              <a:latin typeface="Verdana" pitchFamily="34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defRPr/>
            </a:pPr>
            <a:fld id="{756922CC-2912-4ABB-920E-48832EB2CAA0}" type="slidenum">
              <a:rPr lang="tr-TR" altLang="tr-TR" smtClean="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defRPr/>
              </a:pPr>
              <a:t>28</a:t>
            </a:fld>
            <a:endParaRPr lang="tr-TR" altLang="tr-TR" smtClean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47109" name="Picture 4" descr="aquaplungehotcol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1" y="4508501"/>
            <a:ext cx="2352675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65893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smtClean="0">
                <a:latin typeface="Verdana" pitchFamily="34" charset="0"/>
              </a:rPr>
              <a:t>Duşlar</a:t>
            </a:r>
          </a:p>
        </p:txBody>
      </p:sp>
      <p:sp>
        <p:nvSpPr>
          <p:cNvPr id="477187" name="Rectangle 3"/>
          <p:cNvSpPr>
            <a:spLocks noGrp="1" noChangeArrowheads="1"/>
          </p:cNvSpPr>
          <p:nvPr>
            <p:ph idx="1"/>
          </p:nvPr>
        </p:nvSpPr>
        <p:spPr>
          <a:xfrm>
            <a:off x="1992313" y="1989138"/>
            <a:ext cx="467995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b="1" smtClean="0">
                <a:latin typeface="Verdana" pitchFamily="34" charset="0"/>
              </a:rPr>
              <a:t>Suyun ısısı ve mekanik etkisinden de faydalanılır.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b="1" smtClean="0">
                <a:latin typeface="Verdana" pitchFamily="34" charset="0"/>
              </a:rPr>
              <a:t>Duş başlıklarıyla basınç ayarlanabilir, masaj etkisi sağlanabilir.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defRPr/>
            </a:pPr>
            <a:fld id="{72060241-313F-4069-9A59-419633317499}" type="slidenum">
              <a:rPr lang="tr-TR" altLang="tr-TR" smtClean="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defRPr/>
              </a:pPr>
              <a:t>29</a:t>
            </a:fld>
            <a:endParaRPr lang="tr-TR" altLang="tr-TR" smtClean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48133" name="Picture 4" descr="affusionshow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2781300"/>
            <a:ext cx="36576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811338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Afyon sandıklı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755" y="2557463"/>
            <a:ext cx="5008490" cy="3317875"/>
          </a:xfrm>
        </p:spPr>
      </p:pic>
    </p:spTree>
    <p:extLst>
      <p:ext uri="{BB962C8B-B14F-4D97-AF65-F5344CB8AC3E}">
        <p14:creationId xmlns="" xmlns:p14="http://schemas.microsoft.com/office/powerpoint/2010/main" val="25485554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381001"/>
            <a:ext cx="8229600" cy="887413"/>
          </a:xfrm>
        </p:spPr>
        <p:txBody>
          <a:bodyPr/>
          <a:lstStyle/>
          <a:p>
            <a:pPr eaLnBrk="1" hangingPunct="1">
              <a:defRPr/>
            </a:pPr>
            <a:r>
              <a:rPr lang="tr-TR" b="1" smtClean="0">
                <a:latin typeface="Verdana" pitchFamily="34" charset="0"/>
              </a:rPr>
              <a:t>Kontraendikasyonlar</a:t>
            </a:r>
          </a:p>
        </p:txBody>
      </p:sp>
      <p:sp>
        <p:nvSpPr>
          <p:cNvPr id="550915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196976"/>
            <a:ext cx="8229600" cy="48990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b="1" smtClean="0">
                <a:latin typeface="Verdana" pitchFamily="34" charset="0"/>
              </a:rPr>
              <a:t>Kalp ve Solunum sist hastalıkları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b="1" smtClean="0">
                <a:latin typeface="Verdana" pitchFamily="34" charset="0"/>
              </a:rPr>
              <a:t>Ciddi periferik damar hastalıkları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b="1" smtClean="0">
                <a:latin typeface="Verdana" pitchFamily="34" charset="0"/>
              </a:rPr>
              <a:t>Kanama bozuklukları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b="1" smtClean="0">
                <a:latin typeface="Verdana" pitchFamily="34" charset="0"/>
              </a:rPr>
              <a:t>Atopik egzema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b="1" smtClean="0">
                <a:latin typeface="Verdana" pitchFamily="34" charset="0"/>
              </a:rPr>
              <a:t>Akut inflamatuar artritler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b="1" smtClean="0">
                <a:latin typeface="Verdana" pitchFamily="34" charset="0"/>
              </a:rPr>
              <a:t>Ateşli hastalıklar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b="1" smtClean="0">
                <a:latin typeface="Verdana" pitchFamily="34" charset="0"/>
              </a:rPr>
              <a:t>Üriner enfeksiyonlar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b="1" smtClean="0">
                <a:latin typeface="Verdana" pitchFamily="34" charset="0"/>
              </a:rPr>
              <a:t>Enfekte açık yaralar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b="1" smtClean="0">
                <a:latin typeface="Verdana" pitchFamily="34" charset="0"/>
              </a:rPr>
              <a:t>Isı duyusunun bozulduğu ciddi yanıklar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tr-TR" sz="2400"/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defRPr/>
            </a:pPr>
            <a:fld id="{2AEA21EA-36F7-4DB9-8486-F0F5E1D3A8AF}" type="slidenum">
              <a:rPr lang="tr-TR" altLang="tr-TR" smtClean="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defRPr/>
              </a:pPr>
              <a:t>30</a:t>
            </a:fld>
            <a:endParaRPr lang="tr-TR" altLang="tr-TR" smtClean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077103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4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08213" y="1700213"/>
            <a:ext cx="7772400" cy="1828800"/>
          </a:xfrm>
        </p:spPr>
        <p:txBody>
          <a:bodyPr/>
          <a:lstStyle/>
          <a:p>
            <a:pPr eaLnBrk="1" hangingPunct="1">
              <a:defRPr/>
            </a:pPr>
            <a:r>
              <a:rPr lang="tr-TR" b="1" smtClean="0">
                <a:latin typeface="Verdana" pitchFamily="34" charset="0"/>
              </a:rPr>
              <a:t>HİDROTERAPİ EKİPMANI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defRPr/>
            </a:pPr>
            <a:fld id="{E52D4C0A-9B52-4862-94A4-89C31B4F1341}" type="slidenum">
              <a:rPr lang="tr-TR" altLang="tr-TR" smtClean="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defRPr/>
              </a:pPr>
              <a:t>31</a:t>
            </a:fld>
            <a:endParaRPr lang="tr-TR" altLang="tr-TR" smtClean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51940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450" name="Rectangle 2"/>
          <p:cNvSpPr>
            <a:spLocks noGrp="1" noChangeArrowheads="1"/>
          </p:cNvSpPr>
          <p:nvPr>
            <p:ph idx="1"/>
          </p:nvPr>
        </p:nvSpPr>
        <p:spPr>
          <a:xfrm>
            <a:off x="1981200" y="1981201"/>
            <a:ext cx="3505200" cy="1177925"/>
          </a:xfrm>
        </p:spPr>
        <p:txBody>
          <a:bodyPr/>
          <a:lstStyle/>
          <a:p>
            <a:pPr eaLnBrk="1" hangingPunct="1">
              <a:defRPr/>
            </a:pPr>
            <a:r>
              <a:rPr lang="tr-TR" b="1" smtClean="0">
                <a:latin typeface="Verdana" pitchFamily="34" charset="0"/>
              </a:rPr>
              <a:t>Havuz merdiveni</a:t>
            </a:r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defRPr/>
            </a:pPr>
            <a:fld id="{4C99FBCB-FE88-478F-928F-0D96B80DCD7F}" type="slidenum">
              <a:rPr lang="tr-TR" altLang="tr-TR" smtClean="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defRPr/>
              </a:pPr>
              <a:t>32</a:t>
            </a:fld>
            <a:endParaRPr lang="tr-TR" altLang="tr-TR" smtClean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4884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676400"/>
            <a:ext cx="3987800" cy="298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924818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884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884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88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7" name="Picture 2" descr="DSC0108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59150" y="2205038"/>
            <a:ext cx="4679950" cy="3509962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defRPr/>
            </a:pPr>
            <a:fld id="{11A7282A-8CAD-4E7F-9CED-94F786A5F86D}" type="slidenum">
              <a:rPr lang="tr-TR" altLang="tr-TR" smtClean="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defRPr/>
              </a:pPr>
              <a:t>33</a:t>
            </a:fld>
            <a:endParaRPr lang="tr-TR" altLang="tr-TR" smtClean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67588" name="Text Box 3"/>
          <p:cNvSpPr txBox="1">
            <a:spLocks noChangeArrowheads="1"/>
          </p:cNvSpPr>
          <p:nvPr/>
        </p:nvSpPr>
        <p:spPr bwMode="auto">
          <a:xfrm>
            <a:off x="1981200" y="950914"/>
            <a:ext cx="81470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r-TR" altLang="tr-TR" b="1">
                <a:solidFill>
                  <a:srgbClr val="FFFFFF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          Kenar  BARLARI</a:t>
            </a:r>
          </a:p>
        </p:txBody>
      </p:sp>
    </p:spTree>
    <p:extLst>
      <p:ext uri="{BB962C8B-B14F-4D97-AF65-F5344CB8AC3E}">
        <p14:creationId xmlns="" xmlns:p14="http://schemas.microsoft.com/office/powerpoint/2010/main" val="1844253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04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43250" y="1628776"/>
            <a:ext cx="5689600" cy="3878263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defRPr/>
            </a:pPr>
            <a:fld id="{A0725D6B-BC16-481C-A938-EA254E29BCF9}" type="slidenum">
              <a:rPr lang="tr-TR" altLang="tr-TR" smtClean="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defRPr/>
              </a:pPr>
              <a:t>34</a:t>
            </a:fld>
            <a:endParaRPr lang="tr-TR" altLang="tr-TR" smtClean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57437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904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904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90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22" name="Rectangle 2"/>
          <p:cNvSpPr>
            <a:spLocks noGrp="1" noChangeArrowheads="1"/>
          </p:cNvSpPr>
          <p:nvPr>
            <p:ph idx="1"/>
          </p:nvPr>
        </p:nvSpPr>
        <p:spPr>
          <a:xfrm>
            <a:off x="1981200" y="1981200"/>
            <a:ext cx="2667000" cy="4114800"/>
          </a:xfrm>
        </p:spPr>
        <p:txBody>
          <a:bodyPr/>
          <a:lstStyle/>
          <a:p>
            <a:pPr eaLnBrk="1" hangingPunct="1">
              <a:defRPr/>
            </a:pPr>
            <a:r>
              <a:rPr lang="tr-TR" b="1" smtClean="0">
                <a:latin typeface="Verdana" pitchFamily="34" charset="0"/>
              </a:rPr>
              <a:t>Hasta taşıyıcı (LIFTER)</a:t>
            </a:r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defRPr/>
            </a:pPr>
            <a:fld id="{8676DE95-FF8D-4CD9-B6C3-29F4FCCFA13E}" type="slidenum">
              <a:rPr lang="tr-TR" altLang="tr-TR" smtClean="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defRPr/>
              </a:pPr>
              <a:t>35</a:t>
            </a:fld>
            <a:endParaRPr lang="tr-TR" altLang="tr-TR" smtClean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69636" name="Picture 3" descr="DSC0108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376" y="1192214"/>
            <a:ext cx="4746625" cy="467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893939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546" name="Rectangle 2"/>
          <p:cNvSpPr>
            <a:spLocks noGrp="1" noChangeArrowheads="1"/>
          </p:cNvSpPr>
          <p:nvPr>
            <p:ph idx="1"/>
          </p:nvPr>
        </p:nvSpPr>
        <p:spPr>
          <a:xfrm>
            <a:off x="1981200" y="1981200"/>
            <a:ext cx="2890838" cy="554038"/>
          </a:xfrm>
        </p:spPr>
        <p:txBody>
          <a:bodyPr/>
          <a:lstStyle/>
          <a:p>
            <a:pPr eaLnBrk="1" hangingPunct="1">
              <a:defRPr/>
            </a:pPr>
            <a:r>
              <a:rPr lang="tr-TR" b="1" smtClean="0">
                <a:latin typeface="Verdana" pitchFamily="34" charset="0"/>
              </a:rPr>
              <a:t>Taşıyıcı</a:t>
            </a:r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defRPr/>
            </a:pPr>
            <a:fld id="{F977FF1F-8FB5-484F-9866-4995980CA25E}" type="slidenum">
              <a:rPr lang="tr-TR" altLang="tr-TR" smtClean="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defRPr/>
              </a:pPr>
              <a:t>36</a:t>
            </a:fld>
            <a:endParaRPr lang="tr-TR" altLang="tr-TR" smtClean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49254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0026" y="908050"/>
            <a:ext cx="4549775" cy="556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581739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925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925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92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570" name="Rectangle 2"/>
          <p:cNvSpPr>
            <a:spLocks noGrp="1" noChangeArrowheads="1"/>
          </p:cNvSpPr>
          <p:nvPr>
            <p:ph idx="1"/>
          </p:nvPr>
        </p:nvSpPr>
        <p:spPr>
          <a:xfrm>
            <a:off x="1981200" y="1981200"/>
            <a:ext cx="3429000" cy="4114800"/>
          </a:xfrm>
        </p:spPr>
        <p:txBody>
          <a:bodyPr/>
          <a:lstStyle/>
          <a:p>
            <a:pPr eaLnBrk="1" hangingPunct="1">
              <a:defRPr/>
            </a:pPr>
            <a:r>
              <a:rPr lang="tr-TR" b="1" smtClean="0">
                <a:latin typeface="Verdana" pitchFamily="34" charset="0"/>
              </a:rPr>
              <a:t>Su içi paralel bar </a:t>
            </a:r>
          </a:p>
          <a:p>
            <a:pPr eaLnBrk="1" hangingPunct="1">
              <a:defRPr/>
            </a:pPr>
            <a:endParaRPr lang="tr-TR" b="1" smtClean="0">
              <a:latin typeface="Verdana" pitchFamily="34" charset="0"/>
            </a:endParaRPr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defRPr/>
            </a:pPr>
            <a:fld id="{0DBB11B1-46F0-4189-A5AE-1F5679924DB6}" type="slidenum">
              <a:rPr lang="tr-TR" altLang="tr-TR" smtClean="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defRPr/>
              </a:pPr>
              <a:t>37</a:t>
            </a:fld>
            <a:endParaRPr lang="tr-TR" altLang="tr-TR" smtClean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71684" name="Picture 3" descr="hydrotherapy_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057400"/>
            <a:ext cx="48006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187443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594" name="Rectangle 2"/>
          <p:cNvSpPr>
            <a:spLocks noGrp="1" noChangeArrowheads="1"/>
          </p:cNvSpPr>
          <p:nvPr>
            <p:ph idx="1"/>
          </p:nvPr>
        </p:nvSpPr>
        <p:spPr>
          <a:xfrm>
            <a:off x="2208213" y="476250"/>
            <a:ext cx="8291512" cy="3657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tr-TR" b="1" smtClean="0">
                <a:latin typeface="Verdana" pitchFamily="34" charset="0"/>
              </a:rPr>
              <a:t>Su yüzeyinde kalmaya yardımcı aletler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b="1" smtClean="0">
                <a:latin typeface="Verdana" pitchFamily="34" charset="0"/>
              </a:rPr>
              <a:t>*Cankurtaran yelekleri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b="1" smtClean="0">
                <a:latin typeface="Verdana" pitchFamily="34" charset="0"/>
              </a:rPr>
              <a:t>*Cankurtaran simitleri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tr-TR" b="1" smtClean="0">
              <a:latin typeface="Verdana" pitchFamily="34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tr-TR" b="1" smtClean="0">
              <a:latin typeface="Verdana" pitchFamily="34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tr-TR" sz="2800"/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defRPr/>
            </a:pPr>
            <a:fld id="{AA353BCF-3F5E-42E1-AA29-D1B8129DF493}" type="slidenum">
              <a:rPr lang="tr-TR" altLang="tr-TR" smtClean="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defRPr/>
              </a:pPr>
              <a:t>38</a:t>
            </a:fld>
            <a:endParaRPr lang="tr-TR" altLang="tr-TR" smtClean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49459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975" y="3141663"/>
            <a:ext cx="47498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199052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945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945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94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618" name="Rectangle 2"/>
          <p:cNvSpPr>
            <a:spLocks noGrp="1" noChangeArrowheads="1"/>
          </p:cNvSpPr>
          <p:nvPr>
            <p:ph idx="1"/>
          </p:nvPr>
        </p:nvSpPr>
        <p:spPr>
          <a:xfrm>
            <a:off x="1981200" y="685800"/>
            <a:ext cx="8686800" cy="3505200"/>
          </a:xfrm>
        </p:spPr>
        <p:txBody>
          <a:bodyPr/>
          <a:lstStyle/>
          <a:p>
            <a:pPr eaLnBrk="1" hangingPunct="1">
              <a:defRPr/>
            </a:pPr>
            <a:r>
              <a:rPr lang="tr-TR" b="1" smtClean="0">
                <a:latin typeface="Verdana" pitchFamily="34" charset="0"/>
              </a:rPr>
              <a:t>Su yüzeyinde kalmaya yardımcı aletler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b="1" smtClean="0">
                <a:latin typeface="Verdana" pitchFamily="34" charset="0"/>
              </a:rPr>
              <a:t>*Kolluklar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b="1" smtClean="0">
                <a:latin typeface="Verdana" pitchFamily="34" charset="0"/>
              </a:rPr>
              <a:t>*Yatak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defRPr/>
            </a:pPr>
            <a:fld id="{3668F63C-D01B-4EA4-ADA3-C4A2B9B31409}" type="slidenum">
              <a:rPr lang="tr-TR" altLang="tr-TR" smtClean="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defRPr/>
              </a:pPr>
              <a:t>39</a:t>
            </a:fld>
            <a:endParaRPr lang="tr-TR" altLang="tr-TR" smtClean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49561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363" y="3382964"/>
            <a:ext cx="3657600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562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3424238"/>
            <a:ext cx="2762250" cy="3433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096104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956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956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95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956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956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95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BURSA OYLAT KAPLICASI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6778" y="2557463"/>
            <a:ext cx="5898444" cy="3317875"/>
          </a:xfrm>
        </p:spPr>
      </p:pic>
    </p:spTree>
    <p:extLst>
      <p:ext uri="{BB962C8B-B14F-4D97-AF65-F5344CB8AC3E}">
        <p14:creationId xmlns="" xmlns:p14="http://schemas.microsoft.com/office/powerpoint/2010/main" val="205621999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642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333375"/>
            <a:ext cx="7283450" cy="4967288"/>
          </a:xfrm>
        </p:spPr>
        <p:txBody>
          <a:bodyPr/>
          <a:lstStyle/>
          <a:p>
            <a:pPr eaLnBrk="1" hangingPunct="1">
              <a:defRPr/>
            </a:pPr>
            <a:endParaRPr lang="tr-TR" b="1" smtClean="0">
              <a:latin typeface="Verdana" pitchFamily="34" charset="0"/>
            </a:endParaRPr>
          </a:p>
          <a:p>
            <a:pPr eaLnBrk="1" hangingPunct="1">
              <a:defRPr/>
            </a:pPr>
            <a:r>
              <a:rPr lang="tr-TR" b="1" smtClean="0">
                <a:latin typeface="Verdana" pitchFamily="34" charset="0"/>
              </a:rPr>
              <a:t>Su yüzeyinde kalmaya ve egzersizlere yardımcı aletler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b="1" smtClean="0">
                <a:latin typeface="Verdana" pitchFamily="34" charset="0"/>
              </a:rPr>
              <a:t>*makarna</a:t>
            </a:r>
          </a:p>
        </p:txBody>
      </p:sp>
      <p:pic>
        <p:nvPicPr>
          <p:cNvPr id="496643" name="Nudel Ecke.MPG">
            <a:hlinkClick r:id="" action="ppaction://media"/>
          </p:cNvPr>
          <p:cNvPicPr>
            <a:picLocks noGrp="1" noRot="1" noChangeAspect="1" noChangeArrowheads="1"/>
          </p:cNvPicPr>
          <p:nvPr>
            <p:ph type="media" sz="half" idx="2"/>
            <a:videoFile r:link="rId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51088" y="3860800"/>
            <a:ext cx="3048000" cy="2286000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defRPr/>
            </a:pPr>
            <a:fld id="{31F4794E-6F95-474A-80B0-9B7E2CBE64B0}" type="slidenum">
              <a:rPr lang="tr-TR" altLang="tr-TR" smtClean="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defRPr/>
              </a:pPr>
              <a:t>40</a:t>
            </a:fld>
            <a:endParaRPr lang="tr-TR" altLang="tr-TR" smtClean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49664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664" y="3589338"/>
            <a:ext cx="3995737" cy="299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977855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966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966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96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966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966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96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mute="1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96643"/>
                </p:tgtEl>
              </p:cMediaNode>
            </p:vide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666" name="Rectangle 2"/>
          <p:cNvSpPr>
            <a:spLocks noGrp="1" noChangeArrowheads="1"/>
          </p:cNvSpPr>
          <p:nvPr>
            <p:ph idx="1"/>
          </p:nvPr>
        </p:nvSpPr>
        <p:spPr>
          <a:xfrm>
            <a:off x="1981200" y="476250"/>
            <a:ext cx="4114800" cy="56197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endParaRPr lang="tr-TR" b="1" smtClean="0">
              <a:latin typeface="Verdana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tr-TR" b="1" smtClean="0">
              <a:latin typeface="Verdana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tr-TR" b="1" smtClean="0">
              <a:latin typeface="Verdana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 b="1" smtClean="0">
                <a:latin typeface="Verdana" pitchFamily="34" charset="0"/>
              </a:rPr>
              <a:t>Su yüzeyinde kalmaya yardımcı aletler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b="1" smtClean="0">
                <a:latin typeface="Verdana" pitchFamily="34" charset="0"/>
              </a:rPr>
              <a:t>*aqua-bel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tr-TR" b="1" smtClean="0">
              <a:latin typeface="Verdana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tr-TR" b="1" smtClean="0">
              <a:latin typeface="Verdana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tr-TR" sz="2800"/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defRPr/>
            </a:pPr>
            <a:fld id="{EE98DD35-302E-4578-B070-C1D633D44778}" type="slidenum">
              <a:rPr lang="tr-TR" altLang="tr-TR" smtClean="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defRPr/>
              </a:pPr>
              <a:t>41</a:t>
            </a:fld>
            <a:endParaRPr lang="tr-TR" altLang="tr-TR" smtClean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75780" name="Picture 3" descr="equip_barbell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828800"/>
            <a:ext cx="43434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900925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86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66988" y="1989139"/>
            <a:ext cx="3060700" cy="331152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defRPr/>
            </a:pPr>
            <a:fld id="{94995619-F3E4-4B0A-9E3A-3F824A3D0E05}" type="slidenum">
              <a:rPr lang="tr-TR" altLang="tr-TR" smtClean="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defRPr/>
              </a:pPr>
              <a:t>42</a:t>
            </a:fld>
            <a:endParaRPr lang="tr-TR" altLang="tr-TR" smtClean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49869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538" y="1412875"/>
            <a:ext cx="3810000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850057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986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986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98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986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986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98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defRPr/>
            </a:pPr>
            <a:fld id="{DAC8A70E-FFAC-4401-A1D0-864FCEA662F5}" type="slidenum">
              <a:rPr lang="tr-TR" altLang="tr-TR" smtClean="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defRPr/>
              </a:pPr>
              <a:t>43</a:t>
            </a:fld>
            <a:endParaRPr lang="tr-TR" altLang="tr-TR" smtClean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77827" name="Picture 3" descr="equip_anklecuf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213" y="1412875"/>
            <a:ext cx="4419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700729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defRPr/>
            </a:pPr>
            <a:fld id="{D802C6E8-19E7-414B-A708-BC2488933907}" type="slidenum">
              <a:rPr lang="tr-TR" altLang="tr-TR" smtClean="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defRPr/>
              </a:pPr>
              <a:t>44</a:t>
            </a:fld>
            <a:endParaRPr lang="tr-TR" altLang="tr-TR" smtClean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78851" name="Picture 2" descr="a125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828800"/>
            <a:ext cx="32766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52" name="Picture 3" descr="w136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828800"/>
            <a:ext cx="31242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611808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786" name="Rectangle 2"/>
          <p:cNvSpPr>
            <a:spLocks noGrp="1" noChangeArrowheads="1"/>
          </p:cNvSpPr>
          <p:nvPr>
            <p:ph idx="1"/>
          </p:nvPr>
        </p:nvSpPr>
        <p:spPr>
          <a:xfrm>
            <a:off x="2135188" y="404813"/>
            <a:ext cx="7777162" cy="4114800"/>
          </a:xfrm>
        </p:spPr>
        <p:txBody>
          <a:bodyPr/>
          <a:lstStyle/>
          <a:p>
            <a:pPr eaLnBrk="1" hangingPunct="1">
              <a:defRPr/>
            </a:pPr>
            <a:endParaRPr lang="tr-TR" b="1" smtClean="0">
              <a:latin typeface="Verdana" pitchFamily="34" charset="0"/>
            </a:endParaRPr>
          </a:p>
          <a:p>
            <a:pPr eaLnBrk="1" hangingPunct="1">
              <a:defRPr/>
            </a:pPr>
            <a:r>
              <a:rPr lang="tr-TR" b="1" smtClean="0">
                <a:latin typeface="Verdana" pitchFamily="34" charset="0"/>
              </a:rPr>
              <a:t>Kickboard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b="1" smtClean="0">
                <a:latin typeface="Verdana" pitchFamily="34" charset="0"/>
              </a:rPr>
              <a:t>	Yüzeye paralel veya dik kullanılırlar.</a:t>
            </a:r>
            <a:r>
              <a:rPr lang="tr-TR" smtClean="0"/>
              <a:t>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tr-TR" smtClean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defRPr/>
            </a:pPr>
            <a:fld id="{F53CA181-C037-4124-96B7-8CB852C32DC2}" type="slidenum">
              <a:rPr lang="tr-TR" altLang="tr-TR" smtClean="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defRPr/>
              </a:pPr>
              <a:t>45</a:t>
            </a:fld>
            <a:endParaRPr lang="tr-TR" altLang="tr-TR" smtClean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50278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8699" y="2655507"/>
            <a:ext cx="3527425" cy="264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278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987" y="2649157"/>
            <a:ext cx="3535363" cy="2652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443670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027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027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02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027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027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02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pic>
        <p:nvPicPr>
          <p:cNvPr id="50483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79750" y="1981200"/>
            <a:ext cx="2482850" cy="4114800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defRPr/>
            </a:pPr>
            <a:fld id="{9DC655A1-5810-497E-A877-66B8B8310D7E}" type="slidenum">
              <a:rPr lang="tr-TR" altLang="tr-TR" smtClean="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defRPr/>
              </a:pPr>
              <a:t>46</a:t>
            </a:fld>
            <a:endParaRPr lang="tr-TR" altLang="tr-TR" smtClean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50483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905001"/>
            <a:ext cx="4249738" cy="319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615486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048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048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04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048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048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04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pic>
        <p:nvPicPr>
          <p:cNvPr id="50585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77000" y="381001"/>
            <a:ext cx="3932238" cy="4525963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defRPr/>
            </a:pPr>
            <a:fld id="{B56E1D90-91D7-49E2-8C6D-645E83CF1BC8}" type="slidenum">
              <a:rPr lang="tr-TR" altLang="tr-TR" smtClean="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defRPr/>
              </a:pPr>
              <a:t>47</a:t>
            </a:fld>
            <a:endParaRPr lang="tr-TR" altLang="tr-TR" smtClean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50586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76" y="3608388"/>
            <a:ext cx="4284663" cy="324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931577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058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058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05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058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058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05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defRPr/>
            </a:pPr>
            <a:fld id="{FB12682A-7CC0-4ECD-82E7-F91C47A4C64A}" type="slidenum">
              <a:rPr lang="tr-TR" altLang="tr-TR" smtClean="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defRPr/>
              </a:pPr>
              <a:t>48</a:t>
            </a:fld>
            <a:endParaRPr lang="tr-TR" altLang="tr-TR" smtClean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50688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"/>
            <a:ext cx="2771775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688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513" y="1484313"/>
            <a:ext cx="252095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688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609976"/>
            <a:ext cx="4319588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6885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100" y="1"/>
            <a:ext cx="2808288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6886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0076" y="1484313"/>
            <a:ext cx="2447925" cy="214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6887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564" y="3608389"/>
            <a:ext cx="4319587" cy="324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9630128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068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068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06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068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068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06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068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068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06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068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068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06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068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068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506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5068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5068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506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930" name="Rectangle 2"/>
          <p:cNvSpPr>
            <a:spLocks noGrp="1" noChangeArrowheads="1"/>
          </p:cNvSpPr>
          <p:nvPr>
            <p:ph idx="1"/>
          </p:nvPr>
        </p:nvSpPr>
        <p:spPr>
          <a:xfrm>
            <a:off x="1981200" y="1981200"/>
            <a:ext cx="4114800" cy="4114800"/>
          </a:xfrm>
        </p:spPr>
        <p:txBody>
          <a:bodyPr/>
          <a:lstStyle/>
          <a:p>
            <a:pPr eaLnBrk="1" hangingPunct="1">
              <a:defRPr/>
            </a:pPr>
            <a:r>
              <a:rPr lang="tr-TR" b="1" smtClean="0">
                <a:latin typeface="Verdana" pitchFamily="34" charset="0"/>
              </a:rPr>
              <a:t>Kemer gibi beli sararak destekler ve aynı zamanda su yüzeyinde kalmaya yardımcıdır.</a:t>
            </a:r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defRPr/>
            </a:pPr>
            <a:fld id="{23BB0529-92B5-4BAE-8CBC-C3800079439A}" type="slidenum">
              <a:rPr lang="tr-TR" altLang="tr-TR" smtClean="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defRPr/>
              </a:pPr>
              <a:t>49</a:t>
            </a:fld>
            <a:endParaRPr lang="tr-TR" altLang="tr-TR" smtClean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84996" name="Picture 3" descr="HYDRO-BUO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1" y="1600200"/>
            <a:ext cx="3857625" cy="386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074025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AĞRI -DİYADİN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552" y="2557463"/>
            <a:ext cx="4888896" cy="3317875"/>
          </a:xfrm>
        </p:spPr>
      </p:pic>
    </p:spTree>
    <p:extLst>
      <p:ext uri="{BB962C8B-B14F-4D97-AF65-F5344CB8AC3E}">
        <p14:creationId xmlns="" xmlns:p14="http://schemas.microsoft.com/office/powerpoint/2010/main" val="23888478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954" name="Rectangle 2"/>
          <p:cNvSpPr>
            <a:spLocks noGrp="1" noChangeArrowheads="1"/>
          </p:cNvSpPr>
          <p:nvPr>
            <p:ph idx="1"/>
          </p:nvPr>
        </p:nvSpPr>
        <p:spPr>
          <a:xfrm>
            <a:off x="1981200" y="1981200"/>
            <a:ext cx="3683000" cy="4114800"/>
          </a:xfrm>
        </p:spPr>
        <p:txBody>
          <a:bodyPr/>
          <a:lstStyle/>
          <a:p>
            <a:pPr eaLnBrk="1" hangingPunct="1">
              <a:defRPr/>
            </a:pPr>
            <a:r>
              <a:rPr lang="tr-TR" b="1" smtClean="0">
                <a:latin typeface="Verdana" pitchFamily="34" charset="0"/>
              </a:rPr>
              <a:t>Suda dik pozisyonda kalmaya yardımcıdır.</a:t>
            </a:r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defRPr/>
            </a:pPr>
            <a:fld id="{EED86A9E-E829-49E7-A551-C7C2447A6AB9}" type="slidenum">
              <a:rPr lang="tr-TR" altLang="tr-TR" smtClean="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defRPr/>
              </a:pPr>
              <a:t>50</a:t>
            </a:fld>
            <a:endParaRPr lang="tr-TR" altLang="tr-TR" smtClean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86020" name="Picture 3" descr="AQUA FLOA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175" y="1341438"/>
            <a:ext cx="3924300" cy="39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62029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978" name="Rectangle 2"/>
          <p:cNvSpPr>
            <a:spLocks noGrp="1" noChangeArrowheads="1"/>
          </p:cNvSpPr>
          <p:nvPr>
            <p:ph idx="1"/>
          </p:nvPr>
        </p:nvSpPr>
        <p:spPr>
          <a:xfrm>
            <a:off x="1981200" y="1981200"/>
            <a:ext cx="4495800" cy="4114800"/>
          </a:xfrm>
        </p:spPr>
        <p:txBody>
          <a:bodyPr/>
          <a:lstStyle/>
          <a:p>
            <a:pPr eaLnBrk="1" hangingPunct="1">
              <a:defRPr/>
            </a:pPr>
            <a:endParaRPr lang="tr-TR" b="1" smtClean="0">
              <a:latin typeface="Verdana" pitchFamily="34" charset="0"/>
            </a:endParaRPr>
          </a:p>
          <a:p>
            <a:pPr eaLnBrk="1" hangingPunct="1">
              <a:defRPr/>
            </a:pPr>
            <a:r>
              <a:rPr lang="tr-TR" b="1" smtClean="0">
                <a:latin typeface="Verdana" pitchFamily="34" charset="0"/>
              </a:rPr>
              <a:t>Hastanın boyun ve başını su yüzeyinde tutmaya yardımcıdır.</a:t>
            </a:r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defRPr/>
            </a:pPr>
            <a:fld id="{84DA9E56-036F-41DB-A93E-B16A489D64BB}" type="slidenum">
              <a:rPr lang="tr-TR" altLang="tr-TR" smtClean="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defRPr/>
              </a:pPr>
              <a:t>51</a:t>
            </a:fld>
            <a:endParaRPr lang="tr-TR" altLang="tr-TR" smtClean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87044" name="Picture 4" descr="Hi-Comfort Adult's Colla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1371600"/>
            <a:ext cx="33528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576613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DENİZLİ- KARAHAYT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5226" y="2557463"/>
            <a:ext cx="7181547" cy="3317875"/>
          </a:xfrm>
        </p:spPr>
      </p:pic>
    </p:spTree>
    <p:extLst>
      <p:ext uri="{BB962C8B-B14F-4D97-AF65-F5344CB8AC3E}">
        <p14:creationId xmlns="" xmlns:p14="http://schemas.microsoft.com/office/powerpoint/2010/main" val="3705276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TUZLA KAPLICASI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237" y="2587625"/>
            <a:ext cx="6867525" cy="3257550"/>
          </a:xfrm>
        </p:spPr>
      </p:pic>
    </p:spTree>
    <p:extLst>
      <p:ext uri="{BB962C8B-B14F-4D97-AF65-F5344CB8AC3E}">
        <p14:creationId xmlns="" xmlns:p14="http://schemas.microsoft.com/office/powerpoint/2010/main" val="26025376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KIZILCAHAMAM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083" y="2557463"/>
            <a:ext cx="4423833" cy="3317875"/>
          </a:xfrm>
        </p:spPr>
      </p:pic>
    </p:spTree>
    <p:extLst>
      <p:ext uri="{BB962C8B-B14F-4D97-AF65-F5344CB8AC3E}">
        <p14:creationId xmlns="" xmlns:p14="http://schemas.microsoft.com/office/powerpoint/2010/main" val="39391529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BOLU- KARACASU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462" y="2557463"/>
            <a:ext cx="4979075" cy="3317875"/>
          </a:xfrm>
        </p:spPr>
      </p:pic>
    </p:spTree>
    <p:extLst>
      <p:ext uri="{BB962C8B-B14F-4D97-AF65-F5344CB8AC3E}">
        <p14:creationId xmlns="" xmlns:p14="http://schemas.microsoft.com/office/powerpoint/2010/main" val="20448305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380</TotalTime>
  <Words>630</Words>
  <Application>Microsoft Office PowerPoint</Application>
  <PresentationFormat>Özel</PresentationFormat>
  <Paragraphs>144</Paragraphs>
  <Slides>51</Slides>
  <Notes>1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51</vt:i4>
      </vt:variant>
    </vt:vector>
  </HeadingPairs>
  <TitlesOfParts>
    <vt:vector size="52" baseType="lpstr">
      <vt:lpstr>Organik</vt:lpstr>
      <vt:lpstr>HİDROTERAPİ VE BALNEOTERAPİ</vt:lpstr>
      <vt:lpstr>Slayt 2</vt:lpstr>
      <vt:lpstr>Afyon sandıklı</vt:lpstr>
      <vt:lpstr>BURSA OYLAT KAPLICASI</vt:lpstr>
      <vt:lpstr>AĞRI -DİYADİN</vt:lpstr>
      <vt:lpstr>DENİZLİ- KARAHAYT</vt:lpstr>
      <vt:lpstr>TUZLA KAPLICASI</vt:lpstr>
      <vt:lpstr>KIZILCAHAMAM</vt:lpstr>
      <vt:lpstr>BOLU- KARACASU</vt:lpstr>
      <vt:lpstr>Slayt 10</vt:lpstr>
      <vt:lpstr>Slayt 11</vt:lpstr>
      <vt:lpstr>Slayt 12</vt:lpstr>
      <vt:lpstr>Suların özellikleri</vt:lpstr>
      <vt:lpstr>Hidroterapi tanımı</vt:lpstr>
      <vt:lpstr>Hidroterapi</vt:lpstr>
      <vt:lpstr>Hidroterapi Uygulamaları</vt:lpstr>
      <vt:lpstr>Slayt 17</vt:lpstr>
      <vt:lpstr>DALDIRMA BANYOLARI</vt:lpstr>
      <vt:lpstr>UYGULAMA YÖNTEMİ</vt:lpstr>
      <vt:lpstr> Hubbard Tank Banyoları </vt:lpstr>
      <vt:lpstr>Hubbard Tank Banyoları</vt:lpstr>
      <vt:lpstr>Benaur Banyoları</vt:lpstr>
      <vt:lpstr>Girdap Banyoları (whirlpool)</vt:lpstr>
      <vt:lpstr>Slayt 24</vt:lpstr>
      <vt:lpstr>Girdap Banyoları</vt:lpstr>
      <vt:lpstr>Kontrast Banyo</vt:lpstr>
      <vt:lpstr>4 KAP GALVANİK AKIM</vt:lpstr>
      <vt:lpstr>Oturma Banyoları</vt:lpstr>
      <vt:lpstr>Duşlar</vt:lpstr>
      <vt:lpstr>Kontraendikasyonlar</vt:lpstr>
      <vt:lpstr>HİDROTERAPİ EKİPMANI</vt:lpstr>
      <vt:lpstr>Slayt 32</vt:lpstr>
      <vt:lpstr>Slayt 33</vt:lpstr>
      <vt:lpstr>Slayt 34</vt:lpstr>
      <vt:lpstr>Slayt 35</vt:lpstr>
      <vt:lpstr>Slayt 36</vt:lpstr>
      <vt:lpstr>Slayt 37</vt:lpstr>
      <vt:lpstr>Slayt 38</vt:lpstr>
      <vt:lpstr>Slayt 39</vt:lpstr>
      <vt:lpstr>Slayt 40</vt:lpstr>
      <vt:lpstr>Slayt 41</vt:lpstr>
      <vt:lpstr>Slayt 42</vt:lpstr>
      <vt:lpstr>Slayt 43</vt:lpstr>
      <vt:lpstr>Slayt 44</vt:lpstr>
      <vt:lpstr>Slayt 45</vt:lpstr>
      <vt:lpstr>Slayt 46</vt:lpstr>
      <vt:lpstr>Slayt 47</vt:lpstr>
      <vt:lpstr>Slayt 48</vt:lpstr>
      <vt:lpstr>Slayt 49</vt:lpstr>
      <vt:lpstr>Slayt 50</vt:lpstr>
      <vt:lpstr>Slayt 51</vt:lpstr>
    </vt:vector>
  </TitlesOfParts>
  <Company>Silentall Unattended Installer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HİDROTERAPİ VE BALNEOTERAPİ</dc:title>
  <dc:creator>ronaldinho424</dc:creator>
  <cp:lastModifiedBy>ayşegül</cp:lastModifiedBy>
  <cp:revision>36</cp:revision>
  <dcterms:created xsi:type="dcterms:W3CDTF">2017-09-13T14:20:56Z</dcterms:created>
  <dcterms:modified xsi:type="dcterms:W3CDTF">2017-10-26T12:47:14Z</dcterms:modified>
</cp:coreProperties>
</file>