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322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23" r:id="rId11"/>
    <p:sldId id="324" r:id="rId12"/>
    <p:sldId id="325" r:id="rId13"/>
    <p:sldId id="258" r:id="rId14"/>
    <p:sldId id="265" r:id="rId15"/>
    <p:sldId id="267" r:id="rId16"/>
    <p:sldId id="268" r:id="rId17"/>
    <p:sldId id="269" r:id="rId18"/>
    <p:sldId id="316" r:id="rId19"/>
    <p:sldId id="317" r:id="rId20"/>
    <p:sldId id="271" r:id="rId21"/>
    <p:sldId id="272" r:id="rId22"/>
    <p:sldId id="273" r:id="rId23"/>
    <p:sldId id="274" r:id="rId24"/>
    <p:sldId id="275" r:id="rId25"/>
    <p:sldId id="276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46FB5-D418-403A-8D72-7A6BEB809D62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E7F89-8AA8-4EDE-8A92-469AA8FC09B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0117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C25DF0-2244-41DC-9C47-9A3D1A222A35}" type="slidenum">
              <a:rPr lang="tr-TR" altLang="tr-T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48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1801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093CA29-3482-4EBA-A65E-4B63350AC55E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D90F75-AB2E-46E3-B7F0-66C3B1D4697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3437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CA29-3482-4EBA-A65E-4B63350AC55E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F75-AB2E-46E3-B7F0-66C3B1D4697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1365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CA29-3482-4EBA-A65E-4B63350AC55E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F75-AB2E-46E3-B7F0-66C3B1D4697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74771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CA29-3482-4EBA-A65E-4B63350AC55E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F75-AB2E-46E3-B7F0-66C3B1D4697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2253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CA29-3482-4EBA-A65E-4B63350AC55E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F75-AB2E-46E3-B7F0-66C3B1D4697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78845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CA29-3482-4EBA-A65E-4B63350AC55E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F75-AB2E-46E3-B7F0-66C3B1D4697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01912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CA29-3482-4EBA-A65E-4B63350AC55E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F75-AB2E-46E3-B7F0-66C3B1D4697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60052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CA29-3482-4EBA-A65E-4B63350AC55E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F75-AB2E-46E3-B7F0-66C3B1D4697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40416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CA29-3482-4EBA-A65E-4B63350AC55E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F75-AB2E-46E3-B7F0-66C3B1D4697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02955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Başlık, Metin ve Medya Kli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dya Yer Tutucusu"/>
          <p:cNvSpPr>
            <a:spLocks noGrp="1"/>
          </p:cNvSpPr>
          <p:nvPr>
            <p:ph type="media"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5E23E-882B-4DDD-91AF-2C12F7BF3425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567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CA29-3482-4EBA-A65E-4B63350AC55E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F75-AB2E-46E3-B7F0-66C3B1D4697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0170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CA29-3482-4EBA-A65E-4B63350AC55E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F75-AB2E-46E3-B7F0-66C3B1D4697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657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CA29-3482-4EBA-A65E-4B63350AC55E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F75-AB2E-46E3-B7F0-66C3B1D4697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7621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CA29-3482-4EBA-A65E-4B63350AC55E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F75-AB2E-46E3-B7F0-66C3B1D4697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9188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CA29-3482-4EBA-A65E-4B63350AC55E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F75-AB2E-46E3-B7F0-66C3B1D4697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4377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CA29-3482-4EBA-A65E-4B63350AC55E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F75-AB2E-46E3-B7F0-66C3B1D4697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8161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CA29-3482-4EBA-A65E-4B63350AC55E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F75-AB2E-46E3-B7F0-66C3B1D4697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6223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CA29-3482-4EBA-A65E-4B63350AC55E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F75-AB2E-46E3-B7F0-66C3B1D4697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355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93CA29-3482-4EBA-A65E-4B63350AC55E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D90F75-AB2E-46E3-B7F0-66C3B1D4697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3128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766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\\esdc007\OrdnerVW007\Kurs00701\Mein%20PC\ESTA\T&#252;rkei\Symposium%2011-2005\Bewegungsbad\Nudel%20Ecke.MPG" TargetMode="Externa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HİDROTERAPİ VE BALNEOTERAPİ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2528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877825"/>
            <a:ext cx="9031222" cy="5070666"/>
          </a:xfrm>
        </p:spPr>
      </p:pic>
    </p:spTree>
    <p:extLst>
      <p:ext uri="{BB962C8B-B14F-4D97-AF65-F5344CB8AC3E}">
        <p14:creationId xmlns="" xmlns:p14="http://schemas.microsoft.com/office/powerpoint/2010/main" val="1591146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982132"/>
            <a:ext cx="5312663" cy="4893736"/>
          </a:xfrm>
        </p:spPr>
        <p:txBody>
          <a:bodyPr/>
          <a:lstStyle/>
          <a:p>
            <a:r>
              <a:rPr lang="tr-TR" b="1" dirty="0"/>
              <a:t>Büyük Prizma (Grand </a:t>
            </a:r>
            <a:r>
              <a:rPr lang="tr-TR" b="1" dirty="0" err="1"/>
              <a:t>Prismatic</a:t>
            </a:r>
            <a:r>
              <a:rPr lang="tr-TR" b="1" dirty="0"/>
              <a:t> Spring) – Amerika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Amerika’nın en büyük, dünyanın da 3. büyük kaplıcasıdır. Amerika’da 10.000’e yakın kaplıca bulunmaktadır. Her yıl en az 5 milyon insan bu kaplıcalardan faydalanır. Büyük Prizma, </a:t>
            </a:r>
            <a:r>
              <a:rPr lang="tr-TR" dirty="0" err="1"/>
              <a:t>Yellows</a:t>
            </a:r>
            <a:r>
              <a:rPr lang="tr-TR" dirty="0"/>
              <a:t> </a:t>
            </a:r>
            <a:r>
              <a:rPr lang="tr-TR" dirty="0" err="1"/>
              <a:t>National</a:t>
            </a:r>
            <a:r>
              <a:rPr lang="tr-TR" dirty="0"/>
              <a:t> Park’ta bulunmaktadır. Boyu 80 metreye, genişliği 92 metreye ve derinliği 54 metreye yakındır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64" y="551307"/>
            <a:ext cx="4829175" cy="3219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5428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4337303" cy="3318936"/>
          </a:xfrm>
        </p:spPr>
        <p:txBody>
          <a:bodyPr/>
          <a:lstStyle/>
          <a:p>
            <a:r>
              <a:rPr lang="tr-TR" b="1" dirty="0"/>
              <a:t>Kan Kırmızı Kaplıca (</a:t>
            </a:r>
            <a:r>
              <a:rPr lang="tr-TR" b="1" dirty="0" err="1"/>
              <a:t>Red</a:t>
            </a:r>
            <a:r>
              <a:rPr lang="tr-TR" b="1" dirty="0"/>
              <a:t> Hot Spring) – Japonya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 </a:t>
            </a:r>
            <a:r>
              <a:rPr lang="tr-TR" dirty="0"/>
              <a:t>Su içerisinde bulunan </a:t>
            </a:r>
            <a:r>
              <a:rPr lang="tr-TR" dirty="0" err="1"/>
              <a:t>minareller</a:t>
            </a:r>
            <a:r>
              <a:rPr lang="tr-TR" dirty="0"/>
              <a:t> ve yoğun demir sebebiyle kaplıcanın suyu kırmızı renktedir.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04" y="2075307"/>
            <a:ext cx="4829175" cy="3219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7202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Suların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Bir mineral suyun tıbbi olup olmadığına karar vermek için suyun hem sıcak </a:t>
            </a:r>
            <a:r>
              <a:rPr lang="tr-TR" dirty="0" err="1" smtClean="0"/>
              <a:t>hemde</a:t>
            </a:r>
            <a:r>
              <a:rPr lang="tr-TR" dirty="0" smtClean="0"/>
              <a:t> belirli oranda mineral içermesi gerekir.</a:t>
            </a:r>
          </a:p>
          <a:p>
            <a:r>
              <a:rPr lang="tr-TR" dirty="0" smtClean="0"/>
              <a:t>Şifalı sular sıcaklığına göre 5 e ayrılır.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20 derece ve düşük olana soğuk su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25 dereceye kadar olana serin su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36 dereceye kadar olana ılık su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40 dereceye kadar olana sıcak su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40 derecenin üzerinde olana çok sıcak su denilebilir.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4363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Hidroterapi tanımı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Suyun katı sıvı veya gaz hallerinde vücudun dışından veya içinden tedavi aracı olarak kullanılmasıdır.</a:t>
            </a:r>
          </a:p>
          <a:p>
            <a:r>
              <a:rPr lang="tr-TR" dirty="0" smtClean="0"/>
              <a:t>Amerika da ilk olarak 1903 yılında hidroterapi enstitüsü açılmıştır.</a:t>
            </a:r>
          </a:p>
          <a:p>
            <a:r>
              <a:rPr lang="tr-TR" dirty="0" smtClean="0"/>
              <a:t>Hidroterapinin ve egzersizin birleşmesi ise 1924 yılında gerçekleşmiştir.</a:t>
            </a:r>
          </a:p>
          <a:p>
            <a:r>
              <a:rPr lang="tr-TR" dirty="0" smtClean="0"/>
              <a:t>Bugünde havuz içi egzersizleri birçok hastada kullanılmaktadır. Türkiye şifalı sular bakımından oldukça zengindir. 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6427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Hidroterapi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tr-TR" sz="2800" dirty="0"/>
              <a:t>Her birey için özel olarak düzenlenen, eğitilmiş kalifiye personelin gözetiminde ve ideal olarak amaca uygun inşa edilmiş havuzlarda gerçekleştirilen, </a:t>
            </a:r>
            <a:r>
              <a:rPr lang="tr-TR" sz="2800" dirty="0" smtClean="0"/>
              <a:t>nöromuskulosketeal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/>
              <a:t>fonksiyonları geliştirme-iyileştirme amaçlı bir havuz tedavi programıdır.</a:t>
            </a:r>
          </a:p>
        </p:txBody>
      </p:sp>
    </p:spTree>
    <p:extLst>
      <p:ext uri="{BB962C8B-B14F-4D97-AF65-F5344CB8AC3E}">
        <p14:creationId xmlns="" xmlns:p14="http://schemas.microsoft.com/office/powerpoint/2010/main" val="9315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smtClean="0">
                <a:latin typeface="Verdana" pitchFamily="34" charset="0"/>
              </a:rPr>
              <a:t>Hidroterapi Uygulamaları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tr-TR" sz="2400" b="1">
                <a:latin typeface="Tw Cen MT Condensed Extra Bold" pitchFamily="34" charset="0"/>
              </a:rPr>
              <a:t>Hidroterapi Uygulamaları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r-TR" sz="2400" b="1" i="1">
                <a:latin typeface="Tw Cen MT Condensed Extra Bold" pitchFamily="34" charset="0"/>
              </a:rPr>
              <a:t>Genel Su Banyoları:</a:t>
            </a:r>
            <a:r>
              <a:rPr lang="tr-TR" sz="2400" b="1">
                <a:latin typeface="Tw Cen MT Condensed Extra Bold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r-TR" sz="2400" b="1">
                <a:latin typeface="Tw Cen MT Condensed Extra Bold" pitchFamily="34" charset="0"/>
              </a:rPr>
              <a:t>-Balneoterapi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r-TR" sz="2400" b="1">
                <a:latin typeface="Tw Cen MT Condensed Extra Bold" pitchFamily="34" charset="0"/>
              </a:rPr>
              <a:t>- Akuaterapi -Havuzlar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r-TR" sz="2400" b="1">
                <a:latin typeface="Tw Cen MT Condensed Extra Bold" pitchFamily="34" charset="0"/>
              </a:rPr>
              <a:t>-Hubbard Tank Banyoları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r-TR" sz="2400" b="1">
                <a:latin typeface="Tw Cen MT Condensed Extra Bold" pitchFamily="34" charset="0"/>
              </a:rPr>
              <a:t>-Benaur Banyoları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r-TR" sz="2400" b="1" i="1">
                <a:latin typeface="Tw Cen MT Condensed Extra Bold" pitchFamily="34" charset="0"/>
              </a:rPr>
              <a:t>Lokal Su Banyoları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r-TR" sz="2400" b="1">
                <a:latin typeface="Tw Cen MT Condensed Extra Bold" pitchFamily="34" charset="0"/>
              </a:rPr>
              <a:t>-Whirlpool Banyoları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r-TR" sz="2400" b="1">
                <a:latin typeface="Tw Cen MT Condensed Extra Bold" pitchFamily="34" charset="0"/>
              </a:rPr>
              <a:t>-Kontrast Banyolar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r-TR" sz="2400" b="1">
                <a:latin typeface="Tw Cen MT Condensed Extra Bold" pitchFamily="34" charset="0"/>
              </a:rPr>
              <a:t>-Duşlar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r-TR" sz="2400" b="1">
                <a:latin typeface="Tw Cen MT Condensed Extra Bold" pitchFamily="34" charset="0"/>
              </a:rPr>
              <a:t>-Bitki banyoları</a:t>
            </a:r>
          </a:p>
          <a:p>
            <a:pPr eaLnBrk="1" hangingPunct="1">
              <a:lnSpc>
                <a:spcPct val="80000"/>
              </a:lnSpc>
              <a:defRPr/>
            </a:pPr>
            <a:endParaRPr lang="tr-TR" sz="2400" b="1">
              <a:latin typeface="Tw Cen MT Condensed Extra Bold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AF9DC0DC-764C-401E-9BE7-0D4216FE94AE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16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1269" name="Picture 4" descr="InfWhirlP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781300"/>
            <a:ext cx="2954338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006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smtClean="0"/>
              <a:t>Akuaterapi  mineralli sularda da yapılabilmektedir   ancak tercih edilen mineralin az olması yada hiç olmaması, ısının da ortalama 30-33 derece arasında bulunmasıdır.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94C955CC-037D-412C-B56D-BCB78FFF2D68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17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10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DALDIRMA BANYOLARI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banyolarda hasta çenesine kadar suya batırılır. Sıcak ve soğuk olmak üzere ikiye ayrılır.</a:t>
            </a:r>
          </a:p>
          <a:p>
            <a:r>
              <a:rPr lang="tr-TR" dirty="0" smtClean="0"/>
              <a:t>sıcak veya soğuk uygulamada başı soğuk tutmak gerekir aksi halde hastada baş dönmesi baş ağrısı veya kulaklarda çınlama olabilir.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8239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 YÖNTEMİ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tr-TR" dirty="0" smtClean="0"/>
              <a:t>15 – 25 cm derinliğinde banyo 34.5 suyla doldurulur.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Hastanın nabzı ölçülür ve sık sık hasta banyodayken tekrarlanır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Başın altına lastik bir yastık konulur. Başa soğuk kompresler konur.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Maksimum kas gevşemesi isteniyorsa sıcak su ilavesi ile sıcaklık 38- 40 dereceye yükseltilir. Sıcak su verilirken suyun direkt hastaya temas etmemesi gerekir.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Süresi 20 -30 arasında olmalıdır.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9259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64" y="982133"/>
            <a:ext cx="9777984" cy="4893206"/>
          </a:xfrm>
        </p:spPr>
      </p:pic>
    </p:spTree>
    <p:extLst>
      <p:ext uri="{BB962C8B-B14F-4D97-AF65-F5344CB8AC3E}">
        <p14:creationId xmlns="" xmlns:p14="http://schemas.microsoft.com/office/powerpoint/2010/main" val="576137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/>
              <a:t/>
            </a:r>
            <a:br>
              <a:rPr lang="tr-TR" sz="4000"/>
            </a:br>
            <a:r>
              <a:rPr lang="tr-TR" sz="4000" b="1">
                <a:latin typeface="Verdana" pitchFamily="34" charset="0"/>
              </a:rPr>
              <a:t>Hubbard Tank Banyoları</a:t>
            </a:r>
            <a:r>
              <a:rPr lang="tr-TR" sz="4000"/>
              <a:t/>
            </a:r>
            <a:br>
              <a:rPr lang="tr-TR" sz="4000"/>
            </a:br>
            <a:endParaRPr lang="tr-TR" sz="4000"/>
          </a:p>
        </p:txBody>
      </p:sp>
      <p:sp>
        <p:nvSpPr>
          <p:cNvPr id="451587" name="Rectangle 3"/>
          <p:cNvSpPr>
            <a:spLocks noGrp="1" noChangeArrowheads="1"/>
          </p:cNvSpPr>
          <p:nvPr>
            <p:ph idx="1"/>
          </p:nvPr>
        </p:nvSpPr>
        <p:spPr>
          <a:xfrm>
            <a:off x="2063750" y="2840736"/>
            <a:ext cx="4464050" cy="369500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b="1" dirty="0" smtClean="0">
                <a:latin typeface="Verdana" pitchFamily="34" charset="0"/>
              </a:rPr>
              <a:t>Kelebek yada 8 şeklinde , sadece 1 hastanın  tedavi görebileceği küçük su havuzudur.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b="1" dirty="0" smtClean="0">
                <a:latin typeface="Verdana" pitchFamily="34" charset="0"/>
              </a:rPr>
              <a:t>Paslanmaz çelikten yapılır.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FE1E0C13-AC39-4697-A74A-89F4925D8979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20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6869" name="Picture 4" descr="fullb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2420939"/>
            <a:ext cx="3446462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668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smtClean="0">
                <a:latin typeface="Verdana" pitchFamily="34" charset="0"/>
              </a:rPr>
              <a:t>Hubbard Tank Banyoları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idx="1"/>
          </p:nvPr>
        </p:nvSpPr>
        <p:spPr>
          <a:xfrm>
            <a:off x="2063751" y="1989138"/>
            <a:ext cx="50403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b="1" smtClean="0">
                <a:latin typeface="Verdana" pitchFamily="34" charset="0"/>
              </a:rPr>
              <a:t>Basınçlı su jetleri ile suya girdap kazandırılabilir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b="1" smtClean="0">
                <a:latin typeface="Verdana" pitchFamily="34" charset="0"/>
              </a:rPr>
              <a:t>Lokal su banyolarından girdap banyosunun tüm vücut tipi olarak da kabul edilebilir.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b="1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smtClean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004526C7-9667-4E5F-9FB6-771D332010C0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21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7893" name="Picture 4" descr="25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2060576"/>
            <a:ext cx="3154362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196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smtClean="0">
                <a:latin typeface="Verdana" pitchFamily="34" charset="0"/>
              </a:rPr>
              <a:t>Benaur Banyoları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81200"/>
            <a:ext cx="5181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b="1" smtClean="0">
                <a:latin typeface="Verdana" pitchFamily="34" charset="0"/>
              </a:rPr>
              <a:t>Evdeki banyo küvetleri içinde sıcak, nötral veya ılık su ile yapılan banyo tipidir.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b="1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b="1" smtClean="0">
                <a:latin typeface="Verdana" pitchFamily="34" charset="0"/>
              </a:rPr>
              <a:t>Hasta su içinde 20-30 dakika dinlenir.</a:t>
            </a: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10F4912A-3E09-4F0A-9C32-299DDE377E8C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22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1524001" y="819028"/>
            <a:ext cx="184731" cy="422520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98394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tr-TR" altLang="tr-TR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1524001" y="819028"/>
            <a:ext cx="184731" cy="422520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98394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tr-TR" altLang="tr-TR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9" name="Picture 6" descr="mediba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476501"/>
            <a:ext cx="27686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035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 b="1">
                <a:latin typeface="Verdana" pitchFamily="34" charset="0"/>
              </a:rPr>
              <a:t>Girdap Banyoları</a:t>
            </a:r>
            <a:br>
              <a:rPr lang="tr-TR" sz="4000" b="1">
                <a:latin typeface="Verdana" pitchFamily="34" charset="0"/>
              </a:rPr>
            </a:br>
            <a:r>
              <a:rPr lang="tr-TR" sz="4000" b="1">
                <a:latin typeface="Verdana" pitchFamily="34" charset="0"/>
              </a:rPr>
              <a:t>(whirlpool)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609088"/>
            <a:ext cx="4186238" cy="3486912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smtClean="0">
                <a:latin typeface="Verdana" pitchFamily="34" charset="0"/>
              </a:rPr>
              <a:t>Hızla sirkülasyonu sağlanan suyun içine ekstremitelerin batırıldığı lokal banyolardır.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b="1" dirty="0" smtClean="0">
              <a:latin typeface="Verdana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2689D2AD-146F-4C31-BA22-BAB105A3DBD9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23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9941" name="Picture 4" descr="girdapbre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2420938"/>
            <a:ext cx="3311525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5447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FDBC0414-61FC-4B67-8953-51B56F297275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24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0964" name="Picture 3" descr="25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289115"/>
            <a:ext cx="1905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 descr="25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02" y="35306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5" descr="sportsmed-whirlp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71" y="982132"/>
            <a:ext cx="3581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738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smtClean="0">
                <a:latin typeface="Verdana" pitchFamily="34" charset="0"/>
              </a:rPr>
              <a:t>Girdap Banyoları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81200"/>
            <a:ext cx="4191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b="1">
                <a:latin typeface="Verdana" pitchFamily="34" charset="0"/>
              </a:rPr>
              <a:t>Banyo kenarına tespit edilmiş su basınç cihazı= jet bulunur.</a:t>
            </a:r>
          </a:p>
          <a:p>
            <a:pPr eaLnBrk="1" hangingPunct="1">
              <a:defRPr/>
            </a:pPr>
            <a:r>
              <a:rPr lang="tr-TR" sz="2800" b="1">
                <a:latin typeface="Verdana" pitchFamily="34" charset="0"/>
              </a:rPr>
              <a:t>Jet banyo içindeki suyu alıp yine banyo içine basınçla verir. </a:t>
            </a:r>
          </a:p>
          <a:p>
            <a:pPr eaLnBrk="1" hangingPunct="1">
              <a:defRPr/>
            </a:pPr>
            <a:endParaRPr lang="tr-TR" sz="2800" b="1">
              <a:latin typeface="Verdana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C6C6381B-0E74-44B5-912A-2C77FABCC774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25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1989" name="Picture 4" descr="Whirlpool.jpg (57023 bytes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2060575"/>
            <a:ext cx="36004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685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smtClean="0">
                <a:latin typeface="Verdana" pitchFamily="34" charset="0"/>
              </a:rPr>
              <a:t>Kontrast Banyo</a:t>
            </a:r>
          </a:p>
        </p:txBody>
      </p:sp>
      <p:pic>
        <p:nvPicPr>
          <p:cNvPr id="45060" name="Picture 3" descr="DSC0106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54367AD0-F5F6-4111-A413-AFE052553A02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26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16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/>
              <a:t>4 KAP GALVANİK AKIM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AA98342E-972C-4237-A831-4C980FEDC370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27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6084" name="Picture 7" descr="Hand%20Foot%20Contrast%20Ba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72" y="3246756"/>
            <a:ext cx="27717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9" descr="kneipp_arm_footba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43" y="3362771"/>
            <a:ext cx="38004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86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smtClean="0">
                <a:latin typeface="Verdana" pitchFamily="34" charset="0"/>
              </a:rPr>
              <a:t>Oturma Banyoları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smtClean="0">
                <a:latin typeface="Verdana" pitchFamily="34" charset="0"/>
              </a:rPr>
              <a:t>İnsanın içinde oturabileceği 25-30 cm derinliklerindeki küvetlerdir.</a:t>
            </a:r>
          </a:p>
          <a:p>
            <a:pPr eaLnBrk="1" hangingPunct="1">
              <a:defRPr/>
            </a:pPr>
            <a:r>
              <a:rPr lang="tr-TR" b="1" smtClean="0">
                <a:latin typeface="Verdana" pitchFamily="34" charset="0"/>
              </a:rPr>
              <a:t>Suyun yüksekliği hastanın göbek kısmına kadardır.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b="1" smtClean="0">
              <a:latin typeface="Verdana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756922CC-2912-4ABB-920E-48832EB2CAA0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28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7109" name="Picture 4" descr="aquaplungehotco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508501"/>
            <a:ext cx="23526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589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smtClean="0">
                <a:latin typeface="Verdana" pitchFamily="34" charset="0"/>
              </a:rPr>
              <a:t>Duşlar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989138"/>
            <a:ext cx="46799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b="1" smtClean="0">
                <a:latin typeface="Verdana" pitchFamily="34" charset="0"/>
              </a:rPr>
              <a:t>Suyun ısısı ve mekanik etkisinden de faydalanılır.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b="1" smtClean="0">
                <a:latin typeface="Verdana" pitchFamily="34" charset="0"/>
              </a:rPr>
              <a:t>Duş başlıklarıyla basınç ayarlanabilir, masaj etkisi sağlanabilir.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72060241-313F-4069-9A59-419633317499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29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8133" name="Picture 4" descr="affusionsh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781300"/>
            <a:ext cx="3657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113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Afyon sandıklı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55" y="2557463"/>
            <a:ext cx="5008490" cy="3317875"/>
          </a:xfrm>
        </p:spPr>
      </p:pic>
    </p:spTree>
    <p:extLst>
      <p:ext uri="{BB962C8B-B14F-4D97-AF65-F5344CB8AC3E}">
        <p14:creationId xmlns="" xmlns:p14="http://schemas.microsoft.com/office/powerpoint/2010/main" val="2548555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1"/>
            <a:ext cx="8229600" cy="887413"/>
          </a:xfrm>
        </p:spPr>
        <p:txBody>
          <a:bodyPr/>
          <a:lstStyle/>
          <a:p>
            <a:pPr eaLnBrk="1" hangingPunct="1">
              <a:defRPr/>
            </a:pPr>
            <a:r>
              <a:rPr lang="tr-TR" b="1" smtClean="0">
                <a:latin typeface="Verdana" pitchFamily="34" charset="0"/>
              </a:rPr>
              <a:t>Kontraendikasyonlar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196976"/>
            <a:ext cx="8229600" cy="4899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b="1" smtClean="0">
                <a:latin typeface="Verdana" pitchFamily="34" charset="0"/>
              </a:rPr>
              <a:t>Kalp ve Solunum sist hastalıkları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b="1" smtClean="0">
                <a:latin typeface="Verdana" pitchFamily="34" charset="0"/>
              </a:rPr>
              <a:t>Ciddi periferik damar hastalıkları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b="1" smtClean="0">
                <a:latin typeface="Verdana" pitchFamily="34" charset="0"/>
              </a:rPr>
              <a:t>Kanama bozuklukları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b="1" smtClean="0">
                <a:latin typeface="Verdana" pitchFamily="34" charset="0"/>
              </a:rPr>
              <a:t>Atopik egzema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b="1" smtClean="0">
                <a:latin typeface="Verdana" pitchFamily="34" charset="0"/>
              </a:rPr>
              <a:t>Akut inflamatuar artritler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b="1" smtClean="0">
                <a:latin typeface="Verdana" pitchFamily="34" charset="0"/>
              </a:rPr>
              <a:t>Ateşli hastalıklar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b="1" smtClean="0">
                <a:latin typeface="Verdana" pitchFamily="34" charset="0"/>
              </a:rPr>
              <a:t>Üriner enfeksiyonlar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b="1" smtClean="0">
                <a:latin typeface="Verdana" pitchFamily="34" charset="0"/>
              </a:rPr>
              <a:t>Enfekte açık yaralar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b="1" smtClean="0">
                <a:latin typeface="Verdana" pitchFamily="34" charset="0"/>
              </a:rPr>
              <a:t>Isı duyusunun bozulduğu ciddi yanıklar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sz="240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2AEA21EA-36F7-4DB9-8486-F0F5E1D3A8AF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30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7710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1700213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tr-TR" b="1" smtClean="0">
                <a:latin typeface="Verdana" pitchFamily="34" charset="0"/>
              </a:rPr>
              <a:t>HİDROTERAPİ EKİPMANI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E52D4C0A-9B52-4862-94A4-89C31B4F1341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31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194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1981201"/>
            <a:ext cx="3505200" cy="1177925"/>
          </a:xfrm>
        </p:spPr>
        <p:txBody>
          <a:bodyPr/>
          <a:lstStyle/>
          <a:p>
            <a:pPr eaLnBrk="1" hangingPunct="1">
              <a:defRPr/>
            </a:pPr>
            <a:r>
              <a:rPr lang="tr-TR" b="1" smtClean="0">
                <a:latin typeface="Verdana" pitchFamily="34" charset="0"/>
              </a:rPr>
              <a:t>Havuz merdiveni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4C99FBCB-FE88-478F-928F-0D96B80DCD7F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32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884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39878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2481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8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2" descr="DSC0108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9150" y="2205038"/>
            <a:ext cx="4679950" cy="35099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11A7282A-8CAD-4E7F-9CED-94F786A5F86D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33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1981200" y="950914"/>
            <a:ext cx="8147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altLang="tr-TR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        Kenar  BARLARI</a:t>
            </a:r>
          </a:p>
        </p:txBody>
      </p:sp>
    </p:spTree>
    <p:extLst>
      <p:ext uri="{BB962C8B-B14F-4D97-AF65-F5344CB8AC3E}">
        <p14:creationId xmlns="" xmlns:p14="http://schemas.microsoft.com/office/powerpoint/2010/main" val="184425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4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0" y="1628776"/>
            <a:ext cx="5689600" cy="38782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A0725D6B-BC16-481C-A938-EA254E29BCF9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34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743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9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1981200"/>
            <a:ext cx="2667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tr-TR" b="1" smtClean="0">
                <a:latin typeface="Verdana" pitchFamily="34" charset="0"/>
              </a:rPr>
              <a:t>Hasta taşıyıcı (LIFTER)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8676DE95-FF8D-4CD9-B6C3-29F4FCCFA13E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35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69636" name="Picture 3" descr="DSC010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1192214"/>
            <a:ext cx="4746625" cy="46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939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1981200"/>
            <a:ext cx="2890838" cy="554038"/>
          </a:xfrm>
        </p:spPr>
        <p:txBody>
          <a:bodyPr/>
          <a:lstStyle/>
          <a:p>
            <a:pPr eaLnBrk="1" hangingPunct="1">
              <a:defRPr/>
            </a:pPr>
            <a:r>
              <a:rPr lang="tr-TR" b="1" smtClean="0">
                <a:latin typeface="Verdana" pitchFamily="34" charset="0"/>
              </a:rPr>
              <a:t>Taşıyıcı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F977FF1F-8FB5-484F-9866-4995980CA25E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36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925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6" y="908050"/>
            <a:ext cx="4549775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8173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9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1981200"/>
            <a:ext cx="3429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tr-TR" b="1" smtClean="0">
                <a:latin typeface="Verdana" pitchFamily="34" charset="0"/>
              </a:rPr>
              <a:t>Su içi paralel bar </a:t>
            </a:r>
          </a:p>
          <a:p>
            <a:pPr eaLnBrk="1" hangingPunct="1">
              <a:defRPr/>
            </a:pPr>
            <a:endParaRPr lang="tr-TR" b="1" smtClean="0">
              <a:latin typeface="Verdana" pitchFamily="34" charset="0"/>
            </a:endParaRP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0DBB11B1-46F0-4189-A5AE-1F5679924DB6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37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71684" name="Picture 3" descr="hydrotherapy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4800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874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idx="1"/>
          </p:nvPr>
        </p:nvSpPr>
        <p:spPr>
          <a:xfrm>
            <a:off x="2208213" y="476250"/>
            <a:ext cx="8291512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r-TR" b="1" smtClean="0">
                <a:latin typeface="Verdana" pitchFamily="34" charset="0"/>
              </a:rPr>
              <a:t>Su yüzeyinde kalmaya yardımcı aletler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r-TR" b="1" smtClean="0">
                <a:latin typeface="Verdana" pitchFamily="34" charset="0"/>
              </a:rPr>
              <a:t>*Cankurtaran yelekleri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r-TR" b="1" smtClean="0">
                <a:latin typeface="Verdana" pitchFamily="34" charset="0"/>
              </a:rPr>
              <a:t>*Cankurtaran simitleri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tr-TR" b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tr-TR" b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tr-TR" sz="280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AA353BCF-3F5E-42E1-AA29-D1B8129DF493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38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945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3141663"/>
            <a:ext cx="4749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9905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9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685800"/>
            <a:ext cx="8686800" cy="3505200"/>
          </a:xfrm>
        </p:spPr>
        <p:txBody>
          <a:bodyPr/>
          <a:lstStyle/>
          <a:p>
            <a:pPr eaLnBrk="1" hangingPunct="1">
              <a:defRPr/>
            </a:pPr>
            <a:r>
              <a:rPr lang="tr-TR" b="1" smtClean="0">
                <a:latin typeface="Verdana" pitchFamily="34" charset="0"/>
              </a:rPr>
              <a:t>Su yüzeyinde kalmaya yardımcı aletler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b="1" smtClean="0">
                <a:latin typeface="Verdana" pitchFamily="34" charset="0"/>
              </a:rPr>
              <a:t>*Kolluklar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b="1" smtClean="0">
                <a:latin typeface="Verdana" pitchFamily="34" charset="0"/>
              </a:rPr>
              <a:t>*Yatak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3668F63C-D01B-4EA4-ADA3-C4A2B9B31409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39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956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3382964"/>
            <a:ext cx="36576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56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424238"/>
            <a:ext cx="2762250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961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9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BURSA OYLAT KAPLICASI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78" y="2557463"/>
            <a:ext cx="5898444" cy="3317875"/>
          </a:xfrm>
        </p:spPr>
      </p:pic>
    </p:spTree>
    <p:extLst>
      <p:ext uri="{BB962C8B-B14F-4D97-AF65-F5344CB8AC3E}">
        <p14:creationId xmlns="" xmlns:p14="http://schemas.microsoft.com/office/powerpoint/2010/main" val="2056219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333375"/>
            <a:ext cx="7283450" cy="4967288"/>
          </a:xfrm>
        </p:spPr>
        <p:txBody>
          <a:bodyPr/>
          <a:lstStyle/>
          <a:p>
            <a:pPr eaLnBrk="1" hangingPunct="1">
              <a:defRPr/>
            </a:pPr>
            <a:endParaRPr lang="tr-TR" b="1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tr-TR" b="1" smtClean="0">
                <a:latin typeface="Verdana" pitchFamily="34" charset="0"/>
              </a:rPr>
              <a:t>Su yüzeyinde kalmaya ve egzersizlere yardımcı aletler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b="1" smtClean="0">
                <a:latin typeface="Verdana" pitchFamily="34" charset="0"/>
              </a:rPr>
              <a:t>*makarna</a:t>
            </a:r>
          </a:p>
        </p:txBody>
      </p:sp>
      <p:pic>
        <p:nvPicPr>
          <p:cNvPr id="496643" name="Nudel Ecke.MPG">
            <a:hlinkClick r:id="" action="ppaction://media"/>
          </p:cNvPr>
          <p:cNvPicPr>
            <a:picLocks noGrp="1" noRot="1" noChangeAspect="1" noChangeArrowheads="1"/>
          </p:cNvPicPr>
          <p:nvPr>
            <p:ph type="media" sz="half" idx="2"/>
            <a:videoFile r:link="rId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8" y="3860800"/>
            <a:ext cx="3048000" cy="2286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31F4794E-6F95-474A-80B0-9B7E2CBE64B0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40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966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3589338"/>
            <a:ext cx="3995737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7785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9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9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96643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476250"/>
            <a:ext cx="4114800" cy="5619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tr-TR" b="1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b="1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b="1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b="1" smtClean="0">
                <a:latin typeface="Verdana" pitchFamily="34" charset="0"/>
              </a:rPr>
              <a:t>Su yüzeyinde kalmaya yardımcı aletler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b="1" smtClean="0">
                <a:latin typeface="Verdana" pitchFamily="34" charset="0"/>
              </a:rPr>
              <a:t>*aqua-bel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b="1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b="1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sz="280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EE98DD35-302E-4578-B070-C1D633D44778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41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75780" name="Picture 3" descr="equip_barbel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4343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009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6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8" y="1989139"/>
            <a:ext cx="3060700" cy="33115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94995619-F3E4-4B0A-9E3A-3F824A3D0E05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42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986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412875"/>
            <a:ext cx="3810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500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9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9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9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DAC8A70E-FFAC-4401-A1D0-864FCEA662F5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43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77827" name="Picture 3" descr="equip_anklecu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412875"/>
            <a:ext cx="441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007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D802C6E8-19E7-414B-A708-BC2488933907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44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78851" name="Picture 2" descr="a12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3276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3" descr="w13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0"/>
            <a:ext cx="3124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118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idx="1"/>
          </p:nvPr>
        </p:nvSpPr>
        <p:spPr>
          <a:xfrm>
            <a:off x="2135188" y="404813"/>
            <a:ext cx="7777162" cy="4114800"/>
          </a:xfrm>
        </p:spPr>
        <p:txBody>
          <a:bodyPr/>
          <a:lstStyle/>
          <a:p>
            <a:pPr eaLnBrk="1" hangingPunct="1">
              <a:defRPr/>
            </a:pPr>
            <a:endParaRPr lang="tr-TR" b="1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tr-TR" b="1" smtClean="0">
                <a:latin typeface="Verdana" pitchFamily="34" charset="0"/>
              </a:rPr>
              <a:t>Kickboard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b="1" smtClean="0">
                <a:latin typeface="Verdana" pitchFamily="34" charset="0"/>
              </a:rPr>
              <a:t>	Yüzeye paralel veya dik kullanılırlar.</a:t>
            </a:r>
            <a:r>
              <a:rPr lang="tr-TR" smtClean="0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mtClean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F53CA181-C037-4124-96B7-8CB852C32DC2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45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027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699" y="2655507"/>
            <a:ext cx="352742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7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7" y="2649157"/>
            <a:ext cx="3535363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4367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5048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0" y="1981200"/>
            <a:ext cx="2482850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9DC655A1-5810-497E-A877-66B8B8310D7E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46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048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1"/>
            <a:ext cx="4249738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1548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4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4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5058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381001"/>
            <a:ext cx="3932238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B56E1D90-91D7-49E2-8C6D-645E83CF1BC8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47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058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3608388"/>
            <a:ext cx="4284663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315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FB12682A-7CC0-4ECD-82E7-F91C47A4C64A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48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068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771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68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1484313"/>
            <a:ext cx="25209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688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09976"/>
            <a:ext cx="4319588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688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1"/>
            <a:ext cx="280828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688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1484313"/>
            <a:ext cx="24479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688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3608389"/>
            <a:ext cx="4319587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63012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6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6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0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0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0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06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06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06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06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0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0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0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1981200"/>
            <a:ext cx="4114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tr-TR" b="1" smtClean="0">
                <a:latin typeface="Verdana" pitchFamily="34" charset="0"/>
              </a:rPr>
              <a:t>Kemer gibi beli sararak destekler ve aynı zamanda su yüzeyinde kalmaya yardımcıdır.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23BB0529-92B5-4BAE-8CBC-C3800079439A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49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84996" name="Picture 3" descr="HYDRO-BUO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600200"/>
            <a:ext cx="38576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740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AĞRI -DİYADİN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552" y="2557463"/>
            <a:ext cx="4888896" cy="3317875"/>
          </a:xfrm>
        </p:spPr>
      </p:pic>
    </p:spTree>
    <p:extLst>
      <p:ext uri="{BB962C8B-B14F-4D97-AF65-F5344CB8AC3E}">
        <p14:creationId xmlns="" xmlns:p14="http://schemas.microsoft.com/office/powerpoint/2010/main" val="2388847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1981200"/>
            <a:ext cx="3683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tr-TR" b="1" smtClean="0">
                <a:latin typeface="Verdana" pitchFamily="34" charset="0"/>
              </a:rPr>
              <a:t>Suda dik pozisyonda kalmaya yardımcıdır.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EED86A9E-E829-49E7-A551-C7C2447A6AB9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50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86020" name="Picture 3" descr="AQUA FLO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341438"/>
            <a:ext cx="39243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20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1981200"/>
            <a:ext cx="4495800" cy="4114800"/>
          </a:xfrm>
        </p:spPr>
        <p:txBody>
          <a:bodyPr/>
          <a:lstStyle/>
          <a:p>
            <a:pPr eaLnBrk="1" hangingPunct="1">
              <a:defRPr/>
            </a:pPr>
            <a:endParaRPr lang="tr-TR" b="1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tr-TR" b="1" smtClean="0">
                <a:latin typeface="Verdana" pitchFamily="34" charset="0"/>
              </a:rPr>
              <a:t>Hastanın boyun ve başını su yüzeyinde tutmaya yardımcıdır.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84DA9E56-036F-41DB-A93E-B16A489D64BB}" type="slidenum">
              <a:rPr lang="tr-TR" altLang="tr-TR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51</a:t>
            </a:fld>
            <a:endParaRPr lang="tr-TR" altLang="tr-T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87044" name="Picture 4" descr="Hi-Comfort Adult's Coll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3352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766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DENİZLİ- KARAHAYT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26" y="2557463"/>
            <a:ext cx="7181547" cy="3317875"/>
          </a:xfrm>
        </p:spPr>
      </p:pic>
    </p:spTree>
    <p:extLst>
      <p:ext uri="{BB962C8B-B14F-4D97-AF65-F5344CB8AC3E}">
        <p14:creationId xmlns="" xmlns:p14="http://schemas.microsoft.com/office/powerpoint/2010/main" val="370527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TUZLA KAPLICASI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37" y="2587625"/>
            <a:ext cx="6867525" cy="3257550"/>
          </a:xfrm>
        </p:spPr>
      </p:pic>
    </p:spTree>
    <p:extLst>
      <p:ext uri="{BB962C8B-B14F-4D97-AF65-F5344CB8AC3E}">
        <p14:creationId xmlns="" xmlns:p14="http://schemas.microsoft.com/office/powerpoint/2010/main" val="260253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KIZILCAHAMAM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="" xmlns:p14="http://schemas.microsoft.com/office/powerpoint/2010/main" val="3939152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BOLU- KARACASU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62" y="2557463"/>
            <a:ext cx="4979075" cy="3317875"/>
          </a:xfrm>
        </p:spPr>
      </p:pic>
    </p:spTree>
    <p:extLst>
      <p:ext uri="{BB962C8B-B14F-4D97-AF65-F5344CB8AC3E}">
        <p14:creationId xmlns="" xmlns:p14="http://schemas.microsoft.com/office/powerpoint/2010/main" val="2044830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630</Words>
  <Application>Microsoft Office PowerPoint</Application>
  <PresentationFormat>Özel</PresentationFormat>
  <Paragraphs>144</Paragraphs>
  <Slides>51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2" baseType="lpstr">
      <vt:lpstr>Organik</vt:lpstr>
      <vt:lpstr>HİDROTERAPİ VE BALNEOTERAPİ</vt:lpstr>
      <vt:lpstr>Slayt 2</vt:lpstr>
      <vt:lpstr>Afyon sandıklı</vt:lpstr>
      <vt:lpstr>BURSA OYLAT KAPLICASI</vt:lpstr>
      <vt:lpstr>AĞRI -DİYADİN</vt:lpstr>
      <vt:lpstr>DENİZLİ- KARAHAYT</vt:lpstr>
      <vt:lpstr>TUZLA KAPLICASI</vt:lpstr>
      <vt:lpstr>KIZILCAHAMAM</vt:lpstr>
      <vt:lpstr>BOLU- KARACASU</vt:lpstr>
      <vt:lpstr>Slayt 10</vt:lpstr>
      <vt:lpstr>Slayt 11</vt:lpstr>
      <vt:lpstr>Slayt 12</vt:lpstr>
      <vt:lpstr>Suların özellikleri</vt:lpstr>
      <vt:lpstr>Hidroterapi tanımı</vt:lpstr>
      <vt:lpstr>Hidroterapi</vt:lpstr>
      <vt:lpstr>Hidroterapi Uygulamaları</vt:lpstr>
      <vt:lpstr>Slayt 17</vt:lpstr>
      <vt:lpstr>DALDIRMA BANYOLARI</vt:lpstr>
      <vt:lpstr>UYGULAMA YÖNTEMİ</vt:lpstr>
      <vt:lpstr> Hubbard Tank Banyoları </vt:lpstr>
      <vt:lpstr>Hubbard Tank Banyoları</vt:lpstr>
      <vt:lpstr>Benaur Banyoları</vt:lpstr>
      <vt:lpstr>Girdap Banyoları (whirlpool)</vt:lpstr>
      <vt:lpstr>Slayt 24</vt:lpstr>
      <vt:lpstr>Girdap Banyoları</vt:lpstr>
      <vt:lpstr>Kontrast Banyo</vt:lpstr>
      <vt:lpstr>4 KAP GALVANİK AKIM</vt:lpstr>
      <vt:lpstr>Oturma Banyoları</vt:lpstr>
      <vt:lpstr>Duşlar</vt:lpstr>
      <vt:lpstr>Kontraendikasyonlar</vt:lpstr>
      <vt:lpstr>HİDROTERAPİ EKİPMANI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</vt:vector>
  </TitlesOfParts>
  <Company>Silentall Unattended Installer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HİDROTERAPİ VE BALNEOTERAPİ</dc:title>
  <dc:creator>ronaldinho424</dc:creator>
  <cp:lastModifiedBy>ayşegül</cp:lastModifiedBy>
  <cp:revision>36</cp:revision>
  <dcterms:created xsi:type="dcterms:W3CDTF">2017-09-13T14:20:56Z</dcterms:created>
  <dcterms:modified xsi:type="dcterms:W3CDTF">2017-10-26T12:47:14Z</dcterms:modified>
</cp:coreProperties>
</file>