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359F14-38CB-4CA9-8108-1241CA9695D4}" type="datetimeFigureOut">
              <a:rPr lang="tr-TR" smtClean="0"/>
              <a:t>8.02.2017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861A792-67D4-4718-84EB-1EF1BFCFD1B9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ENGELLİ ÇOCUĞA SAHİP AİLELERİN TUTUMLARI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75656" y="4725144"/>
            <a:ext cx="6400800" cy="1285884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/>
              <a:t>Doç. Dr. Ender Durualp</a:t>
            </a:r>
          </a:p>
          <a:p>
            <a:r>
              <a:rPr lang="tr-TR" b="1" dirty="0" smtClean="0"/>
              <a:t>Ankara Üniversitesi</a:t>
            </a:r>
          </a:p>
          <a:p>
            <a:r>
              <a:rPr lang="tr-TR" b="1" dirty="0" smtClean="0"/>
              <a:t>Sağlık Bilimleri Fakültesi</a:t>
            </a:r>
          </a:p>
          <a:p>
            <a:r>
              <a:rPr lang="tr-TR" b="1" dirty="0" smtClean="0"/>
              <a:t>Çocuk </a:t>
            </a:r>
            <a:r>
              <a:rPr lang="tr-TR" b="1" dirty="0"/>
              <a:t>G</a:t>
            </a:r>
            <a:r>
              <a:rPr lang="tr-TR" b="1" dirty="0" smtClean="0"/>
              <a:t>elişimi Bölümü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86502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392488"/>
          </a:xfrm>
        </p:spPr>
        <p:txBody>
          <a:bodyPr>
            <a:normAutofit/>
          </a:bodyPr>
          <a:lstStyle/>
          <a:p>
            <a:r>
              <a:rPr lang="tr-TR" dirty="0" smtClean="0"/>
              <a:t>Engelli çocuk </a:t>
            </a:r>
            <a:r>
              <a:rPr lang="tr-TR" dirty="0"/>
              <a:t>ailesi ile birlikte ailesinin üyesi </a:t>
            </a:r>
            <a:r>
              <a:rPr lang="tr-TR" dirty="0" smtClean="0"/>
              <a:t>olduğu </a:t>
            </a:r>
            <a:r>
              <a:rPr lang="tr-TR" dirty="0"/>
              <a:t>toplum içinde yaşamını sürdürmek zorundadır. </a:t>
            </a:r>
            <a:endParaRPr lang="tr-TR" dirty="0" smtClean="0"/>
          </a:p>
          <a:p>
            <a:r>
              <a:rPr lang="tr-TR" dirty="0"/>
              <a:t>Toplumun yaşam için koyduğu kurallar veya normlar, geliştirdiği yöntemler ve araçlar büyük çapta normallere göre onların uyacağı ve kullanacağı şekilde düzenlenmiştir. Bu nedenle toplumun </a:t>
            </a:r>
            <a:r>
              <a:rPr lang="tr-TR" dirty="0" smtClean="0"/>
              <a:t>engelli çocuk </a:t>
            </a:r>
            <a:r>
              <a:rPr lang="tr-TR" dirty="0"/>
              <a:t>olarak nitelediği kesimi </a:t>
            </a:r>
            <a:r>
              <a:rPr lang="tr-TR" dirty="0" smtClean="0"/>
              <a:t>bu </a:t>
            </a:r>
            <a:r>
              <a:rPr lang="tr-TR" dirty="0"/>
              <a:t>normlara- kurallara ya tamamen ya da kısmen uymazlar. </a:t>
            </a:r>
            <a:endParaRPr lang="tr-TR" dirty="0" smtClean="0"/>
          </a:p>
          <a:p>
            <a:r>
              <a:rPr lang="tr-TR" dirty="0"/>
              <a:t>Toplum engelli çocukları yetersiz, özürlü-engelli, noksan, </a:t>
            </a:r>
            <a:r>
              <a:rPr lang="tr-TR" dirty="0" err="1"/>
              <a:t>korunulması</a:t>
            </a:r>
            <a:r>
              <a:rPr lang="tr-TR" dirty="0"/>
              <a:t>, sakınılması, kaçınılması gereken kimseler olarak görürler. 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Çevre-toplum-engelli çocuk ilişkisi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5676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176464"/>
          </a:xfrm>
        </p:spPr>
        <p:txBody>
          <a:bodyPr>
            <a:normAutofit/>
          </a:bodyPr>
          <a:lstStyle/>
          <a:p>
            <a:r>
              <a:rPr lang="tr-TR" dirty="0" smtClean="0"/>
              <a:t>Engelli bireylerin </a:t>
            </a:r>
            <a:r>
              <a:rPr lang="tr-TR" dirty="0"/>
              <a:t>toplum içinde sorunsuz yaşayabilmeleri, toplumun onları anlama düzeyiyle doğrudan ilişkilidir. </a:t>
            </a:r>
            <a:r>
              <a:rPr lang="tr-TR" dirty="0" smtClean="0"/>
              <a:t>Engellilerin gereksinimlerini karşılayabilmeleri </a:t>
            </a:r>
            <a:r>
              <a:rPr lang="tr-TR" dirty="0"/>
              <a:t>için gerekli olan çözüm yolları toplum tarafından </a:t>
            </a:r>
            <a:r>
              <a:rPr lang="tr-TR" dirty="0" smtClean="0"/>
              <a:t>bilinmelidir.</a:t>
            </a:r>
          </a:p>
          <a:p>
            <a:r>
              <a:rPr lang="tr-TR" dirty="0" smtClean="0"/>
              <a:t>Ancak </a:t>
            </a:r>
            <a:r>
              <a:rPr lang="tr-TR" dirty="0"/>
              <a:t>bu şekilde </a:t>
            </a:r>
            <a:r>
              <a:rPr lang="tr-TR" dirty="0" smtClean="0"/>
              <a:t>engelli bireylerin </a:t>
            </a:r>
            <a:r>
              <a:rPr lang="tr-TR" dirty="0"/>
              <a:t>toplumun bir parçası halinde toplum içinde yaşamaları söz konusu olabilecektir.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tür bir bilinçlenmenin </a:t>
            </a:r>
            <a:r>
              <a:rPr lang="tr-TR" b="1" i="1" dirty="0">
                <a:solidFill>
                  <a:srgbClr val="FF0000"/>
                </a:solidFill>
              </a:rPr>
              <a:t>eğitimle </a:t>
            </a:r>
            <a:r>
              <a:rPr lang="tr-TR" dirty="0"/>
              <a:t>karşılanabileceği kuşkusuzdur. </a:t>
            </a:r>
            <a:endParaRPr lang="tr-TR" dirty="0" smtClean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effectLst/>
              </a:rPr>
              <a:t>Engelli çocuklara ve ailelerine yönelik tutumlar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2839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248472"/>
          </a:xfrm>
        </p:spPr>
        <p:txBody>
          <a:bodyPr>
            <a:normAutofit/>
          </a:bodyPr>
          <a:lstStyle/>
          <a:p>
            <a:r>
              <a:rPr lang="tr-TR" dirty="0"/>
              <a:t>Toplumdaki bireylerin </a:t>
            </a:r>
            <a:r>
              <a:rPr lang="tr-TR" dirty="0" smtClean="0"/>
              <a:t>engellilere yönelik </a:t>
            </a:r>
            <a:r>
              <a:rPr lang="tr-TR" dirty="0"/>
              <a:t>olumsuz tutumları, onlardan uzak durma, alay etme ya da aşırı koruyucu davranma biçiminde kendini gösterebilmekte; bu olumsuz tutumlar </a:t>
            </a:r>
            <a:r>
              <a:rPr lang="tr-TR" dirty="0" smtClean="0"/>
              <a:t>engellilerin </a:t>
            </a:r>
            <a:r>
              <a:rPr lang="tr-TR" dirty="0"/>
              <a:t>toplumla kaynaşmalarını ve normal okullarda akranları ile birlikte eğitim görmelerini büyük ölçüde engellemektedir</a:t>
            </a:r>
            <a:r>
              <a:rPr lang="tr-TR" dirty="0" smtClean="0"/>
              <a:t>.</a:t>
            </a:r>
          </a:p>
          <a:p>
            <a:r>
              <a:rPr lang="tr-TR" dirty="0"/>
              <a:t>Yalnızlık ve soyutlanma bu bireylerde </a:t>
            </a:r>
            <a:r>
              <a:rPr lang="tr-TR" dirty="0" smtClean="0"/>
              <a:t>kendine </a:t>
            </a:r>
            <a:r>
              <a:rPr lang="tr-TR" dirty="0"/>
              <a:t>güven duygusunun gelişmemesine, kaygı ve utanma duygularının ortaya çıkmasına, bu bireylere yönelik aşırı koruyucu davranışlar ise </a:t>
            </a:r>
            <a:r>
              <a:rPr lang="tr-TR" dirty="0" smtClean="0"/>
              <a:t>bağımlılığa yol </a:t>
            </a:r>
            <a:r>
              <a:rPr lang="tr-TR" dirty="0"/>
              <a:t>açabilmektedir. </a:t>
            </a:r>
            <a:br>
              <a:rPr lang="tr-TR" dirty="0"/>
            </a:b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065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60440"/>
          </a:xfrm>
        </p:spPr>
        <p:txBody>
          <a:bodyPr>
            <a:normAutofit/>
          </a:bodyPr>
          <a:lstStyle/>
          <a:p>
            <a:r>
              <a:rPr lang="tr-TR" dirty="0"/>
              <a:t>Bu tür tutumlar; uzun dönemde engelli bireylerin akademik başarısının düşük olmasına, bağımsız yaşam ve sosyal becerilerinin yeterince gelişmemesine, özelliklerine uygun bir iş olanağını elde edememesine neden olabilmektedir. </a:t>
            </a:r>
            <a:endParaRPr lang="tr-TR" dirty="0" smtClean="0"/>
          </a:p>
          <a:p>
            <a:r>
              <a:rPr lang="tr-TR" dirty="0"/>
              <a:t>Normal çocukların </a:t>
            </a:r>
            <a:r>
              <a:rPr lang="tr-TR" dirty="0" smtClean="0"/>
              <a:t>engelli </a:t>
            </a:r>
            <a:r>
              <a:rPr lang="tr-TR" dirty="0"/>
              <a:t>akranlarına yönelik tutumları okul ve ev çevresinden büyük ölçüde etkilenmektedir</a:t>
            </a:r>
            <a:r>
              <a:rPr lang="tr-TR" dirty="0" smtClean="0"/>
              <a:t>.</a:t>
            </a:r>
          </a:p>
          <a:p>
            <a:r>
              <a:rPr lang="tr-TR" dirty="0"/>
              <a:t>Özellikle bireylerin kabulü ve topluma kaynaştırılmalarında, onlara yönelik hizmetlerin geliştirilmesinde, toplumun bu bireylere yönelik tutumları önemlidir. 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168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Yararlanılacak kaynaklar:</a:t>
            </a:r>
          </a:p>
          <a:p>
            <a:r>
              <a:rPr lang="tr-TR" dirty="0"/>
              <a:t>Aral, N. ve Gürsoy, F. (2007). Özel Eğitim. İstanbul: </a:t>
            </a:r>
            <a:r>
              <a:rPr lang="tr-TR" dirty="0" err="1"/>
              <a:t>Morpa</a:t>
            </a:r>
            <a:r>
              <a:rPr lang="tr-TR" dirty="0"/>
              <a:t> Yayınları. </a:t>
            </a:r>
          </a:p>
          <a:p>
            <a:r>
              <a:rPr lang="tr-TR" b="1" i="1" dirty="0"/>
              <a:t>Öğretmenlik Alan Bilgisi/Okul Öncesi Öğretmenliği.(</a:t>
            </a:r>
            <a:r>
              <a:rPr lang="tr-TR" dirty="0"/>
              <a:t>2016).</a:t>
            </a:r>
            <a:r>
              <a:rPr lang="tr-TR" b="1" dirty="0"/>
              <a:t> </a:t>
            </a:r>
            <a:r>
              <a:rPr lang="tr-TR" dirty="0"/>
              <a:t>(</a:t>
            </a:r>
            <a:r>
              <a:rPr lang="tr-TR" dirty="0" err="1"/>
              <a:t>Ed</a:t>
            </a:r>
            <a:r>
              <a:rPr lang="tr-TR" dirty="0"/>
              <a:t>: Neriman Aral, Ümit Deniz ve Adnan Kan). Ankara: Nobel Akademik Yayıncılık, Alan Bilgisi Yayınları.</a:t>
            </a:r>
          </a:p>
          <a:p>
            <a:r>
              <a:rPr lang="tr-TR" dirty="0" err="1"/>
              <a:t>Kaytez</a:t>
            </a:r>
            <a:r>
              <a:rPr lang="tr-TR" dirty="0"/>
              <a:t>, N., </a:t>
            </a:r>
            <a:r>
              <a:rPr lang="tr-TR" b="1" dirty="0"/>
              <a:t>Durualp, E. </a:t>
            </a:r>
            <a:r>
              <a:rPr lang="tr-TR" dirty="0"/>
              <a:t>ve </a:t>
            </a:r>
            <a:r>
              <a:rPr lang="tr-TR" dirty="0" err="1"/>
              <a:t>Kadan</a:t>
            </a:r>
            <a:r>
              <a:rPr lang="tr-TR" dirty="0"/>
              <a:t>, G. (2015). Engelli Çocuğa Sahip Olan Ailelerin Gereksinimlerinin ve Stres Düzeylerinin İncelenmesi. </a:t>
            </a:r>
            <a:r>
              <a:rPr lang="tr-TR" i="1"/>
              <a:t>Eğitim ve Öğretim Araştırmaları Dergisi, </a:t>
            </a:r>
            <a:r>
              <a:rPr lang="tr-TR"/>
              <a:t>4 (1): 197-214.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245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032448"/>
          </a:xfrm>
        </p:spPr>
        <p:txBody>
          <a:bodyPr>
            <a:normAutofit/>
          </a:bodyPr>
          <a:lstStyle/>
          <a:p>
            <a:r>
              <a:rPr lang="tr-TR" dirty="0" smtClean="0"/>
              <a:t>Engelli bir </a:t>
            </a:r>
            <a:r>
              <a:rPr lang="tr-TR" dirty="0"/>
              <a:t>bebekle anne arasında kurulacak ilişki, iletişim ve etkileşim normal çocuk ve anne arasındakinden farklıdır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çocukların </a:t>
            </a:r>
            <a:r>
              <a:rPr lang="tr-TR" dirty="0"/>
              <a:t>bazı uyaranları alması ve bunlara uygun tepkilerde </a:t>
            </a:r>
            <a:r>
              <a:rPr lang="tr-TR" dirty="0" smtClean="0"/>
              <a:t>bulunması normalden farklı hatta </a:t>
            </a:r>
            <a:r>
              <a:rPr lang="tr-TR" dirty="0"/>
              <a:t>olanaksızdır. </a:t>
            </a:r>
            <a:endParaRPr lang="tr-TR" dirty="0" smtClean="0"/>
          </a:p>
          <a:p>
            <a:r>
              <a:rPr lang="tr-TR" dirty="0"/>
              <a:t>Anne- baba </a:t>
            </a:r>
            <a:r>
              <a:rPr lang="tr-TR" dirty="0" smtClean="0"/>
              <a:t>engelli bir </a:t>
            </a:r>
            <a:r>
              <a:rPr lang="tr-TR" dirty="0"/>
              <a:t>bebeğe sahip olduğu zaman </a:t>
            </a:r>
            <a:r>
              <a:rPr lang="tr-TR" dirty="0" smtClean="0"/>
              <a:t>bebekle ilgili geleceğe </a:t>
            </a:r>
            <a:r>
              <a:rPr lang="tr-TR" dirty="0"/>
              <a:t>yönelik beklenti zinciri kopar. 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Anne-baba-bebek etkileşimi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3401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32448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Sağır </a:t>
            </a:r>
            <a:r>
              <a:rPr lang="tr-TR" dirty="0"/>
              <a:t>bir bebek annesinin </a:t>
            </a:r>
            <a:r>
              <a:rPr lang="tr-TR" dirty="0" smtClean="0"/>
              <a:t>sıcak </a:t>
            </a:r>
            <a:r>
              <a:rPr lang="tr-TR" dirty="0"/>
              <a:t>sevgi sesini duymaktan ve yapacağı etkilenmekten yoksundur. </a:t>
            </a:r>
            <a:r>
              <a:rPr lang="tr-TR" dirty="0" smtClean="0"/>
              <a:t>Görmeyen </a:t>
            </a:r>
            <a:r>
              <a:rPr lang="tr-TR" dirty="0"/>
              <a:t>bir bebek hastalandığı zaman annesinin onun iyileşmesi için nasıl çırpındığını ve başucunda </a:t>
            </a:r>
            <a:r>
              <a:rPr lang="tr-TR" dirty="0" smtClean="0"/>
              <a:t>gözyaşları </a:t>
            </a:r>
            <a:r>
              <a:rPr lang="tr-TR" dirty="0"/>
              <a:t>döktüğünü </a:t>
            </a:r>
            <a:r>
              <a:rPr lang="tr-TR" dirty="0" smtClean="0"/>
              <a:t>göremez. </a:t>
            </a:r>
          </a:p>
          <a:p>
            <a:r>
              <a:rPr lang="tr-TR" dirty="0" smtClean="0"/>
              <a:t>Engel türüne </a:t>
            </a:r>
            <a:r>
              <a:rPr lang="tr-TR" dirty="0"/>
              <a:t>ve derecesine </a:t>
            </a:r>
            <a:r>
              <a:rPr lang="tr-TR" dirty="0" smtClean="0"/>
              <a:t>göre </a:t>
            </a:r>
            <a:r>
              <a:rPr lang="tr-TR" dirty="0"/>
              <a:t>gelişim dönemleri gecikebilir, çok uzayabilir ve hatta ömür boyu gerçekleşmeyebilir.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4165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2276872"/>
            <a:ext cx="8352927" cy="3849291"/>
          </a:xfrm>
        </p:spPr>
        <p:txBody>
          <a:bodyPr>
            <a:normAutofit/>
          </a:bodyPr>
          <a:lstStyle/>
          <a:p>
            <a:r>
              <a:rPr lang="tr-TR" dirty="0" smtClean="0"/>
              <a:t>İlk olarak; anne-baba engelli çocuklarında </a:t>
            </a:r>
            <a:r>
              <a:rPr lang="tr-TR" dirty="0"/>
              <a:t>gelişim aşamalarını hiçbir zaman göremeyecektir. Bu durum bilindiği veya ortaya çıktığı zaman öncelikle anne-baba ile bebek arasındaki ilişki, iletişim ve etkileşimi etkileyecektir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İkinci olarak; </a:t>
            </a:r>
            <a:r>
              <a:rPr lang="tr-TR" dirty="0"/>
              <a:t>ailenin diğer bireyleri ile bebek arasında ilişki, iletişim ve etkileşimi etkileyecektir. </a:t>
            </a:r>
            <a:endParaRPr lang="tr-TR" dirty="0" smtClean="0"/>
          </a:p>
          <a:p>
            <a:r>
              <a:rPr lang="tr-TR" dirty="0" smtClean="0"/>
              <a:t>Son </a:t>
            </a:r>
            <a:r>
              <a:rPr lang="tr-TR" dirty="0"/>
              <a:t>olarak </a:t>
            </a:r>
            <a:r>
              <a:rPr lang="tr-TR" dirty="0" smtClean="0"/>
              <a:t>da; </a:t>
            </a:r>
            <a:r>
              <a:rPr lang="tr-TR" dirty="0"/>
              <a:t>aile fertleri arasında ilişki ve etkileşimi etkileyecek ve olağan dışı yeni davranış örüntülerinin oluşmasına neden olacaktır. 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242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Ailenin engelli bir </a:t>
            </a:r>
            <a:r>
              <a:rPr lang="tr-TR" dirty="0"/>
              <a:t>çocuk sahibi olması, öncelikle bebek ile anne-baba, kardeş </a:t>
            </a:r>
            <a:r>
              <a:rPr lang="tr-TR" dirty="0" smtClean="0"/>
              <a:t>büyükanne-büyükbaba </a:t>
            </a:r>
            <a:r>
              <a:rPr lang="tr-TR" dirty="0"/>
              <a:t>iletişim ve etkileşimini sonra da </a:t>
            </a:r>
            <a:r>
              <a:rPr lang="tr-TR" dirty="0" smtClean="0"/>
              <a:t>aileyi </a:t>
            </a:r>
            <a:r>
              <a:rPr lang="tr-TR" dirty="0"/>
              <a:t>oluşturan tüm bireyler arasındaki iletişim ve etkileşimi etkiler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etkilenme genellikle </a:t>
            </a:r>
            <a:r>
              <a:rPr lang="tr-TR" dirty="0"/>
              <a:t>olumsuz yönde gelişir. 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9722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Aşırı koruma: </a:t>
            </a:r>
            <a:r>
              <a:rPr lang="tr-TR" dirty="0" smtClean="0"/>
              <a:t>Engelli çocukların </a:t>
            </a:r>
            <a:r>
              <a:rPr lang="tr-TR" dirty="0"/>
              <a:t>tüm yapacağı işler annesi, babası ve yakınları tarafından yapılarak </a:t>
            </a:r>
            <a:r>
              <a:rPr lang="tr-TR" dirty="0" smtClean="0"/>
              <a:t>onları </a:t>
            </a:r>
            <a:r>
              <a:rPr lang="tr-TR" dirty="0"/>
              <a:t>bir şey yapmaktan yoksun bırakılmaktadır</a:t>
            </a:r>
            <a:r>
              <a:rPr lang="tr-TR" dirty="0" smtClean="0"/>
              <a:t>.</a:t>
            </a:r>
          </a:p>
          <a:p>
            <a:r>
              <a:rPr lang="tr-TR" dirty="0"/>
              <a:t>Bu tutum </a:t>
            </a:r>
            <a:r>
              <a:rPr lang="tr-TR" dirty="0" smtClean="0"/>
              <a:t>engelli çocukların </a:t>
            </a:r>
            <a:r>
              <a:rPr lang="tr-TR" dirty="0"/>
              <a:t>mevcut </a:t>
            </a:r>
            <a:r>
              <a:rPr lang="tr-TR" dirty="0" smtClean="0"/>
              <a:t>yeteneklerinin </a:t>
            </a:r>
            <a:r>
              <a:rPr lang="tr-TR" dirty="0"/>
              <a:t>gelişmesine ket vurmakta ve </a:t>
            </a:r>
            <a:r>
              <a:rPr lang="tr-TR" dirty="0" smtClean="0"/>
              <a:t>çocuğu </a:t>
            </a:r>
            <a:r>
              <a:rPr lang="tr-TR" dirty="0"/>
              <a:t>hiçbir şey yapamayan </a:t>
            </a:r>
            <a:r>
              <a:rPr lang="tr-TR" dirty="0" smtClean="0"/>
              <a:t>bir konuma sokmaktadır.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effectLst/>
              </a:rPr>
              <a:t>Engelli çocuklara </a:t>
            </a:r>
            <a:r>
              <a:rPr lang="tr-TR" dirty="0">
                <a:effectLst/>
              </a:rPr>
              <a:t>karşı ailelerin aldıkları </a:t>
            </a:r>
            <a:r>
              <a:rPr lang="tr-TR" dirty="0" smtClean="0">
                <a:effectLst/>
              </a:rPr>
              <a:t>tutumlar;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0362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Aşırı İhmal: </a:t>
            </a:r>
            <a:r>
              <a:rPr lang="tr-TR" dirty="0"/>
              <a:t>Bu tür tutumlarda </a:t>
            </a:r>
            <a:r>
              <a:rPr lang="tr-TR" dirty="0" smtClean="0"/>
              <a:t>engelli çocuğun </a:t>
            </a:r>
            <a:r>
              <a:rPr lang="tr-TR" dirty="0"/>
              <a:t>temel gereksinimlerinin karşılanması hiç dikkate alınmamaktadır. Sadece yaşamını devam ettirmesi için bazı (yemek, içmek gibi) temel ihtiyaçları karşılanmaktadır. </a:t>
            </a:r>
            <a:endParaRPr lang="tr-TR" dirty="0" smtClean="0"/>
          </a:p>
          <a:p>
            <a:r>
              <a:rPr lang="tr-TR" b="1" dirty="0">
                <a:solidFill>
                  <a:srgbClr val="FF0000"/>
                </a:solidFill>
              </a:rPr>
              <a:t>Çok beceriksiz bulma: </a:t>
            </a:r>
            <a:r>
              <a:rPr lang="tr-TR" dirty="0"/>
              <a:t>Bazı aileler bu çocukların hiçbir şey yapamayacaklarına inanmakta onlara yapabilecekleri hiçbir sorumluluk verilmemektedir. </a:t>
            </a:r>
            <a:br>
              <a:rPr lang="tr-TR" dirty="0"/>
            </a:b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157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Çok şey isteme: </a:t>
            </a:r>
            <a:r>
              <a:rPr lang="tr-TR" dirty="0" smtClean="0"/>
              <a:t>Bazı aileler engelli </a:t>
            </a:r>
            <a:r>
              <a:rPr lang="tr-TR" dirty="0"/>
              <a:t>çocuklarını yetenek sınırlarının ötesinde </a:t>
            </a:r>
            <a:r>
              <a:rPr lang="tr-TR" dirty="0" smtClean="0"/>
              <a:t>yapılacak </a:t>
            </a:r>
            <a:r>
              <a:rPr lang="tr-TR" dirty="0"/>
              <a:t>görevlerde başarılı olmaya </a:t>
            </a:r>
            <a:r>
              <a:rPr lang="tr-TR" dirty="0" smtClean="0"/>
              <a:t>zorlamaktadır. Bu aileler </a:t>
            </a:r>
            <a:r>
              <a:rPr lang="tr-TR" dirty="0"/>
              <a:t>dilek seviyelerini </a:t>
            </a:r>
            <a:r>
              <a:rPr lang="tr-TR" dirty="0" smtClean="0"/>
              <a:t>engelli </a:t>
            </a:r>
            <a:r>
              <a:rPr lang="tr-TR" dirty="0"/>
              <a:t>hiçbir insanın gerçekleştiremeyeceği düzeyde yüksek tutmakta ve </a:t>
            </a:r>
            <a:r>
              <a:rPr lang="tr-TR" dirty="0" smtClean="0"/>
              <a:t>çocuğu </a:t>
            </a:r>
            <a:r>
              <a:rPr lang="tr-TR" dirty="0"/>
              <a:t>buna erişmeye </a:t>
            </a:r>
            <a:r>
              <a:rPr lang="tr-TR" dirty="0" smtClean="0"/>
              <a:t>zorlamaktadır.</a:t>
            </a:r>
            <a:r>
              <a:rPr lang="tr-TR" dirty="0"/>
              <a:t> 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1149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Kabul Etmeme: </a:t>
            </a:r>
            <a:r>
              <a:rPr lang="tr-TR" dirty="0"/>
              <a:t>Bu aileler </a:t>
            </a:r>
            <a:r>
              <a:rPr lang="tr-TR" dirty="0" smtClean="0"/>
              <a:t>engelli çocuğu </a:t>
            </a:r>
            <a:r>
              <a:rPr lang="tr-TR" dirty="0"/>
              <a:t>bazen açık bazen gizli olarak kabul etmek </a:t>
            </a:r>
            <a:r>
              <a:rPr lang="tr-TR" dirty="0" smtClean="0"/>
              <a:t>istememektedir. </a:t>
            </a:r>
            <a:r>
              <a:rPr lang="tr-TR" dirty="0"/>
              <a:t>Onları hiçbir zaman aile toplumunun eşit haklarla ve sorumlulukları olan bir üyesi olarak </a:t>
            </a:r>
            <a:r>
              <a:rPr lang="tr-TR" dirty="0" smtClean="0"/>
              <a:t>görmemektedir.</a:t>
            </a:r>
            <a:r>
              <a:rPr lang="tr-TR" dirty="0"/>
              <a:t> 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İnkâr </a:t>
            </a:r>
            <a:r>
              <a:rPr lang="tr-TR" b="1" dirty="0">
                <a:solidFill>
                  <a:srgbClr val="FF0000"/>
                </a:solidFill>
              </a:rPr>
              <a:t>Etme: </a:t>
            </a:r>
            <a:r>
              <a:rPr lang="tr-TR" dirty="0"/>
              <a:t>Bazı aileler </a:t>
            </a:r>
            <a:r>
              <a:rPr lang="tr-TR" dirty="0" smtClean="0"/>
              <a:t>engelli çocuğu </a:t>
            </a:r>
            <a:r>
              <a:rPr lang="tr-TR" dirty="0"/>
              <a:t>olduğunu kabul etmeme ya tamamen </a:t>
            </a:r>
            <a:r>
              <a:rPr lang="tr-TR" dirty="0" smtClean="0"/>
              <a:t>ya da </a:t>
            </a:r>
            <a:r>
              <a:rPr lang="tr-TR" dirty="0"/>
              <a:t>kısmen inkâr </a:t>
            </a:r>
            <a:r>
              <a:rPr lang="tr-TR" dirty="0" smtClean="0"/>
              <a:t>etmektedir. </a:t>
            </a:r>
          </a:p>
          <a:p>
            <a:r>
              <a:rPr lang="tr-TR" b="1" dirty="0">
                <a:solidFill>
                  <a:srgbClr val="FF0000"/>
                </a:solidFill>
              </a:rPr>
              <a:t>Utanç duyulan bir varlık olarak kabul etme: </a:t>
            </a:r>
            <a:r>
              <a:rPr lang="tr-TR" dirty="0"/>
              <a:t>Bu tutum </a:t>
            </a:r>
            <a:r>
              <a:rPr lang="tr-TR" dirty="0" smtClean="0"/>
              <a:t>engelli </a:t>
            </a:r>
            <a:r>
              <a:rPr lang="tr-TR" dirty="0"/>
              <a:t>çocukları utanç duyulan bir varlık gibi görme tutumu </a:t>
            </a:r>
            <a:r>
              <a:rPr lang="tr-TR" dirty="0" smtClean="0"/>
              <a:t>şeklindedir</a:t>
            </a:r>
            <a:r>
              <a:rPr lang="tr-TR" dirty="0"/>
              <a:t>. 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146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145</TotalTime>
  <Words>661</Words>
  <Application>Microsoft Office PowerPoint</Application>
  <PresentationFormat>Ekran Gösterisi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Dalga Biçimi</vt:lpstr>
      <vt:lpstr>ENGELLİ ÇOCUĞA SAHİP AİLELERİN TUTUMLARI</vt:lpstr>
      <vt:lpstr>Anne-baba-bebek etkileşimi</vt:lpstr>
      <vt:lpstr>PowerPoint Sunusu</vt:lpstr>
      <vt:lpstr>PowerPoint Sunusu</vt:lpstr>
      <vt:lpstr>PowerPoint Sunusu</vt:lpstr>
      <vt:lpstr>Engelli çocuklara karşı ailelerin aldıkları tutumlar;</vt:lpstr>
      <vt:lpstr>PowerPoint Sunusu</vt:lpstr>
      <vt:lpstr>PowerPoint Sunusu</vt:lpstr>
      <vt:lpstr>PowerPoint Sunusu</vt:lpstr>
      <vt:lpstr>Çevre-toplum-engelli çocuk ilişkisi</vt:lpstr>
      <vt:lpstr>Engelli çocuklara ve ailelerine yönelik tutumlar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ENGELLİ ÇOCUĞA SAHİP AİLELERİN TUTUMLARI</dc:title>
  <dc:creator>sony</dc:creator>
  <cp:lastModifiedBy>EDurualp</cp:lastModifiedBy>
  <cp:revision>19</cp:revision>
  <dcterms:created xsi:type="dcterms:W3CDTF">2014-04-05T16:20:42Z</dcterms:created>
  <dcterms:modified xsi:type="dcterms:W3CDTF">2017-02-08T20:15:29Z</dcterms:modified>
</cp:coreProperties>
</file>