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252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54243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84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44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543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113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052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64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1599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88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362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F3166-12B5-4008-BEF3-979961D3B2A1}" type="datetimeFigureOut">
              <a:rPr lang="tr-TR" smtClean="0"/>
              <a:t>5.04.2018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943FA-D441-427D-A96D-D1685F34D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033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620202" y="524786"/>
            <a:ext cx="10766066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err="1" smtClean="0">
                <a:solidFill>
                  <a:srgbClr val="FF0000"/>
                </a:solidFill>
              </a:rPr>
              <a:t>Poliprotik</a:t>
            </a:r>
            <a:r>
              <a:rPr lang="tr-TR" sz="2000" b="1" u="sng" dirty="0" smtClean="0">
                <a:solidFill>
                  <a:srgbClr val="FF0000"/>
                </a:solidFill>
              </a:rPr>
              <a:t> Asitler</a:t>
            </a:r>
          </a:p>
          <a:p>
            <a:endParaRPr lang="tr-TR" sz="2000" dirty="0"/>
          </a:p>
          <a:p>
            <a:r>
              <a:rPr lang="tr-TR" sz="2000" dirty="0" smtClean="0"/>
              <a:t>Bünyesinde birden fazla iyonlaşabilen hidrojen içeren asitlerdir. Örneğin 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SO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,H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PO</a:t>
            </a:r>
            <a:r>
              <a:rPr lang="tr-TR" sz="2000" baseline="-25000" dirty="0" smtClean="0"/>
              <a:t>4</a:t>
            </a:r>
            <a:r>
              <a:rPr lang="tr-TR" sz="2000" dirty="0" smtClean="0"/>
              <a:t> ve 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CO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 gibi …</a:t>
            </a:r>
          </a:p>
          <a:p>
            <a:endParaRPr lang="tr-TR" sz="2000" dirty="0"/>
          </a:p>
          <a:p>
            <a:r>
              <a:rPr lang="tr-TR" sz="2000" dirty="0" smtClean="0"/>
              <a:t> 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A şeklindeki bir </a:t>
            </a:r>
            <a:r>
              <a:rPr lang="tr-TR" sz="2000" dirty="0" err="1" smtClean="0"/>
              <a:t>poliprotik</a:t>
            </a:r>
            <a:r>
              <a:rPr lang="tr-TR" sz="2000" dirty="0" smtClean="0"/>
              <a:t> </a:t>
            </a:r>
            <a:r>
              <a:rPr lang="tr-TR" sz="2000" dirty="0" err="1" smtClean="0"/>
              <a:t>asitin</a:t>
            </a:r>
            <a:r>
              <a:rPr lang="tr-TR" sz="2000" dirty="0" smtClean="0"/>
              <a:t> hidroliz basamaklarını ele alalım,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A </a:t>
            </a:r>
            <a:r>
              <a:rPr lang="tr-TR" sz="2000" dirty="0" smtClean="0">
                <a:sym typeface="Symbol" panose="05050102010706020507" pitchFamily="18" charset="2"/>
              </a:rPr>
              <a:t></a:t>
            </a:r>
            <a:r>
              <a:rPr lang="tr-TR" sz="2000" dirty="0" smtClean="0"/>
              <a:t>   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A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 +H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  K</a:t>
            </a:r>
            <a:r>
              <a:rPr lang="tr-TR" sz="2000" baseline="-25000" dirty="0" smtClean="0"/>
              <a:t>a1</a:t>
            </a:r>
          </a:p>
          <a:p>
            <a:endParaRPr lang="tr-TR" sz="2000" dirty="0"/>
          </a:p>
          <a:p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A  </a:t>
            </a:r>
            <a:r>
              <a:rPr lang="tr-TR" sz="2000" dirty="0" smtClean="0">
                <a:sym typeface="Symbol" panose="05050102010706020507" pitchFamily="18" charset="2"/>
              </a:rPr>
              <a:t></a:t>
            </a:r>
            <a:r>
              <a:rPr lang="tr-TR" sz="2000" dirty="0" smtClean="0"/>
              <a:t>   HA</a:t>
            </a:r>
            <a:r>
              <a:rPr lang="tr-TR" sz="2000" baseline="30000" dirty="0" smtClean="0"/>
              <a:t>-2</a:t>
            </a:r>
            <a:r>
              <a:rPr lang="tr-TR" sz="2000" dirty="0" smtClean="0"/>
              <a:t> +</a:t>
            </a:r>
            <a:r>
              <a:rPr lang="tr-TR" sz="2000" dirty="0" smtClean="0"/>
              <a:t>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  K</a:t>
            </a:r>
            <a:r>
              <a:rPr lang="tr-TR" sz="2000" baseline="-25000" dirty="0" smtClean="0"/>
              <a:t>a2</a:t>
            </a:r>
          </a:p>
          <a:p>
            <a:endParaRPr lang="tr-TR" sz="2000" dirty="0"/>
          </a:p>
          <a:p>
            <a:r>
              <a:rPr lang="tr-TR" sz="2000" dirty="0" smtClean="0"/>
              <a:t>HA</a:t>
            </a:r>
            <a:r>
              <a:rPr lang="tr-TR" sz="2000" baseline="30000" dirty="0" smtClean="0"/>
              <a:t>-2</a:t>
            </a:r>
            <a:r>
              <a:rPr lang="tr-TR" sz="2000" dirty="0" smtClean="0"/>
              <a:t> </a:t>
            </a:r>
            <a:r>
              <a:rPr lang="tr-TR" sz="2000" dirty="0" smtClean="0">
                <a:sym typeface="Symbol" panose="05050102010706020507" pitchFamily="18" charset="2"/>
              </a:rPr>
              <a:t></a:t>
            </a:r>
            <a:r>
              <a:rPr lang="tr-TR" sz="2000" dirty="0" smtClean="0"/>
              <a:t>    A</a:t>
            </a:r>
            <a:r>
              <a:rPr lang="tr-TR" sz="2000" baseline="30000" dirty="0" smtClean="0"/>
              <a:t>-3</a:t>
            </a:r>
            <a:r>
              <a:rPr lang="tr-TR" sz="2000" dirty="0" smtClean="0"/>
              <a:t>  +</a:t>
            </a:r>
            <a:r>
              <a:rPr lang="tr-TR" sz="2000" dirty="0" smtClean="0"/>
              <a:t>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  K</a:t>
            </a:r>
            <a:r>
              <a:rPr lang="tr-TR" sz="2000" baseline="-25000" dirty="0" smtClean="0"/>
              <a:t>a3</a:t>
            </a:r>
          </a:p>
          <a:p>
            <a:endParaRPr lang="tr-TR" sz="2000" dirty="0" smtClean="0"/>
          </a:p>
          <a:p>
            <a:r>
              <a:rPr lang="tr-TR" sz="2000" dirty="0" smtClean="0"/>
              <a:t>Şeklinde üç adet </a:t>
            </a:r>
            <a:r>
              <a:rPr lang="tr-TR" sz="2000" dirty="0" err="1" smtClean="0"/>
              <a:t>K</a:t>
            </a:r>
            <a:r>
              <a:rPr lang="tr-TR" sz="2000" baseline="-25000" dirty="0" err="1" smtClean="0"/>
              <a:t>a</a:t>
            </a:r>
            <a:r>
              <a:rPr lang="tr-TR" sz="2000" dirty="0" smtClean="0"/>
              <a:t> değerine sahip olmaktadır.</a:t>
            </a:r>
            <a:endParaRPr lang="tr-TR" sz="2000" dirty="0"/>
          </a:p>
          <a:p>
            <a:endParaRPr lang="tr-TR" sz="2000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5918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081377" y="898497"/>
            <a:ext cx="9549517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sz="2000" dirty="0" smtClean="0"/>
              <a:t>Bu çeşit asitler birinci protonlarını kolay ,ikinci protonların güç ve üçüncü protonlarını ise çok çok güç vermektedirler.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b="1" u="sng" dirty="0" err="1" smtClean="0">
                <a:solidFill>
                  <a:srgbClr val="FF0000"/>
                </a:solidFill>
              </a:rPr>
              <a:t>Poliprotik</a:t>
            </a:r>
            <a:r>
              <a:rPr lang="tr-TR" sz="2000" b="1" u="sng" dirty="0" smtClean="0">
                <a:solidFill>
                  <a:srgbClr val="FF0000"/>
                </a:solidFill>
              </a:rPr>
              <a:t> Asitlerde </a:t>
            </a:r>
            <a:r>
              <a:rPr lang="tr-TR" sz="2000" b="1" u="sng" dirty="0" err="1" smtClean="0">
                <a:solidFill>
                  <a:srgbClr val="FF0000"/>
                </a:solidFill>
              </a:rPr>
              <a:t>pH</a:t>
            </a:r>
            <a:r>
              <a:rPr lang="tr-TR" sz="2000" b="1" u="sng" dirty="0" smtClean="0">
                <a:solidFill>
                  <a:srgbClr val="FF0000"/>
                </a:solidFill>
              </a:rPr>
              <a:t> hesaplanması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i="1" dirty="0" smtClean="0">
                <a:solidFill>
                  <a:srgbClr val="FF0000"/>
                </a:solidFill>
              </a:rPr>
              <a:t>1.Zayıf </a:t>
            </a:r>
            <a:r>
              <a:rPr lang="tr-TR" sz="2000" i="1" dirty="0" err="1" smtClean="0">
                <a:solidFill>
                  <a:srgbClr val="FF0000"/>
                </a:solidFill>
              </a:rPr>
              <a:t>poliprotik</a:t>
            </a:r>
            <a:r>
              <a:rPr lang="tr-TR" sz="2000" i="1" dirty="0" smtClean="0">
                <a:solidFill>
                  <a:srgbClr val="FF0000"/>
                </a:solidFill>
              </a:rPr>
              <a:t> Asitlerde </a:t>
            </a:r>
            <a:r>
              <a:rPr lang="tr-TR" sz="2000" i="1" dirty="0" err="1" smtClean="0">
                <a:solidFill>
                  <a:srgbClr val="FF0000"/>
                </a:solidFill>
              </a:rPr>
              <a:t>pH</a:t>
            </a:r>
            <a:r>
              <a:rPr lang="tr-TR" sz="2000" i="1" dirty="0" smtClean="0">
                <a:solidFill>
                  <a:srgbClr val="FF0000"/>
                </a:solidFill>
              </a:rPr>
              <a:t> hesabı</a:t>
            </a:r>
          </a:p>
          <a:p>
            <a:pPr>
              <a:lnSpc>
                <a:spcPct val="150000"/>
              </a:lnSpc>
            </a:pPr>
            <a:endParaRPr lang="tr-TR" sz="2000" i="1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A şeklinde bir zayıf </a:t>
            </a:r>
            <a:r>
              <a:rPr lang="tr-TR" sz="2000" dirty="0" err="1" smtClean="0"/>
              <a:t>poliprotik</a:t>
            </a:r>
            <a:r>
              <a:rPr lang="tr-TR" sz="2000" dirty="0" smtClean="0"/>
              <a:t> asit ele alalım.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H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A   </a:t>
            </a:r>
            <a:r>
              <a:rPr lang="tr-TR" sz="2000" dirty="0" smtClean="0">
                <a:sym typeface="Symbol" panose="05050102010706020507" pitchFamily="18" charset="2"/>
              </a:rPr>
              <a:t></a:t>
            </a:r>
            <a:r>
              <a:rPr lang="tr-TR" sz="2000" dirty="0" smtClean="0"/>
              <a:t>   HA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+H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      K</a:t>
            </a:r>
            <a:r>
              <a:rPr lang="tr-TR" sz="2000" baseline="-25000" dirty="0" smtClean="0"/>
              <a:t>a1</a:t>
            </a:r>
            <a:r>
              <a:rPr lang="tr-TR" sz="2000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tr-TR" sz="2000" dirty="0" smtClean="0"/>
              <a:t>HA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   </a:t>
            </a:r>
            <a:r>
              <a:rPr lang="tr-TR" sz="2000" dirty="0" smtClean="0">
                <a:sym typeface="Symbol" panose="05050102010706020507" pitchFamily="18" charset="2"/>
              </a:rPr>
              <a:t></a:t>
            </a:r>
            <a:r>
              <a:rPr lang="tr-TR" sz="2000" dirty="0" smtClean="0"/>
              <a:t>  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+ A</a:t>
            </a:r>
            <a:r>
              <a:rPr lang="tr-TR" sz="2000" baseline="30000" dirty="0" smtClean="0"/>
              <a:t>-2</a:t>
            </a:r>
            <a:r>
              <a:rPr lang="tr-TR" sz="2000" dirty="0" smtClean="0"/>
              <a:t>      </a:t>
            </a:r>
            <a:r>
              <a:rPr lang="tr-TR" sz="2000" dirty="0" smtClean="0"/>
              <a:t>K</a:t>
            </a:r>
            <a:r>
              <a:rPr lang="tr-TR" sz="2000" baseline="-25000" dirty="0" smtClean="0"/>
              <a:t>a2</a:t>
            </a:r>
            <a:r>
              <a:rPr lang="tr-TR" sz="2000" dirty="0" smtClean="0"/>
              <a:t> </a:t>
            </a:r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4875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375576" y="1089329"/>
            <a:ext cx="9589273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Bu asit iki  protonu vermekte olup iki adet asitlik sabitine sahiptir.</a:t>
            </a:r>
          </a:p>
          <a:p>
            <a:endParaRPr lang="tr-TR" sz="2000" dirty="0"/>
          </a:p>
          <a:p>
            <a:r>
              <a:rPr lang="tr-TR" sz="2000" dirty="0" smtClean="0"/>
              <a:t>[H 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=  </a:t>
            </a:r>
            <a:r>
              <a:rPr lang="tr-TR" sz="2000" dirty="0" smtClean="0">
                <a:sym typeface="Symbol" panose="05050102010706020507" pitchFamily="18" charset="2"/>
              </a:rPr>
              <a:t></a:t>
            </a:r>
            <a:r>
              <a:rPr lang="tr-TR" sz="2000" dirty="0" smtClean="0"/>
              <a:t> K</a:t>
            </a:r>
            <a:r>
              <a:rPr lang="tr-TR" sz="2000" baseline="-25000" dirty="0" smtClean="0"/>
              <a:t>a1</a:t>
            </a:r>
            <a:r>
              <a:rPr lang="tr-TR" sz="2000" dirty="0" smtClean="0"/>
              <a:t>xC   bağıntısı kullanılır.</a:t>
            </a:r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Örnek :</a:t>
            </a:r>
          </a:p>
          <a:p>
            <a:endParaRPr lang="tr-TR" sz="2000" dirty="0" smtClean="0"/>
          </a:p>
          <a:p>
            <a:pPr>
              <a:lnSpc>
                <a:spcPct val="150000"/>
              </a:lnSpc>
            </a:pPr>
            <a:r>
              <a:rPr lang="tr-TR" sz="2000" dirty="0" smtClean="0"/>
              <a:t>0.5 M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A şeklinde gösterilen zayıf bir </a:t>
            </a:r>
            <a:r>
              <a:rPr lang="tr-TR" sz="2000" dirty="0" err="1" smtClean="0"/>
              <a:t>poliprotik</a:t>
            </a:r>
            <a:r>
              <a:rPr lang="tr-TR" sz="2000" dirty="0" smtClean="0"/>
              <a:t> asidin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değerini hesaplayınız? </a:t>
            </a:r>
          </a:p>
          <a:p>
            <a:pPr>
              <a:lnSpc>
                <a:spcPct val="150000"/>
              </a:lnSpc>
            </a:pPr>
            <a:r>
              <a:rPr lang="tr-TR" sz="2000" dirty="0"/>
              <a:t>(</a:t>
            </a:r>
            <a:r>
              <a:rPr lang="tr-TR" sz="2000" dirty="0" smtClean="0"/>
              <a:t> H</a:t>
            </a:r>
            <a:r>
              <a:rPr lang="tr-TR" sz="2000" baseline="-25000" dirty="0" smtClean="0"/>
              <a:t>3</a:t>
            </a:r>
            <a:r>
              <a:rPr lang="tr-TR" sz="2000" dirty="0" smtClean="0"/>
              <a:t>A için K</a:t>
            </a:r>
            <a:r>
              <a:rPr lang="tr-TR" sz="2000" baseline="-25000" dirty="0" smtClean="0"/>
              <a:t>a1</a:t>
            </a:r>
            <a:r>
              <a:rPr lang="tr-TR" sz="2000" dirty="0" smtClean="0"/>
              <a:t> =1X10</a:t>
            </a:r>
            <a:r>
              <a:rPr lang="tr-TR" sz="2000" baseline="30000" dirty="0" smtClean="0"/>
              <a:t>-3)</a:t>
            </a:r>
          </a:p>
          <a:p>
            <a:pPr>
              <a:lnSpc>
                <a:spcPct val="150000"/>
              </a:lnSpc>
            </a:pPr>
            <a:endParaRPr lang="tr-TR" sz="2000" baseline="30000" dirty="0"/>
          </a:p>
          <a:p>
            <a:pPr>
              <a:lnSpc>
                <a:spcPct val="150000"/>
              </a:lnSpc>
            </a:pPr>
            <a:r>
              <a:rPr lang="tr-TR" sz="2000" dirty="0" smtClean="0">
                <a:solidFill>
                  <a:srgbClr val="FF0000"/>
                </a:solidFill>
              </a:rPr>
              <a:t>Çözüm :</a:t>
            </a:r>
          </a:p>
          <a:p>
            <a:pPr>
              <a:lnSpc>
                <a:spcPct val="150000"/>
              </a:lnSpc>
            </a:pPr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smtClean="0"/>
              <a:t>[H 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=  </a:t>
            </a:r>
            <a:r>
              <a:rPr lang="tr-TR" sz="2000" dirty="0" smtClean="0">
                <a:sym typeface="Symbol" panose="05050102010706020507" pitchFamily="18" charset="2"/>
              </a:rPr>
              <a:t></a:t>
            </a:r>
            <a:r>
              <a:rPr lang="tr-TR" sz="2000" dirty="0" smtClean="0"/>
              <a:t> K</a:t>
            </a:r>
            <a:r>
              <a:rPr lang="tr-TR" sz="2000" baseline="-25000" dirty="0" smtClean="0"/>
              <a:t>a1</a:t>
            </a:r>
            <a:r>
              <a:rPr lang="tr-TR" sz="2000" dirty="0" smtClean="0"/>
              <a:t>xC = </a:t>
            </a:r>
            <a:r>
              <a:rPr lang="tr-TR" sz="2000" dirty="0" smtClean="0">
                <a:sym typeface="Symbol" panose="05050102010706020507" pitchFamily="18" charset="2"/>
              </a:rPr>
              <a:t></a:t>
            </a:r>
            <a:r>
              <a:rPr lang="tr-TR" sz="2000" dirty="0" smtClean="0"/>
              <a:t> 1X10</a:t>
            </a:r>
            <a:r>
              <a:rPr lang="tr-TR" sz="2000" baseline="30000" dirty="0" smtClean="0"/>
              <a:t>-3 </a:t>
            </a:r>
            <a:r>
              <a:rPr lang="tr-TR" sz="2000" dirty="0" smtClean="0"/>
              <a:t>x 0.5  =0.022     , </a:t>
            </a:r>
            <a:r>
              <a:rPr lang="tr-TR" sz="2000" dirty="0" err="1" smtClean="0"/>
              <a:t>pH</a:t>
            </a:r>
            <a:r>
              <a:rPr lang="tr-TR" sz="2000" dirty="0" smtClean="0"/>
              <a:t> = -</a:t>
            </a:r>
            <a:r>
              <a:rPr lang="tr-TR" sz="2000" dirty="0" err="1" smtClean="0"/>
              <a:t>log</a:t>
            </a:r>
            <a:r>
              <a:rPr lang="tr-TR" sz="2000" dirty="0" smtClean="0"/>
              <a:t> 0.022= 1.65</a:t>
            </a:r>
            <a:endParaRPr lang="tr-TR" sz="2000" dirty="0" smtClean="0"/>
          </a:p>
          <a:p>
            <a:pPr>
              <a:lnSpc>
                <a:spcPct val="150000"/>
              </a:lnSpc>
            </a:pPr>
            <a:endParaRPr lang="tr-TR" sz="2000" dirty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0902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771277" y="826936"/>
            <a:ext cx="999478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err="1" smtClean="0">
                <a:solidFill>
                  <a:srgbClr val="FF0000"/>
                </a:solidFill>
              </a:rPr>
              <a:t>Polibazlarda</a:t>
            </a:r>
            <a:r>
              <a:rPr lang="tr-TR" sz="2000" b="1" u="sng" dirty="0" smtClean="0">
                <a:solidFill>
                  <a:srgbClr val="FF0000"/>
                </a:solidFill>
              </a:rPr>
              <a:t> </a:t>
            </a:r>
            <a:r>
              <a:rPr lang="tr-TR" sz="2000" b="1" u="sng" dirty="0" err="1" smtClean="0">
                <a:solidFill>
                  <a:srgbClr val="FF0000"/>
                </a:solidFill>
              </a:rPr>
              <a:t>pH</a:t>
            </a:r>
            <a:r>
              <a:rPr lang="tr-TR" sz="2000" b="1" u="sng" dirty="0" smtClean="0">
                <a:solidFill>
                  <a:srgbClr val="FF0000"/>
                </a:solidFill>
              </a:rPr>
              <a:t>  Hesaplamaları</a:t>
            </a:r>
          </a:p>
          <a:p>
            <a:endParaRPr lang="tr-TR" sz="2000" dirty="0"/>
          </a:p>
          <a:p>
            <a:pPr>
              <a:lnSpc>
                <a:spcPct val="150000"/>
              </a:lnSpc>
            </a:pPr>
            <a:r>
              <a:rPr lang="tr-TR" sz="2000" dirty="0" err="1" smtClean="0"/>
              <a:t>Polibazlar</a:t>
            </a:r>
            <a:r>
              <a:rPr lang="tr-TR" sz="2000" dirty="0" smtClean="0"/>
              <a:t> Na2A şeklinde gösterilip </a:t>
            </a:r>
            <a:r>
              <a:rPr lang="tr-TR" sz="2000" dirty="0" err="1" smtClean="0"/>
              <a:t>poliprotik</a:t>
            </a:r>
            <a:r>
              <a:rPr lang="tr-TR" sz="2000" dirty="0" smtClean="0"/>
              <a:t> asitlerin tuzlarıdır ve </a:t>
            </a:r>
            <a:r>
              <a:rPr lang="tr-TR" sz="2000" dirty="0" err="1" smtClean="0"/>
              <a:t>polibazların</a:t>
            </a:r>
            <a:r>
              <a:rPr lang="tr-TR" sz="2000" dirty="0" smtClean="0"/>
              <a:t> OH iyonu konsantrasyonları bazlık sabitlerine bağlıdır.</a:t>
            </a:r>
          </a:p>
          <a:p>
            <a:endParaRPr lang="tr-TR" sz="2000" dirty="0"/>
          </a:p>
          <a:p>
            <a:r>
              <a:rPr lang="tr-TR" sz="2000" dirty="0" smtClean="0"/>
              <a:t>[OH</a:t>
            </a:r>
            <a:r>
              <a:rPr lang="tr-TR" sz="2000" baseline="30000" dirty="0" smtClean="0"/>
              <a:t>-</a:t>
            </a:r>
            <a:r>
              <a:rPr lang="tr-TR" sz="2000" dirty="0" smtClean="0"/>
              <a:t> ] = </a:t>
            </a:r>
            <a:r>
              <a:rPr lang="tr-TR" sz="2000" dirty="0" smtClean="0">
                <a:sym typeface="Symbol" panose="05050102010706020507" pitchFamily="18" charset="2"/>
              </a:rPr>
              <a:t></a:t>
            </a:r>
            <a:r>
              <a:rPr lang="tr-TR" sz="2000" dirty="0" smtClean="0"/>
              <a:t> K</a:t>
            </a:r>
            <a:r>
              <a:rPr lang="tr-TR" sz="2000" baseline="-25000" dirty="0" smtClean="0"/>
              <a:t>b1</a:t>
            </a:r>
            <a:r>
              <a:rPr lang="tr-TR" sz="2000" dirty="0" smtClean="0"/>
              <a:t>.C   formülüyle </a:t>
            </a:r>
            <a:r>
              <a:rPr lang="tr-TR" sz="2000" dirty="0" err="1" smtClean="0"/>
              <a:t>hesaplanmaktadr</a:t>
            </a:r>
            <a:r>
              <a:rPr lang="tr-TR" sz="2000" dirty="0" smtClean="0"/>
              <a:t>.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>
                <a:solidFill>
                  <a:srgbClr val="FF0000"/>
                </a:solidFill>
              </a:rPr>
              <a:t>Örnek :</a:t>
            </a:r>
          </a:p>
          <a:p>
            <a:endParaRPr lang="tr-TR" sz="2000" dirty="0"/>
          </a:p>
          <a:p>
            <a:r>
              <a:rPr lang="tr-TR" sz="2000" dirty="0" smtClean="0"/>
              <a:t>0.2 M Na</a:t>
            </a:r>
            <a:r>
              <a:rPr lang="tr-TR" sz="2000" baseline="-25000" dirty="0" smtClean="0"/>
              <a:t>2</a:t>
            </a:r>
            <a:r>
              <a:rPr lang="tr-TR" sz="2000" dirty="0" smtClean="0"/>
              <a:t>A şeklinde gösterilen bir bazın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değerini hesaplayınız? ( K</a:t>
            </a:r>
            <a:r>
              <a:rPr lang="tr-TR" sz="2000" baseline="-25000" dirty="0" smtClean="0"/>
              <a:t>b1</a:t>
            </a:r>
            <a:r>
              <a:rPr lang="tr-TR" sz="2000" dirty="0" smtClean="0"/>
              <a:t> = 1.8x10</a:t>
            </a:r>
            <a:r>
              <a:rPr lang="tr-TR" sz="2000" baseline="30000" dirty="0" smtClean="0"/>
              <a:t>-6</a:t>
            </a:r>
            <a:r>
              <a:rPr lang="tr-TR" sz="2000" dirty="0" smtClean="0"/>
              <a:t>  olarak alınız)</a:t>
            </a:r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Çözüm :</a:t>
            </a:r>
          </a:p>
          <a:p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[OH</a:t>
            </a:r>
            <a:r>
              <a:rPr lang="tr-TR" baseline="30000" dirty="0"/>
              <a:t>-</a:t>
            </a:r>
            <a:r>
              <a:rPr lang="tr-TR" dirty="0"/>
              <a:t> ] = </a:t>
            </a:r>
            <a:r>
              <a:rPr lang="tr-TR" dirty="0">
                <a:sym typeface="Symbol" panose="05050102010706020507" pitchFamily="18" charset="2"/>
              </a:rPr>
              <a:t></a:t>
            </a:r>
            <a:r>
              <a:rPr lang="tr-TR" dirty="0"/>
              <a:t> </a:t>
            </a:r>
            <a:r>
              <a:rPr lang="tr-TR" dirty="0" smtClean="0"/>
              <a:t>K</a:t>
            </a:r>
            <a:r>
              <a:rPr lang="tr-TR" baseline="-25000" dirty="0" smtClean="0"/>
              <a:t>b1</a:t>
            </a:r>
            <a:r>
              <a:rPr lang="tr-TR" dirty="0" smtClean="0"/>
              <a:t>.C = </a:t>
            </a:r>
            <a:r>
              <a:rPr lang="tr-TR" dirty="0" smtClean="0">
                <a:sym typeface="Symbol" panose="05050102010706020507" pitchFamily="18" charset="2"/>
              </a:rPr>
              <a:t> </a:t>
            </a:r>
            <a:r>
              <a:rPr lang="tr-TR" dirty="0" smtClean="0"/>
              <a:t>1.8x10</a:t>
            </a:r>
            <a:r>
              <a:rPr lang="tr-TR" baseline="30000" dirty="0" smtClean="0"/>
              <a:t>-6</a:t>
            </a:r>
            <a:r>
              <a:rPr lang="tr-TR" dirty="0" smtClean="0"/>
              <a:t> .0.2   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0317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763325" y="978010"/>
            <a:ext cx="1009020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u="sng" dirty="0" err="1" smtClean="0">
                <a:solidFill>
                  <a:srgbClr val="FF0000"/>
                </a:solidFill>
              </a:rPr>
              <a:t>Protonlu</a:t>
            </a:r>
            <a:r>
              <a:rPr lang="tr-TR" sz="2000" b="1" u="sng" dirty="0" smtClean="0">
                <a:solidFill>
                  <a:srgbClr val="FF0000"/>
                </a:solidFill>
              </a:rPr>
              <a:t> Tuzların </a:t>
            </a:r>
            <a:r>
              <a:rPr lang="tr-TR" sz="2000" b="1" u="sng" dirty="0" err="1" smtClean="0">
                <a:solidFill>
                  <a:srgbClr val="FF0000"/>
                </a:solidFill>
              </a:rPr>
              <a:t>pH</a:t>
            </a:r>
            <a:r>
              <a:rPr lang="tr-TR" sz="2000" b="1" u="sng" dirty="0" smtClean="0">
                <a:solidFill>
                  <a:srgbClr val="FF0000"/>
                </a:solidFill>
              </a:rPr>
              <a:t> hesaplaması </a:t>
            </a:r>
          </a:p>
          <a:p>
            <a:endParaRPr lang="tr-TR" sz="2000" b="1" u="sng" dirty="0">
              <a:solidFill>
                <a:srgbClr val="FF0000"/>
              </a:solidFill>
            </a:endParaRPr>
          </a:p>
          <a:p>
            <a:endParaRPr lang="tr-TR" dirty="0" smtClean="0"/>
          </a:p>
          <a:p>
            <a:r>
              <a:rPr lang="tr-TR" sz="2000" dirty="0" err="1" smtClean="0"/>
              <a:t>NaHA</a:t>
            </a:r>
            <a:r>
              <a:rPr lang="tr-TR" sz="2000" dirty="0" smtClean="0"/>
              <a:t> şeklinde formüle edilirler ve [H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= </a:t>
            </a:r>
            <a:r>
              <a:rPr lang="tr-TR" sz="2000" dirty="0" smtClean="0">
                <a:sym typeface="Symbol" panose="05050102010706020507" pitchFamily="18" charset="2"/>
              </a:rPr>
              <a:t></a:t>
            </a:r>
            <a:r>
              <a:rPr lang="tr-TR" sz="2000" dirty="0" smtClean="0"/>
              <a:t>  K</a:t>
            </a:r>
            <a:r>
              <a:rPr lang="tr-TR" sz="2000" baseline="-25000" dirty="0" smtClean="0"/>
              <a:t>a1</a:t>
            </a:r>
            <a:r>
              <a:rPr lang="tr-TR" sz="2000" dirty="0" smtClean="0"/>
              <a:t>.K</a:t>
            </a:r>
            <a:r>
              <a:rPr lang="tr-TR" sz="2000" baseline="-25000" dirty="0" smtClean="0"/>
              <a:t>a2</a:t>
            </a:r>
            <a:r>
              <a:rPr lang="tr-TR" sz="2000" dirty="0" smtClean="0"/>
              <a:t>  formülleri kullanılarak </a:t>
            </a:r>
            <a:r>
              <a:rPr lang="tr-TR" sz="2000" dirty="0" err="1" smtClean="0"/>
              <a:t>pH</a:t>
            </a:r>
            <a:r>
              <a:rPr lang="tr-TR" sz="2000" dirty="0" smtClean="0"/>
              <a:t> </a:t>
            </a:r>
            <a:r>
              <a:rPr lang="tr-TR" sz="2000" dirty="0" err="1" smtClean="0"/>
              <a:t>ları</a:t>
            </a:r>
            <a:r>
              <a:rPr lang="tr-TR" sz="2000" dirty="0" smtClean="0"/>
              <a:t> hesaplanır.</a:t>
            </a:r>
          </a:p>
          <a:p>
            <a:endParaRPr lang="tr-TR" sz="2000" dirty="0"/>
          </a:p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 smtClean="0">
                <a:solidFill>
                  <a:srgbClr val="FF0000"/>
                </a:solidFill>
              </a:rPr>
              <a:t>Örnek :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/>
              <a:t>0.1 M </a:t>
            </a:r>
            <a:r>
              <a:rPr lang="tr-TR" sz="2000" dirty="0" err="1" smtClean="0"/>
              <a:t>NaHA</a:t>
            </a:r>
            <a:r>
              <a:rPr lang="tr-TR" sz="2000" dirty="0" smtClean="0"/>
              <a:t> şeklindeki bir tuzun  </a:t>
            </a:r>
            <a:r>
              <a:rPr lang="tr-TR" sz="2000" dirty="0" err="1" smtClean="0"/>
              <a:t>pH</a:t>
            </a:r>
            <a:r>
              <a:rPr lang="tr-TR" sz="2000" dirty="0" smtClean="0"/>
              <a:t> değerini hesaplayınız.?(</a:t>
            </a:r>
            <a:r>
              <a:rPr lang="tr-TR" sz="2000" dirty="0" smtClean="0"/>
              <a:t>K</a:t>
            </a:r>
            <a:r>
              <a:rPr lang="tr-TR" sz="2000" baseline="-25000" dirty="0" smtClean="0"/>
              <a:t>a1    </a:t>
            </a:r>
            <a:r>
              <a:rPr lang="tr-TR" sz="2000" dirty="0" smtClean="0"/>
              <a:t>= 1x10</a:t>
            </a:r>
            <a:r>
              <a:rPr lang="tr-TR" sz="2000" baseline="30000" dirty="0" smtClean="0"/>
              <a:t>-3</a:t>
            </a:r>
            <a:r>
              <a:rPr lang="tr-TR" sz="2000" dirty="0" smtClean="0"/>
              <a:t>  ;K</a:t>
            </a:r>
            <a:r>
              <a:rPr lang="tr-TR" sz="2000" baseline="-25000" dirty="0" smtClean="0"/>
              <a:t>a2</a:t>
            </a:r>
            <a:r>
              <a:rPr lang="tr-TR" sz="2000" dirty="0" smtClean="0"/>
              <a:t>= 1x10</a:t>
            </a:r>
            <a:r>
              <a:rPr lang="tr-TR" sz="2000" baseline="30000" dirty="0" smtClean="0"/>
              <a:t>-5 </a:t>
            </a:r>
            <a:r>
              <a:rPr lang="tr-TR" sz="2000" dirty="0" smtClean="0"/>
              <a:t> </a:t>
            </a:r>
            <a:r>
              <a:rPr lang="tr-TR" sz="2000" dirty="0" smtClean="0"/>
              <a:t>)</a:t>
            </a:r>
          </a:p>
          <a:p>
            <a:endParaRPr lang="tr-TR" sz="2000" dirty="0"/>
          </a:p>
          <a:p>
            <a:endParaRPr lang="tr-TR" sz="2000" dirty="0" smtClean="0"/>
          </a:p>
          <a:p>
            <a:r>
              <a:rPr lang="tr-TR" sz="2000" dirty="0" smtClean="0">
                <a:solidFill>
                  <a:srgbClr val="FF0000"/>
                </a:solidFill>
              </a:rPr>
              <a:t>Çözüm :</a:t>
            </a:r>
          </a:p>
          <a:p>
            <a:endParaRPr lang="tr-TR" sz="2000" dirty="0"/>
          </a:p>
          <a:p>
            <a:r>
              <a:rPr lang="tr-TR" sz="2000" dirty="0" smtClean="0"/>
              <a:t>[H</a:t>
            </a:r>
            <a:r>
              <a:rPr lang="tr-TR" sz="2000" baseline="30000" dirty="0" smtClean="0"/>
              <a:t>+</a:t>
            </a:r>
            <a:r>
              <a:rPr lang="tr-TR" sz="2000" dirty="0" smtClean="0"/>
              <a:t>] = </a:t>
            </a:r>
            <a:r>
              <a:rPr lang="tr-TR" sz="2000" dirty="0" smtClean="0">
                <a:sym typeface="Symbol" panose="05050102010706020507" pitchFamily="18" charset="2"/>
              </a:rPr>
              <a:t></a:t>
            </a:r>
            <a:r>
              <a:rPr lang="tr-TR" sz="2000" dirty="0" smtClean="0"/>
              <a:t>  K</a:t>
            </a:r>
            <a:r>
              <a:rPr lang="tr-TR" sz="2000" baseline="-25000" dirty="0" smtClean="0"/>
              <a:t>a1</a:t>
            </a:r>
            <a:r>
              <a:rPr lang="tr-TR" sz="2000" dirty="0" smtClean="0"/>
              <a:t>.K</a:t>
            </a:r>
            <a:r>
              <a:rPr lang="tr-TR" sz="2000" baseline="-25000" dirty="0" smtClean="0"/>
              <a:t>a2  </a:t>
            </a:r>
            <a:r>
              <a:rPr lang="tr-TR" sz="2000" dirty="0" smtClean="0"/>
              <a:t>= </a:t>
            </a:r>
            <a:r>
              <a:rPr lang="tr-TR" sz="2000" dirty="0" smtClean="0">
                <a:sym typeface="Symbol" panose="05050102010706020507" pitchFamily="18" charset="2"/>
              </a:rPr>
              <a:t> </a:t>
            </a:r>
            <a:r>
              <a:rPr lang="tr-TR" sz="2000" dirty="0" smtClean="0"/>
              <a:t>1x10</a:t>
            </a:r>
            <a:r>
              <a:rPr lang="tr-TR" sz="2000" baseline="30000" dirty="0" smtClean="0"/>
              <a:t>-3</a:t>
            </a:r>
            <a:r>
              <a:rPr lang="tr-TR" sz="2000" dirty="0" smtClean="0"/>
              <a:t>  x1x10</a:t>
            </a:r>
            <a:r>
              <a:rPr lang="tr-TR" sz="2000" baseline="30000" dirty="0" smtClean="0"/>
              <a:t>-5   </a:t>
            </a:r>
            <a:r>
              <a:rPr lang="tr-TR" sz="2000" dirty="0" smtClean="0"/>
              <a:t>şeklinde hesaplanmaktadır.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3745616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972931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292</Words>
  <Application>Microsoft Office PowerPoint</Application>
  <PresentationFormat>Geniş ekran</PresentationFormat>
  <Paragraphs>72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Symbol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Erkan ERK</dc:creator>
  <cp:lastModifiedBy>Erkan ERK</cp:lastModifiedBy>
  <cp:revision>9</cp:revision>
  <dcterms:created xsi:type="dcterms:W3CDTF">2018-04-05T09:27:00Z</dcterms:created>
  <dcterms:modified xsi:type="dcterms:W3CDTF">2018-04-05T10:45:32Z</dcterms:modified>
</cp:coreProperties>
</file>