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84"/>
  </p:normalViewPr>
  <p:slideViewPr>
    <p:cSldViewPr snapToGrid="0" snapToObjects="1">
      <p:cViewPr varScale="1">
        <p:scale>
          <a:sx n="114" d="100"/>
          <a:sy n="114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96EF90-D122-3640-9A6E-7E418AF17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Devletin Ortaya çıkışı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383400A-99EB-3846-B67C-E6245B5419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5822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AFB3C3-8821-6943-8458-EB35D042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E93DA36-E42D-CE4E-9840-1EB9DCB85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«kabileler ve şeflikler arasındaki savaş, devletin oluşumunun nedeni olmaktan çok onun engelleyicisi gibi gözükmektedir çünkü bu gruplar, kendilerinden daha büyük bir gücün </a:t>
            </a:r>
            <a:r>
              <a:rPr lang="tr-TR" dirty="0" err="1"/>
              <a:t>tehditine</a:t>
            </a:r>
            <a:r>
              <a:rPr lang="tr-TR" dirty="0"/>
              <a:t> maruz kaldıklarında tek meydana gelen dağılmaları olmaktadır»</a:t>
            </a:r>
          </a:p>
        </p:txBody>
      </p:sp>
    </p:spTree>
    <p:extLst>
      <p:ext uri="{BB962C8B-B14F-4D97-AF65-F5344CB8AC3E}">
        <p14:creationId xmlns:p14="http://schemas.microsoft.com/office/powerpoint/2010/main" val="3339523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6619DDE-2FE1-0142-9D96-42A232BFC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0A1A55-1272-6F40-9309-307A84047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Herbert</a:t>
            </a:r>
            <a:r>
              <a:rPr lang="tr-TR" dirty="0"/>
              <a:t> </a:t>
            </a:r>
            <a:r>
              <a:rPr lang="tr-TR" dirty="0" err="1"/>
              <a:t>Spencer</a:t>
            </a:r>
            <a:r>
              <a:rPr lang="tr-TR" dirty="0"/>
              <a:t> doğada olan hayatta kalma, ayıklanma, adaptasyon süreçlerinin toplumlarda da olduğunu ileri sürmüştür.</a:t>
            </a:r>
          </a:p>
          <a:p>
            <a:r>
              <a:rPr lang="tr-TR" dirty="0"/>
              <a:t>Buna göre güçlü olanın güçsüz olanı bünyesine katması olağan bir sürecin </a:t>
            </a:r>
            <a:r>
              <a:rPr lang="tr-TR" dirty="0" err="1"/>
              <a:t>parçasıdırş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4200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8967EF-47B7-E44A-AA96-A7F15492E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F3F2CCD-4BAD-2C4B-9179-C760418EB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Militarist anlamda güçlenen gruplar, kendileri kadar güçlü olmayanları hakimiyetleri altına almışlardır. </a:t>
            </a:r>
          </a:p>
          <a:p>
            <a:r>
              <a:rPr lang="tr-TR" dirty="0"/>
              <a:t>Bu da, kurama göre, küçük yapıların kendilerini korumak adına </a:t>
            </a:r>
            <a:r>
              <a:rPr lang="tr-TR" dirty="0" err="1"/>
              <a:t>biraraya</a:t>
            </a:r>
            <a:r>
              <a:rPr lang="tr-TR" dirty="0"/>
              <a:t> gelerek büyük ve güçlü bir askeri güç oluşturmasına sebep olmuştur.</a:t>
            </a:r>
          </a:p>
        </p:txBody>
      </p:sp>
    </p:spTree>
    <p:extLst>
      <p:ext uri="{BB962C8B-B14F-4D97-AF65-F5344CB8AC3E}">
        <p14:creationId xmlns:p14="http://schemas.microsoft.com/office/powerpoint/2010/main" val="3073699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BF8534-60C1-7648-94CE-7FF711881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BF7330C-A1FA-EE4E-B751-6E7B8A597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 şekilde de, dış düşmanlara karşı bir koruma kalkanı olarak devlet ortaya çıkmıştır.</a:t>
            </a:r>
          </a:p>
          <a:p>
            <a:r>
              <a:rPr lang="tr-TR" dirty="0"/>
              <a:t>Başka bir ifadeyle devlet güvenliğin teminatıdır.</a:t>
            </a:r>
          </a:p>
        </p:txBody>
      </p:sp>
    </p:spTree>
    <p:extLst>
      <p:ext uri="{BB962C8B-B14F-4D97-AF65-F5344CB8AC3E}">
        <p14:creationId xmlns:p14="http://schemas.microsoft.com/office/powerpoint/2010/main" val="556374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026BC1-91E6-6747-BC4C-114196CDF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2FD63D-361B-3345-8DE0-E58C042C3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Daha önceki derslerde de belirtildiği üzere bu yaklaşıma göre de devlet ile düzen arasında bir ilişki kurulmakta;</a:t>
            </a:r>
          </a:p>
          <a:p>
            <a:r>
              <a:rPr lang="tr-TR" dirty="0"/>
              <a:t>Tersi bir durumda kaosun ortaya çıkma endişesi taşınmaktadır. </a:t>
            </a:r>
          </a:p>
        </p:txBody>
      </p:sp>
    </p:spTree>
    <p:extLst>
      <p:ext uri="{BB962C8B-B14F-4D97-AF65-F5344CB8AC3E}">
        <p14:creationId xmlns:p14="http://schemas.microsoft.com/office/powerpoint/2010/main" val="4263095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A2AAA7B-DD5A-486B-B28F-F19588315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DB99B21-A649-42D2-BB86-486C2E73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A631EEB-EF96-4032-8B47-62220C131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0B37569-6E3D-4B34-AD3E-0FC79D7CB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3A0A741-DE46-43B7-A732-2C6D71E7B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FB4AD13-112F-436E-9596-F7557110C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id="{DDC00225-E9F7-D344-B8F6-79884F17E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101" y="982132"/>
            <a:ext cx="6354633" cy="1303867"/>
          </a:xfrm>
        </p:spPr>
        <p:txBody>
          <a:bodyPr>
            <a:normAutofit/>
          </a:bodyPr>
          <a:lstStyle/>
          <a:p>
            <a:endParaRPr lang="tr-TR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96D98D9-A8AD-432E-BD4E-FF800124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2561422-099F-B144-8087-977B4840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2556932"/>
            <a:ext cx="6380065" cy="3318936"/>
          </a:xfrm>
        </p:spPr>
        <p:txBody>
          <a:bodyPr>
            <a:normAutofit/>
          </a:bodyPr>
          <a:lstStyle/>
          <a:p>
            <a:r>
              <a:rPr lang="tr-TR" dirty="0"/>
              <a:t>Bu noktada devletin gerek Thomas </a:t>
            </a:r>
            <a:r>
              <a:rPr lang="tr-TR" dirty="0" err="1"/>
              <a:t>Hobbes’un</a:t>
            </a:r>
            <a:r>
              <a:rPr lang="tr-TR" dirty="0"/>
              <a:t> gerekse Jean </a:t>
            </a:r>
            <a:r>
              <a:rPr lang="tr-TR" dirty="0" err="1"/>
              <a:t>Jacques</a:t>
            </a:r>
            <a:r>
              <a:rPr lang="tr-TR" dirty="0"/>
              <a:t> Rousseau’nun kullandığı sözleşme ifadesine, toplumsal uyumun sağlanması noktasında, referans verilebilir. 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14E645F-62D1-AC44-8A67-35C220D2C0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514" b="35264"/>
          <a:stretch/>
        </p:blipFill>
        <p:spPr>
          <a:xfrm>
            <a:off x="8137325" y="1158024"/>
            <a:ext cx="2839277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C30E5C57-71A7-494E-A6CB-B2C97EB8D1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440" r="-5" b="13685"/>
          <a:stretch/>
        </p:blipFill>
        <p:spPr>
          <a:xfrm>
            <a:off x="8135453" y="3631646"/>
            <a:ext cx="2843021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805825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C08529-B1FB-B842-A93F-9EE942C29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3ABDB6-78F8-FA41-B369-CCD3232E4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«Bu tür [güç ilişkisine dayanan] bir kuram, topluma uygulandığında, sömürgecilik, emperyalizm, tekelci kapitalizm ve istismarın her türlüsü için felsefi bir meşrulaştırma… sağlama potansiyeli oluşturabilmektedir ve bu meşrulaştırma yapılmıştır» (</a:t>
            </a:r>
            <a:r>
              <a:rPr lang="tr-TR" dirty="0" err="1"/>
              <a:t>Ted</a:t>
            </a:r>
            <a:r>
              <a:rPr lang="tr-TR" dirty="0"/>
              <a:t> </a:t>
            </a:r>
            <a:r>
              <a:rPr lang="tr-TR" dirty="0" err="1"/>
              <a:t>Lewellen</a:t>
            </a:r>
            <a:r>
              <a:rPr lang="tr-TR" dirty="0"/>
              <a:t>, Siyasal Antropoloji, s. 73)</a:t>
            </a:r>
          </a:p>
        </p:txBody>
      </p:sp>
    </p:spTree>
    <p:extLst>
      <p:ext uri="{BB962C8B-B14F-4D97-AF65-F5344CB8AC3E}">
        <p14:creationId xmlns:p14="http://schemas.microsoft.com/office/powerpoint/2010/main" val="2300220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F42DA9-EE01-1F44-9653-E94C5B662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7370929-CE7C-4A43-BC9E-FFF777E87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Güç kuramına bakıldığında, yukarıda bahsi geçen meşrulaştırma konusunun insanların zihninde kabullenildiğini, gözlemlere dayanarak söylemek mümkündür. </a:t>
            </a:r>
          </a:p>
          <a:p>
            <a:r>
              <a:rPr lang="tr-TR" dirty="0"/>
              <a:t>Çünkü devlet ve düzen arasında kurulan ilişki toplumların kendilerini güvende hissetmelerini sağlamaktadır.</a:t>
            </a:r>
          </a:p>
          <a:p>
            <a:r>
              <a:rPr lang="tr-TR" dirty="0"/>
              <a:t>Ayrıca dış uyuşmazlıklar, devlet ve halkı arasındaki bağın güçlenmesini sağlamaktadır.</a:t>
            </a:r>
          </a:p>
        </p:txBody>
      </p:sp>
    </p:spTree>
    <p:extLst>
      <p:ext uri="{BB962C8B-B14F-4D97-AF65-F5344CB8AC3E}">
        <p14:creationId xmlns:p14="http://schemas.microsoft.com/office/powerpoint/2010/main" val="2307960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79119F-E6FA-504B-A68E-3FC81FBAB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C6A6D8D-158D-CD40-9142-A9F38DAB1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b="1" dirty="0"/>
              <a:t>İtirazlar</a:t>
            </a:r>
          </a:p>
          <a:p>
            <a:endParaRPr lang="tr-TR" dirty="0"/>
          </a:p>
          <a:p>
            <a:r>
              <a:rPr lang="tr-TR" dirty="0"/>
              <a:t>«Bir toplum, kuvvetlerini ancak elindeki nüfus ve örgütlenme düzeyine göre düzenleyebilir</a:t>
            </a:r>
          </a:p>
          <a:p>
            <a:r>
              <a:rPr lang="tr-TR" dirty="0"/>
              <a:t>«savaş, belirli bir sosyal entegrasyon düzeyinin nedeni olmaktan çok bir işlev olarak görülürse daha açıklayıcı </a:t>
            </a:r>
            <a:r>
              <a:rPr lang="tr-TR" dirty="0" err="1"/>
              <a:t>olabilie</a:t>
            </a:r>
            <a:r>
              <a:rPr lang="tr-TR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645352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297</Words>
  <Application>Microsoft Macintosh PowerPoint</Application>
  <PresentationFormat>Geniş ekran</PresentationFormat>
  <Paragraphs>19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Organik</vt:lpstr>
      <vt:lpstr>Devletin Ortaya çıkışı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Devletin Ortaya çıkışı</dc:title>
  <dc:creator>Zehra Münüsoğlu</dc:creator>
  <cp:lastModifiedBy>Zehra Münüsoğlu</cp:lastModifiedBy>
  <cp:revision>3</cp:revision>
  <dcterms:created xsi:type="dcterms:W3CDTF">2020-06-30T13:07:04Z</dcterms:created>
  <dcterms:modified xsi:type="dcterms:W3CDTF">2020-06-30T13:22:21Z</dcterms:modified>
</cp:coreProperties>
</file>