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5"/>
  </p:notesMasterIdLst>
  <p:handoutMasterIdLst>
    <p:handoutMasterId r:id="rId26"/>
  </p:handoutMasterIdLst>
  <p:sldIdLst>
    <p:sldId id="329" r:id="rId2"/>
    <p:sldId id="328" r:id="rId3"/>
    <p:sldId id="301" r:id="rId4"/>
    <p:sldId id="296" r:id="rId5"/>
    <p:sldId id="302" r:id="rId6"/>
    <p:sldId id="303" r:id="rId7"/>
    <p:sldId id="318" r:id="rId8"/>
    <p:sldId id="304" r:id="rId9"/>
    <p:sldId id="319" r:id="rId10"/>
    <p:sldId id="317" r:id="rId11"/>
    <p:sldId id="315" r:id="rId12"/>
    <p:sldId id="309" r:id="rId13"/>
    <p:sldId id="310" r:id="rId14"/>
    <p:sldId id="311" r:id="rId15"/>
    <p:sldId id="316" r:id="rId16"/>
    <p:sldId id="321" r:id="rId17"/>
    <p:sldId id="323" r:id="rId18"/>
    <p:sldId id="324" r:id="rId19"/>
    <p:sldId id="326" r:id="rId20"/>
    <p:sldId id="327" r:id="rId21"/>
    <p:sldId id="325" r:id="rId22"/>
    <p:sldId id="313" r:id="rId23"/>
    <p:sldId id="312" r:id="rId24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64" autoAdjust="0"/>
  </p:normalViewPr>
  <p:slideViewPr>
    <p:cSldViewPr>
      <p:cViewPr varScale="1">
        <p:scale>
          <a:sx n="73" d="100"/>
          <a:sy n="73" d="100"/>
        </p:scale>
        <p:origin x="12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9E14DAF-25A7-49DA-BD38-FE76219F5B1B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6BC2ECB-3FDC-41E3-839A-3B876EF82E67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AD45CB3-61DA-4266-8F70-378C2C0B0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960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5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02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6831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64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01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86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95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07A-C22B-462E-9B17-1EB927F51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6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7484-E0F5-4D73-BB62-986ECDAAF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6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0CAF-4D1C-4E34-B3D3-EB6CE65BE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7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530-55B0-4E7D-89BE-2E9C56302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1325-7D32-43B7-9E56-E61E633148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3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236-E947-4C63-A0C5-F45D317E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4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CF57-9784-48E3-9D28-0F4F6DB0F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1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0DA-1813-4487-9C6A-FF5E11602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2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512-2454-491E-916C-A35A7D91A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3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3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url?sa=i&amp;url=https://cpha.tu.edu.iq/images/%D8%AF.%D9%85%D8%A4%D9%8A%D8%AF/Bioenergetics_and_Oxidative_Phosphorylation.pdf&amp;psig=AOvVaw3IlWn8fQHvGw9mqhtGwOVU&amp;ust=1587561403001000&amp;source=images&amp;cd=vfe&amp;ved=0CAIQjRxqGAoTCNDq3Z7N-egCFQAAAAAdAAAAABDJA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B-310 BİYOKİMYA II DERSİ </a:t>
            </a: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XI.HAFTA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45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Bioenergetics and Oxidative Phosphorylation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192688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0331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1" y="490228"/>
            <a:ext cx="8229600" cy="4447331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457201" y="4941169"/>
            <a:ext cx="8229600" cy="1224136"/>
          </a:xfrm>
        </p:spPr>
        <p:txBody>
          <a:bodyPr>
            <a:normAutofit fontScale="92500" lnSpcReduction="20000"/>
          </a:bodyPr>
          <a:lstStyle/>
          <a:p>
            <a:endParaRPr lang="tr-TR" sz="1400" dirty="0" smtClean="0">
              <a:effectLst/>
            </a:endParaRPr>
          </a:p>
          <a:p>
            <a:r>
              <a:rPr lang="tr-TR" sz="1400" dirty="0" smtClean="0">
                <a:effectLst/>
              </a:rPr>
              <a:t>https</a:t>
            </a:r>
            <a:r>
              <a:rPr lang="tr-TR" sz="1400" dirty="0">
                <a:effectLst/>
              </a:rPr>
              <a:t>://www.google.com/url?sa=i&amp;url=https%3A%2F%2Fwww.slideshare.net%2Fashokktt%2Fbiological-oxidation-bioenergetics-and-general-concepts-part-i&amp;psig=AOvVaw3IlWn8fQHvGw9mqhtGwOVU&amp;ust=1587561403001000&amp;source=images&amp;cd=vfe&amp;ved=0CAIQjRxqGAoTCNDq3Z7N-egCFQAAAAAdAAAAABCzAw</a:t>
            </a:r>
          </a:p>
          <a:p>
            <a:endParaRPr lang="tr-TR" dirty="0"/>
          </a:p>
        </p:txBody>
      </p:sp>
      <p:pic>
        <p:nvPicPr>
          <p:cNvPr id="5" name="Resim 4" descr="Biological oxidation Bioenergetics and general concepts (part - I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51400"/>
            <a:ext cx="7416824" cy="4324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8480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10000"/>
          </a:bodyPr>
          <a:lstStyle/>
          <a:p>
            <a:r>
              <a:rPr lang="tr-TR" sz="3600" dirty="0" smtClean="0"/>
              <a:t>1,3-bifosfogliserat ve </a:t>
            </a:r>
            <a:r>
              <a:rPr lang="tr-TR" sz="3600" dirty="0" err="1" smtClean="0"/>
              <a:t>fosfokreatin</a:t>
            </a:r>
            <a:r>
              <a:rPr lang="tr-TR" sz="3600" dirty="0" smtClean="0"/>
              <a:t> gibi moleküller de bulunmaktadır.</a:t>
            </a:r>
          </a:p>
          <a:p>
            <a:r>
              <a:rPr lang="tr-TR" sz="3600" dirty="0" smtClean="0"/>
              <a:t>İnorganik </a:t>
            </a:r>
            <a:r>
              <a:rPr lang="tr-TR" sz="3600" dirty="0" err="1" smtClean="0"/>
              <a:t>polifosfat</a:t>
            </a:r>
            <a:r>
              <a:rPr lang="tr-TR" sz="3600" dirty="0" smtClean="0"/>
              <a:t> da yüksek grup aktarım potansiyeli olan </a:t>
            </a:r>
            <a:r>
              <a:rPr lang="tr-TR" sz="3600" dirty="0" err="1" smtClean="0"/>
              <a:t>fosforil</a:t>
            </a:r>
            <a:r>
              <a:rPr lang="tr-TR" sz="3600" dirty="0" smtClean="0"/>
              <a:t> grup deposudur.</a:t>
            </a:r>
          </a:p>
          <a:p>
            <a:r>
              <a:rPr lang="tr-TR" sz="3600" dirty="0" smtClean="0"/>
              <a:t>Yükseltgenme- indirgenme tepkimeleri farklı standart indirgenme potansiyeline sahip iki yarı tepkimedir (E’˚)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881809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10000"/>
          </a:bodyPr>
          <a:lstStyle/>
          <a:p>
            <a:r>
              <a:rPr lang="tr-TR" sz="3600" dirty="0" smtClean="0"/>
              <a:t>Her iki yarı tepkimenin bileşenlerini içeren iki elektrokimyasal yarı-hücre birleştirildiğinde, elektronlar yüksek indirgenme potansiyeline sahip yarı hücreye gitme eğilimi vardır. </a:t>
            </a:r>
          </a:p>
          <a:p>
            <a:pPr marL="0" indent="0">
              <a:buNone/>
            </a:pPr>
            <a:endParaRPr lang="tr-TR" sz="3600" dirty="0" smtClean="0"/>
          </a:p>
          <a:p>
            <a:r>
              <a:rPr lang="tr-TR" sz="3600" dirty="0" smtClean="0"/>
              <a:t>Bir yükseltgenme- indirgenme tepkimesi; </a:t>
            </a:r>
            <a:r>
              <a:rPr lang="el-GR" sz="3600" dirty="0"/>
              <a:t>Δ</a:t>
            </a:r>
            <a:r>
              <a:rPr lang="tr-TR" sz="3600" dirty="0" smtClean="0"/>
              <a:t>G’˚= -</a:t>
            </a:r>
            <a:r>
              <a:rPr lang="tr-TR" sz="3600" dirty="0" err="1" smtClean="0"/>
              <a:t>nƑ</a:t>
            </a:r>
            <a:r>
              <a:rPr lang="el-GR" sz="3600" dirty="0" smtClean="0"/>
              <a:t>Δ</a:t>
            </a:r>
            <a:r>
              <a:rPr lang="tr-TR" sz="3600" dirty="0" smtClean="0"/>
              <a:t>E</a:t>
            </a:r>
            <a:r>
              <a:rPr lang="tr-TR" sz="3600" dirty="0"/>
              <a:t>’</a:t>
            </a:r>
            <a:r>
              <a:rPr lang="tr-TR" sz="3600" dirty="0" smtClean="0"/>
              <a:t>˚ </a:t>
            </a:r>
            <a:r>
              <a:rPr lang="tr-TR" sz="3600" dirty="0" err="1" smtClean="0"/>
              <a:t>dir</a:t>
            </a:r>
            <a:endParaRPr lang="tr-TR" sz="3600" dirty="0" smtClean="0"/>
          </a:p>
          <a:p>
            <a:pPr marL="0" indent="0">
              <a:buNone/>
            </a:pPr>
            <a:endParaRPr lang="tr-TR" sz="3600" dirty="0" smtClean="0"/>
          </a:p>
          <a:p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264531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/>
          </a:bodyPr>
          <a:lstStyle/>
          <a:p>
            <a:r>
              <a:rPr lang="tr-TR" sz="3600" dirty="0" smtClean="0"/>
              <a:t>NAD ve NADP çoğu </a:t>
            </a:r>
            <a:r>
              <a:rPr lang="tr-TR" sz="3600" dirty="0" err="1" smtClean="0"/>
              <a:t>dehidrogenazların</a:t>
            </a:r>
            <a:r>
              <a:rPr lang="tr-TR" sz="3600" dirty="0" smtClean="0"/>
              <a:t> </a:t>
            </a:r>
            <a:r>
              <a:rPr lang="tr-TR" sz="3600" dirty="0" err="1" smtClean="0"/>
              <a:t>kofaktörleridir</a:t>
            </a:r>
            <a:r>
              <a:rPr lang="tr-TR" sz="3600" dirty="0" smtClean="0"/>
              <a:t>. Her ikisi de iki elektron ve bir proton alır,</a:t>
            </a:r>
          </a:p>
          <a:p>
            <a:r>
              <a:rPr lang="tr-TR" sz="3600" dirty="0" smtClean="0"/>
              <a:t>FAD ve FMN, </a:t>
            </a:r>
            <a:r>
              <a:rPr lang="tr-TR" sz="3600" dirty="0" err="1" smtClean="0"/>
              <a:t>flavopoteinlere</a:t>
            </a:r>
            <a:r>
              <a:rPr lang="tr-TR" sz="3600" dirty="0" smtClean="0"/>
              <a:t> sıkıca bağlı </a:t>
            </a:r>
            <a:r>
              <a:rPr lang="tr-TR" sz="3600" dirty="0" err="1" smtClean="0"/>
              <a:t>prostetik</a:t>
            </a:r>
            <a:r>
              <a:rPr lang="tr-TR" sz="3600" dirty="0" smtClean="0"/>
              <a:t> gruplar olarak görev yaparlar,</a:t>
            </a:r>
          </a:p>
          <a:p>
            <a:r>
              <a:rPr lang="tr-TR" sz="3600" dirty="0" smtClean="0"/>
              <a:t>Bunlar ATP sentezinde önemli moleküllerdir.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307685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99436"/>
            <a:ext cx="8229600" cy="452570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457200" y="5085184"/>
            <a:ext cx="8229600" cy="1069579"/>
          </a:xfrm>
        </p:spPr>
        <p:txBody>
          <a:bodyPr>
            <a:normAutofit lnSpcReduction="10000"/>
          </a:bodyPr>
          <a:lstStyle/>
          <a:p>
            <a:r>
              <a:rPr lang="tr-TR" sz="1400" u="sng" dirty="0">
                <a:effectLst/>
                <a:hlinkClick r:id="rId2"/>
              </a:rPr>
              <a:t>https://www.google.com/url?sa=i&amp;url=https%3A%2F%2Fcpha.tu.edu.iq%2Fimages%2F%25D8%25AF.%25D9%2585%25D8%25A4%25D9%258A%25D8%25AF%2FBioenergetics_and_Oxidative_Phosphorylation.pdf&amp;psig=AOvVaw3IlWn8fQHvGw9mqhtGwOVU&amp;ust=1587561403001000&amp;source=images&amp;cd=vfe&amp;ved=0CAIQjRxqGAoTCNDq3Z7N-egCFQAAAAAdAAAAABDJAg</a:t>
            </a:r>
            <a:endParaRPr lang="tr-TR" sz="1400" dirty="0">
              <a:effectLst/>
            </a:endParaRPr>
          </a:p>
        </p:txBody>
      </p:sp>
      <p:pic>
        <p:nvPicPr>
          <p:cNvPr id="4" name="Resim 3" descr="Bioenergetics and Oxidative Phosphorylat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8054"/>
            <a:ext cx="4752528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723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539552" y="5517232"/>
            <a:ext cx="8147248" cy="792088"/>
          </a:xfrm>
        </p:spPr>
        <p:txBody>
          <a:bodyPr>
            <a:normAutofit fontScale="92500"/>
          </a:bodyPr>
          <a:lstStyle/>
          <a:p>
            <a:r>
              <a:rPr lang="tr-TR" sz="1200" dirty="0"/>
              <a:t>https://www.google.com/url?sa=i&amp;url=https%3A%2F%2Fwww.slideshare.net%2Fkhairullah127%2Fbiochemica-redox-reactions&amp;psig=AOvVaw2ozkl-BopwJCGPf8y0kFvM&amp;ust=1587586418471000&amp;source=images&amp;cd=vfe&amp;ved=0CAIQjRxqFwoTCMCTu7eq-ugCFQAAAAAdAAAAABAD</a:t>
            </a:r>
          </a:p>
        </p:txBody>
      </p:sp>
      <p:pic>
        <p:nvPicPr>
          <p:cNvPr id="1028" name="Picture 4" descr="Biochemica redox rea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581006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225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8229600" cy="792088"/>
          </a:xfrm>
        </p:spPr>
        <p:txBody>
          <a:bodyPr/>
          <a:lstStyle/>
          <a:p>
            <a:r>
              <a:rPr lang="tr-TR" sz="1100" dirty="0"/>
              <a:t>https://www.google.com/url?sa=i&amp;url=http%3A%2F%2Fwww.bioinfo.org.cn%2Fbook%2Fbiochemistry%2Fchapt13%2Fbio6.htm&amp;psig=AOvVaw2ozkl-BopwJCGPf8y0kFvM&amp;ust=1587586418471000&amp;source=images&amp;cd=vfe&amp;ved=0CAIQjRxqFwoTCMCTu7eq-ugCFQAAAAAdAAAAABAI</a:t>
            </a:r>
          </a:p>
        </p:txBody>
      </p:sp>
      <p:pic>
        <p:nvPicPr>
          <p:cNvPr id="2050" name="Picture 2" descr="Chapter 13 : Principles of Bioenerge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416824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400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457200" y="293467"/>
            <a:ext cx="8229600" cy="5793507"/>
          </a:xfrm>
        </p:spPr>
        <p:txBody>
          <a:bodyPr/>
          <a:lstStyle/>
          <a:p>
            <a:r>
              <a:rPr lang="tr-TR" sz="2800" dirty="0" smtClean="0"/>
              <a:t>E=E˚+ RT/</a:t>
            </a:r>
            <a:r>
              <a:rPr lang="tr-TR" sz="2800" dirty="0" err="1" smtClean="0"/>
              <a:t>nƑ</a:t>
            </a:r>
            <a:r>
              <a:rPr lang="tr-TR" sz="2800" dirty="0" smtClean="0"/>
              <a:t> x </a:t>
            </a:r>
            <a:r>
              <a:rPr lang="tr-TR" sz="2800" dirty="0" err="1" smtClean="0"/>
              <a:t>ln</a:t>
            </a:r>
            <a:r>
              <a:rPr lang="tr-TR" sz="2800" dirty="0" smtClean="0"/>
              <a:t>  [elektron alan/elektron veren]</a:t>
            </a:r>
          </a:p>
          <a:p>
            <a:r>
              <a:rPr lang="tr-TR" sz="2400" dirty="0" smtClean="0"/>
              <a:t>E=E˚+ 0,026 V / n x </a:t>
            </a:r>
            <a:r>
              <a:rPr lang="tr-TR" sz="2400" dirty="0" err="1" smtClean="0"/>
              <a:t>ln</a:t>
            </a:r>
            <a:r>
              <a:rPr lang="tr-TR" sz="2400" dirty="0" smtClean="0"/>
              <a:t>  [elektron alan/elektron veren]</a:t>
            </a:r>
          </a:p>
          <a:p>
            <a:r>
              <a:rPr lang="tr-TR" sz="2400" dirty="0" smtClean="0"/>
              <a:t>ΔG'˚= -</a:t>
            </a:r>
            <a:r>
              <a:rPr lang="tr-TR" sz="2400" dirty="0" err="1" smtClean="0"/>
              <a:t>nƑ</a:t>
            </a:r>
            <a:r>
              <a:rPr lang="tr-TR" sz="2400" dirty="0" smtClean="0"/>
              <a:t> </a:t>
            </a:r>
            <a:r>
              <a:rPr lang="el-GR" sz="2400" dirty="0" smtClean="0"/>
              <a:t>Δ</a:t>
            </a:r>
            <a:r>
              <a:rPr lang="tr-TR" sz="2400" dirty="0" smtClean="0"/>
              <a:t>E'˚</a:t>
            </a:r>
          </a:p>
          <a:p>
            <a:r>
              <a:rPr lang="tr-TR" sz="2400" dirty="0" err="1" smtClean="0"/>
              <a:t>Asetaldehit</a:t>
            </a:r>
            <a:r>
              <a:rPr lang="tr-TR" sz="2400" dirty="0" smtClean="0"/>
              <a:t> + NADH+H</a:t>
            </a:r>
            <a:r>
              <a:rPr lang="tr-TR" sz="2400" baseline="30000" dirty="0" smtClean="0"/>
              <a:t>+                    </a:t>
            </a:r>
            <a:r>
              <a:rPr lang="tr-TR" sz="2400" dirty="0" smtClean="0"/>
              <a:t>Etanol + NAD</a:t>
            </a:r>
            <a:r>
              <a:rPr lang="tr-TR" sz="2400" baseline="30000" dirty="0" smtClean="0"/>
              <a:t>+ </a:t>
            </a:r>
          </a:p>
          <a:p>
            <a:r>
              <a:rPr lang="tr-TR" sz="2400" dirty="0"/>
              <a:t>ΔG'</a:t>
            </a:r>
            <a:r>
              <a:rPr lang="tr-TR" sz="2400" dirty="0" smtClean="0"/>
              <a:t>˚=?</a:t>
            </a:r>
            <a:endParaRPr lang="tr-TR" sz="2400" baseline="30000" dirty="0" smtClean="0"/>
          </a:p>
          <a:p>
            <a:r>
              <a:rPr lang="tr-TR" sz="2400" dirty="0" smtClean="0"/>
              <a:t>1)</a:t>
            </a:r>
            <a:r>
              <a:rPr lang="tr-TR" sz="2400" dirty="0" err="1" smtClean="0"/>
              <a:t>Asetaldehit</a:t>
            </a:r>
            <a:r>
              <a:rPr lang="tr-TR" sz="2400" baseline="30000" dirty="0" smtClean="0"/>
              <a:t> </a:t>
            </a:r>
            <a:r>
              <a:rPr lang="tr-TR" sz="2400" dirty="0" smtClean="0"/>
              <a:t>+2H</a:t>
            </a:r>
            <a:r>
              <a:rPr lang="tr-TR" sz="2400" baseline="30000" dirty="0" smtClean="0"/>
              <a:t>+</a:t>
            </a:r>
            <a:r>
              <a:rPr lang="tr-TR" sz="2400" dirty="0" smtClean="0"/>
              <a:t>+2e</a:t>
            </a:r>
            <a:r>
              <a:rPr lang="tr-TR" sz="2400" baseline="30000" dirty="0" smtClean="0"/>
              <a:t>-                </a:t>
            </a:r>
            <a:r>
              <a:rPr lang="tr-TR" sz="2400" dirty="0" smtClean="0"/>
              <a:t>Etanol </a:t>
            </a:r>
          </a:p>
          <a:p>
            <a:r>
              <a:rPr lang="tr-TR" sz="2400" dirty="0" smtClean="0"/>
              <a:t>2) NAD</a:t>
            </a:r>
            <a:r>
              <a:rPr lang="tr-TR" sz="2400" baseline="30000" dirty="0" smtClean="0"/>
              <a:t>+</a:t>
            </a:r>
            <a:r>
              <a:rPr lang="tr-TR" sz="2400" dirty="0"/>
              <a:t> 2H</a:t>
            </a:r>
            <a:r>
              <a:rPr lang="tr-TR" sz="2400" baseline="30000" dirty="0"/>
              <a:t>+</a:t>
            </a:r>
            <a:r>
              <a:rPr lang="tr-TR" sz="2400" dirty="0"/>
              <a:t>+2e</a:t>
            </a:r>
            <a:r>
              <a:rPr lang="tr-TR" sz="2400" baseline="30000" dirty="0"/>
              <a:t>- </a:t>
            </a:r>
            <a:r>
              <a:rPr lang="tr-TR" sz="2400" baseline="30000" dirty="0" smtClean="0"/>
              <a:t>                   </a:t>
            </a:r>
            <a:r>
              <a:rPr lang="tr-TR" sz="2400" dirty="0" smtClean="0"/>
              <a:t>NADH+H</a:t>
            </a:r>
            <a:r>
              <a:rPr lang="tr-TR" sz="2400" baseline="30000" dirty="0" smtClean="0"/>
              <a:t>+</a:t>
            </a:r>
          </a:p>
          <a:p>
            <a:r>
              <a:rPr lang="el-GR" sz="2400" dirty="0"/>
              <a:t>Δ</a:t>
            </a:r>
            <a:r>
              <a:rPr lang="tr-TR" sz="2400" dirty="0"/>
              <a:t>E'</a:t>
            </a:r>
            <a:r>
              <a:rPr lang="tr-TR" sz="2400" dirty="0" smtClean="0"/>
              <a:t>˚= -0,197V-(-0,320V)=0,123 V</a:t>
            </a:r>
          </a:p>
          <a:p>
            <a:r>
              <a:rPr lang="tr-TR" sz="2400" dirty="0"/>
              <a:t>ΔG'˚= -</a:t>
            </a:r>
            <a:r>
              <a:rPr lang="tr-TR" sz="2400" dirty="0" err="1"/>
              <a:t>nƑ</a:t>
            </a:r>
            <a:r>
              <a:rPr lang="tr-TR" sz="2400" dirty="0"/>
              <a:t> </a:t>
            </a:r>
            <a:r>
              <a:rPr lang="el-GR" sz="2400" dirty="0"/>
              <a:t>Δ</a:t>
            </a:r>
            <a:r>
              <a:rPr lang="tr-TR" sz="2400" dirty="0"/>
              <a:t>E'</a:t>
            </a:r>
            <a:r>
              <a:rPr lang="tr-TR" sz="2400" dirty="0" smtClean="0"/>
              <a:t>˚ = -2(96,5 </a:t>
            </a:r>
            <a:r>
              <a:rPr lang="tr-TR" sz="2400" dirty="0" err="1" smtClean="0"/>
              <a:t>kJ</a:t>
            </a:r>
            <a:r>
              <a:rPr lang="tr-TR" sz="2400" dirty="0" smtClean="0"/>
              <a:t>/</a:t>
            </a:r>
            <a:r>
              <a:rPr lang="tr-TR" sz="2400" dirty="0" err="1" smtClean="0"/>
              <a:t>V.mol</a:t>
            </a:r>
            <a:r>
              <a:rPr lang="tr-TR" sz="2400" dirty="0" smtClean="0"/>
              <a:t>)(0,123 V)</a:t>
            </a:r>
          </a:p>
          <a:p>
            <a:r>
              <a:rPr lang="tr-TR" sz="2400" dirty="0"/>
              <a:t> </a:t>
            </a:r>
            <a:r>
              <a:rPr lang="tr-TR" sz="2400" dirty="0" smtClean="0"/>
              <a:t>       =-23,7 </a:t>
            </a:r>
            <a:r>
              <a:rPr lang="tr-TR" sz="2400" dirty="0" err="1" smtClean="0"/>
              <a:t>kJ</a:t>
            </a:r>
            <a:r>
              <a:rPr lang="tr-TR" sz="2400" dirty="0" smtClean="0"/>
              <a:t>/</a:t>
            </a:r>
            <a:r>
              <a:rPr lang="tr-TR" sz="2400" dirty="0" err="1" smtClean="0"/>
              <a:t>mol</a:t>
            </a:r>
            <a:endParaRPr lang="tr-TR" sz="2400" dirty="0"/>
          </a:p>
          <a:p>
            <a:endParaRPr lang="tr-TR" sz="2400" baseline="30000" dirty="0" smtClean="0"/>
          </a:p>
          <a:p>
            <a:endParaRPr lang="tr-TR" sz="2400" baseline="30000" dirty="0" smtClean="0"/>
          </a:p>
          <a:p>
            <a:endParaRPr lang="tr-TR" sz="2800" dirty="0" smtClean="0"/>
          </a:p>
          <a:p>
            <a:endParaRPr lang="tr-TR" sz="2800" dirty="0"/>
          </a:p>
        </p:txBody>
      </p:sp>
      <p:sp>
        <p:nvSpPr>
          <p:cNvPr id="4" name="Sağ Ok 3"/>
          <p:cNvSpPr/>
          <p:nvPr/>
        </p:nvSpPr>
        <p:spPr bwMode="auto">
          <a:xfrm>
            <a:off x="4355976" y="1772816"/>
            <a:ext cx="720080" cy="248843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Sağ Ok 4"/>
          <p:cNvSpPr/>
          <p:nvPr/>
        </p:nvSpPr>
        <p:spPr bwMode="auto">
          <a:xfrm>
            <a:off x="4113826" y="2708920"/>
            <a:ext cx="720080" cy="19200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Sağ Ok 5"/>
          <p:cNvSpPr/>
          <p:nvPr/>
        </p:nvSpPr>
        <p:spPr bwMode="auto">
          <a:xfrm>
            <a:off x="3419872" y="3094216"/>
            <a:ext cx="720080" cy="19200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47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ioenergetic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1"/>
            <a:ext cx="7416824" cy="5544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23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85800" y="1692275"/>
            <a:ext cx="7772400" cy="2816845"/>
          </a:xfrm>
        </p:spPr>
        <p:txBody>
          <a:bodyPr/>
          <a:lstStyle/>
          <a:p>
            <a:r>
              <a:rPr lang="tr-TR" sz="4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BİYOENERJETİK VE OKSİDATİF FOSFORİLASYONU GİRİŞ</a:t>
            </a:r>
            <a:endParaRPr lang="tr-TR" sz="4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7013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46" y="100394"/>
            <a:ext cx="7048500" cy="536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539552" y="5589240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www.studyblue.com%2Fnotes%2Fnote%2Fn%2Flecture-18-oxidative-phosphorylation%2Fdeck%2F1681081&amp;psig=AOvVaw3g9IBL8mu8IvTCRnyATQ7a&amp;ust=1589323132195000&amp;source=images&amp;cd=vfe&amp;ved=0CAIQjRxqFwoTCNCD5p7wrOkCFQAAAAAdAAAAABAG</a:t>
            </a:r>
          </a:p>
        </p:txBody>
      </p:sp>
    </p:spTree>
    <p:extLst>
      <p:ext uri="{BB962C8B-B14F-4D97-AF65-F5344CB8AC3E}">
        <p14:creationId xmlns:p14="http://schemas.microsoft.com/office/powerpoint/2010/main" val="2259896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ioenergetics and Oxidative Phosphorylation - Bioenergetics and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807"/>
            <a:ext cx="7272808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9827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5786" y="285728"/>
            <a:ext cx="7772400" cy="17367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KAYNAKÇA</a:t>
            </a:r>
            <a:br>
              <a:rPr lang="tr-TR" dirty="0" smtClean="0"/>
            </a:b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268760"/>
            <a:ext cx="7946626" cy="4680520"/>
          </a:xfrm>
        </p:spPr>
        <p:txBody>
          <a:bodyPr/>
          <a:lstStyle/>
          <a:p>
            <a:pPr algn="just"/>
            <a:r>
              <a:rPr lang="tr-TR" b="1" dirty="0" smtClean="0"/>
              <a:t>Başlıca Kaynak</a:t>
            </a:r>
            <a:r>
              <a:rPr lang="tr-TR" dirty="0" smtClean="0"/>
              <a:t>: </a:t>
            </a:r>
            <a:r>
              <a:rPr lang="tr-TR" dirty="0" err="1" smtClean="0"/>
              <a:t>Lehninger</a:t>
            </a:r>
            <a:r>
              <a:rPr lang="tr-TR" dirty="0" smtClean="0"/>
              <a:t> Biyokimyanın İlkeleri, David </a:t>
            </a:r>
            <a:r>
              <a:rPr lang="tr-TR" dirty="0" err="1" smtClean="0"/>
              <a:t>L.Nelson</a:t>
            </a:r>
            <a:r>
              <a:rPr lang="tr-TR" dirty="0" smtClean="0"/>
              <a:t>, Michael M. </a:t>
            </a:r>
            <a:r>
              <a:rPr lang="tr-TR" dirty="0" err="1" smtClean="0"/>
              <a:t>Cox</a:t>
            </a:r>
            <a:r>
              <a:rPr lang="tr-TR" dirty="0" smtClean="0"/>
              <a:t>, Beşinci Baskıdan Çeviri, Çeviri Editörü; Y. Murat Elçin, </a:t>
            </a:r>
            <a:r>
              <a:rPr lang="tr-TR" dirty="0" err="1" smtClean="0"/>
              <a:t>Palme</a:t>
            </a:r>
            <a:r>
              <a:rPr lang="tr-TR" dirty="0" smtClean="0"/>
              <a:t> Yayıncılık, 2013.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/>
              <a:t>Lippincott’s</a:t>
            </a:r>
            <a:r>
              <a:rPr lang="tr-TR" dirty="0"/>
              <a:t> </a:t>
            </a:r>
            <a:r>
              <a:rPr lang="tr-TR" dirty="0" err="1"/>
              <a:t>Illustrated</a:t>
            </a:r>
            <a:r>
              <a:rPr lang="tr-TR" dirty="0"/>
              <a:t> </a:t>
            </a:r>
            <a:r>
              <a:rPr lang="tr-TR" dirty="0" err="1"/>
              <a:t>Reviews</a:t>
            </a:r>
            <a:r>
              <a:rPr lang="tr-TR" dirty="0"/>
              <a:t>: </a:t>
            </a:r>
            <a:r>
              <a:rPr lang="tr-TR" dirty="0" err="1"/>
              <a:t>Biochemistry</a:t>
            </a:r>
            <a:r>
              <a:rPr lang="tr-TR" dirty="0"/>
              <a:t>, 3rd ed.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Pamela</a:t>
            </a:r>
            <a:r>
              <a:rPr lang="tr-TR" dirty="0"/>
              <a:t> C. </a:t>
            </a:r>
            <a:r>
              <a:rPr lang="tr-TR" dirty="0" err="1"/>
              <a:t>Champe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Richard A. </a:t>
            </a:r>
            <a:r>
              <a:rPr lang="tr-TR" dirty="0" err="1"/>
              <a:t>Harvey</a:t>
            </a:r>
            <a:r>
              <a:rPr lang="tr-TR" dirty="0" smtClean="0"/>
              <a:t>, </a:t>
            </a:r>
            <a:r>
              <a:rPr lang="tr-TR" dirty="0" err="1" smtClean="0"/>
              <a:t>Lippincott</a:t>
            </a:r>
            <a:r>
              <a:rPr lang="tr-TR" dirty="0" smtClean="0"/>
              <a:t> Williams &amp; </a:t>
            </a:r>
            <a:r>
              <a:rPr lang="tr-TR" dirty="0" err="1" smtClean="0"/>
              <a:t>Wilkins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23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0042"/>
            <a:ext cx="6400800" cy="5138758"/>
          </a:xfrm>
        </p:spPr>
        <p:txBody>
          <a:bodyPr/>
          <a:lstStyle/>
          <a:p>
            <a:pPr algn="just"/>
            <a:r>
              <a:rPr lang="tr-TR" dirty="0" err="1" smtClean="0"/>
              <a:t>Harper’s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Biochemistry</a:t>
            </a:r>
            <a:r>
              <a:rPr lang="tr-TR" dirty="0" smtClean="0"/>
              <a:t>, R. K. </a:t>
            </a:r>
            <a:r>
              <a:rPr lang="tr-TR" dirty="0" err="1" smtClean="0"/>
              <a:t>Murray</a:t>
            </a:r>
            <a:r>
              <a:rPr lang="tr-TR" dirty="0" smtClean="0"/>
              <a:t>, D. K. </a:t>
            </a:r>
            <a:r>
              <a:rPr lang="tr-TR" dirty="0" err="1" smtClean="0"/>
              <a:t>Granner</a:t>
            </a:r>
            <a:r>
              <a:rPr lang="tr-TR" dirty="0" smtClean="0"/>
              <a:t>, P. A. </a:t>
            </a:r>
            <a:r>
              <a:rPr lang="tr-TR" dirty="0" err="1" smtClean="0"/>
              <a:t>Mayes</a:t>
            </a:r>
            <a:r>
              <a:rPr lang="tr-TR" dirty="0" smtClean="0"/>
              <a:t>, V. W. </a:t>
            </a:r>
            <a:r>
              <a:rPr lang="tr-TR" dirty="0" err="1" smtClean="0"/>
              <a:t>Rodwell</a:t>
            </a:r>
            <a:r>
              <a:rPr lang="tr-TR" dirty="0" smtClean="0"/>
              <a:t>, </a:t>
            </a:r>
            <a:r>
              <a:rPr lang="tr-TR" dirty="0" err="1" smtClean="0"/>
              <a:t>Lange</a:t>
            </a:r>
            <a:r>
              <a:rPr lang="tr-TR" dirty="0" smtClean="0"/>
              <a:t> </a:t>
            </a:r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Books</a:t>
            </a:r>
            <a:r>
              <a:rPr lang="tr-TR" dirty="0" smtClean="0"/>
              <a:t>/</a:t>
            </a:r>
            <a:r>
              <a:rPr lang="tr-TR" dirty="0" err="1" smtClean="0"/>
              <a:t>McGraw</a:t>
            </a:r>
            <a:r>
              <a:rPr lang="tr-TR" dirty="0" smtClean="0"/>
              <a:t>-</a:t>
            </a:r>
            <a:r>
              <a:rPr lang="tr-TR" dirty="0" err="1" smtClean="0"/>
              <a:t>Hill</a:t>
            </a:r>
            <a:r>
              <a:rPr lang="tr-TR" dirty="0" smtClean="0"/>
              <a:t> </a:t>
            </a:r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Publishing</a:t>
            </a:r>
            <a:r>
              <a:rPr lang="tr-TR" dirty="0" smtClean="0"/>
              <a:t> </a:t>
            </a:r>
            <a:r>
              <a:rPr lang="tr-TR" dirty="0" err="1" smtClean="0"/>
              <a:t>Division</a:t>
            </a:r>
            <a:r>
              <a:rPr lang="tr-TR" dirty="0" smtClean="0"/>
              <a:t>, 2003.</a:t>
            </a:r>
          </a:p>
          <a:p>
            <a:pPr algn="just"/>
            <a:endParaRPr lang="tr-TR" dirty="0" smtClean="0"/>
          </a:p>
          <a:p>
            <a:pPr algn="just"/>
            <a:r>
              <a:rPr lang="en-US" dirty="0" smtClean="0"/>
              <a:t>Basic Concepts in Biochemistry, A Student’s Survival Guide, H. F. Gilbert, McGraw-Hill Health </a:t>
            </a:r>
            <a:r>
              <a:rPr lang="en-US" dirty="0" err="1" smtClean="0"/>
              <a:t>Proffesions</a:t>
            </a:r>
            <a:r>
              <a:rPr lang="en-US" dirty="0" smtClean="0"/>
              <a:t> Division, 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20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abolism | The Bioenergetics: Pathways of Human Energy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806489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395536" y="548680"/>
            <a:ext cx="8229600" cy="5112568"/>
          </a:xfrm>
        </p:spPr>
        <p:txBody>
          <a:bodyPr/>
          <a:lstStyle/>
          <a:p>
            <a:r>
              <a:rPr lang="tr-TR" b="1" dirty="0" err="1" smtClean="0"/>
              <a:t>Biyoenerjetik</a:t>
            </a:r>
            <a:r>
              <a:rPr lang="tr-TR" b="1" dirty="0" smtClean="0"/>
              <a:t> I:</a:t>
            </a:r>
            <a:r>
              <a:rPr lang="tr-TR" dirty="0" smtClean="0"/>
              <a:t> </a:t>
            </a:r>
            <a:r>
              <a:rPr lang="tr-TR" dirty="0" err="1" smtClean="0"/>
              <a:t>Biyoenerjetiğin</a:t>
            </a:r>
            <a:r>
              <a:rPr lang="tr-TR" dirty="0" smtClean="0"/>
              <a:t> temel prensipleri, biyolojik sitemlerin serbest enerji değişimleri ve bunları etkileyen faktörler.</a:t>
            </a:r>
          </a:p>
          <a:p>
            <a:r>
              <a:rPr lang="tr-TR" b="1" dirty="0" err="1"/>
              <a:t>Biyoenerjetik</a:t>
            </a:r>
            <a:r>
              <a:rPr lang="tr-TR" b="1" dirty="0"/>
              <a:t> II:</a:t>
            </a:r>
            <a:r>
              <a:rPr lang="tr-TR" dirty="0"/>
              <a:t> ATP </a:t>
            </a:r>
            <a:r>
              <a:rPr lang="tr-TR" dirty="0" err="1"/>
              <a:t>nin</a:t>
            </a:r>
            <a:r>
              <a:rPr lang="tr-TR" dirty="0"/>
              <a:t> hidrolizi ile serbest enerji değişimi ve biyolojik önemi, diğer </a:t>
            </a:r>
            <a:r>
              <a:rPr lang="tr-TR" dirty="0" err="1"/>
              <a:t>fosforile</a:t>
            </a:r>
            <a:r>
              <a:rPr lang="tr-TR" dirty="0"/>
              <a:t> bileşikler ve önemi, </a:t>
            </a:r>
            <a:r>
              <a:rPr lang="tr-TR" dirty="0" err="1"/>
              <a:t>oksidasyon</a:t>
            </a:r>
            <a:r>
              <a:rPr lang="tr-TR" dirty="0"/>
              <a:t>-redüksiyon reaksiyonların işleyişi, burada görev alan bileşikler ve önemi.</a:t>
            </a:r>
          </a:p>
          <a:p>
            <a:endParaRPr lang="tr-TR" sz="4000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/>
          </a:bodyPr>
          <a:lstStyle/>
          <a:p>
            <a:r>
              <a:rPr lang="tr-TR" sz="3600" dirty="0" smtClean="0"/>
              <a:t>Canlı hücreler düzeni ve yapılarını korumak, hücresel bileşenleri sentezlemek, elektrik akımı oluşturmak vb. hücrenin hayati işlemleri için enerjiye ihtiyaç duyarlar ve sürekli iş yaparlar.</a:t>
            </a:r>
          </a:p>
          <a:p>
            <a:r>
              <a:rPr lang="tr-TR" sz="3600" dirty="0" smtClean="0"/>
              <a:t>Bütün kimyasal reaksiyonlar; en kararlı bağ yapısına ulaşma isteği (</a:t>
            </a:r>
            <a:r>
              <a:rPr lang="tr-TR" sz="3600" dirty="0" err="1" smtClean="0"/>
              <a:t>entalpi</a:t>
            </a:r>
            <a:r>
              <a:rPr lang="tr-TR" sz="3600" dirty="0" smtClean="0"/>
              <a:t>), yüksek düzensizliğe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96314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10000"/>
          </a:bodyPr>
          <a:lstStyle/>
          <a:p>
            <a:r>
              <a:rPr lang="tr-TR" sz="3600" dirty="0" smtClean="0"/>
              <a:t>(</a:t>
            </a:r>
            <a:r>
              <a:rPr lang="tr-TR" sz="3600" dirty="0" err="1" smtClean="0"/>
              <a:t>entropi</a:t>
            </a:r>
            <a:r>
              <a:rPr lang="tr-TR" sz="3600" dirty="0" smtClean="0"/>
              <a:t>) ulaşma isteğidir. </a:t>
            </a:r>
          </a:p>
          <a:p>
            <a:r>
              <a:rPr lang="tr-TR" sz="3600" dirty="0" smtClean="0"/>
              <a:t>Tepkimelerdeki itici güç </a:t>
            </a:r>
            <a:r>
              <a:rPr lang="el-GR" sz="3600" dirty="0" smtClean="0"/>
              <a:t>Δ</a:t>
            </a:r>
            <a:r>
              <a:rPr lang="tr-TR" sz="3600" dirty="0" smtClean="0"/>
              <a:t>G olarak simgelenen serbest enerji değişimidir.</a:t>
            </a:r>
          </a:p>
          <a:p>
            <a:r>
              <a:rPr lang="tr-TR" sz="3600" dirty="0"/>
              <a:t>Bu değer negatif ve sayısal olarak büyük olduğunda reaksiyon ileri yönlü ilerler.</a:t>
            </a:r>
          </a:p>
          <a:p>
            <a:r>
              <a:rPr lang="tr-TR" sz="3600" dirty="0"/>
              <a:t>Bu değer </a:t>
            </a:r>
            <a:r>
              <a:rPr lang="tr-TR" sz="3600" dirty="0" smtClean="0"/>
              <a:t>pozitif </a:t>
            </a:r>
            <a:r>
              <a:rPr lang="tr-TR" sz="3600" dirty="0"/>
              <a:t>ve sayısal olarak büyük olduğunda reaksiyon </a:t>
            </a:r>
            <a:r>
              <a:rPr lang="tr-TR" sz="3600" dirty="0" smtClean="0"/>
              <a:t>geri </a:t>
            </a:r>
            <a:r>
              <a:rPr lang="tr-TR" sz="3600" dirty="0"/>
              <a:t>yönlü </a:t>
            </a:r>
            <a:r>
              <a:rPr lang="tr-TR" sz="3600" dirty="0" smtClean="0"/>
              <a:t>ilerleme eğilimindedir.</a:t>
            </a:r>
            <a:endParaRPr lang="tr-TR" sz="3600" dirty="0"/>
          </a:p>
          <a:p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71182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29600" cy="864096"/>
          </a:xfrm>
        </p:spPr>
        <p:txBody>
          <a:bodyPr/>
          <a:lstStyle/>
          <a:p>
            <a:r>
              <a:rPr lang="tr-TR" sz="1200" dirty="0" err="1" smtClean="0"/>
              <a:t>Lippincott’s</a:t>
            </a:r>
            <a:r>
              <a:rPr lang="tr-TR" sz="1200" dirty="0" smtClean="0"/>
              <a:t> </a:t>
            </a:r>
            <a:r>
              <a:rPr lang="tr-TR" sz="1200" dirty="0" err="1" smtClean="0"/>
              <a:t>Illustrated</a:t>
            </a:r>
            <a:r>
              <a:rPr lang="tr-TR" sz="1200" dirty="0" smtClean="0"/>
              <a:t> </a:t>
            </a:r>
            <a:r>
              <a:rPr lang="tr-TR" sz="1200" dirty="0" err="1" smtClean="0"/>
              <a:t>Reviews</a:t>
            </a:r>
            <a:r>
              <a:rPr lang="tr-TR" sz="1200" dirty="0" smtClean="0"/>
              <a:t>: </a:t>
            </a:r>
            <a:r>
              <a:rPr lang="tr-TR" sz="1200" dirty="0" err="1" smtClean="0"/>
              <a:t>Biochemistry</a:t>
            </a:r>
            <a:r>
              <a:rPr lang="tr-TR" sz="1200" dirty="0" smtClean="0"/>
              <a:t>, 3rd ed. </a:t>
            </a:r>
            <a:r>
              <a:rPr lang="tr-TR" sz="1200" dirty="0" err="1"/>
              <a:t>b</a:t>
            </a:r>
            <a:r>
              <a:rPr lang="tr-TR" sz="1200" dirty="0" err="1" smtClean="0"/>
              <a:t>y</a:t>
            </a:r>
            <a:r>
              <a:rPr lang="tr-TR" sz="1200" dirty="0" smtClean="0"/>
              <a:t> </a:t>
            </a:r>
            <a:r>
              <a:rPr lang="tr-TR" sz="1200" dirty="0" err="1" smtClean="0"/>
              <a:t>Pamela</a:t>
            </a:r>
            <a:r>
              <a:rPr lang="tr-TR" sz="1200" dirty="0" smtClean="0"/>
              <a:t> C. </a:t>
            </a:r>
            <a:r>
              <a:rPr lang="tr-TR" sz="1200" dirty="0" err="1" smtClean="0"/>
              <a:t>Champe</a:t>
            </a:r>
            <a:r>
              <a:rPr lang="tr-TR" sz="1200" dirty="0" smtClean="0"/>
              <a:t> </a:t>
            </a:r>
            <a:r>
              <a:rPr lang="tr-TR" sz="1200" dirty="0" err="1" smtClean="0"/>
              <a:t>and</a:t>
            </a:r>
            <a:r>
              <a:rPr lang="tr-TR" sz="1200" dirty="0" smtClean="0"/>
              <a:t> Richard A. </a:t>
            </a:r>
            <a:r>
              <a:rPr lang="tr-TR" sz="1200" dirty="0" err="1" smtClean="0"/>
              <a:t>Harvey</a:t>
            </a:r>
            <a:r>
              <a:rPr lang="tr-TR" sz="1200" dirty="0" smtClean="0"/>
              <a:t>, </a:t>
            </a:r>
            <a:r>
              <a:rPr lang="tr-TR" sz="1200" dirty="0" err="1" smtClean="0"/>
              <a:t>page</a:t>
            </a:r>
            <a:r>
              <a:rPr lang="tr-TR" sz="1200" dirty="0" smtClean="0"/>
              <a:t> 69.</a:t>
            </a:r>
            <a:endParaRPr lang="tr-TR" sz="1200" dirty="0"/>
          </a:p>
        </p:txBody>
      </p:sp>
      <p:pic>
        <p:nvPicPr>
          <p:cNvPr id="3" name="Resim 2" descr="Bioenergetics and Oxidative Phosphorylation - Bioenergetics and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5"/>
            <a:ext cx="6408712" cy="4536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367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10000"/>
          </a:bodyPr>
          <a:lstStyle/>
          <a:p>
            <a:r>
              <a:rPr lang="el-GR" sz="3600" dirty="0"/>
              <a:t>Δ</a:t>
            </a:r>
            <a:r>
              <a:rPr lang="tr-TR" sz="3600" dirty="0"/>
              <a:t>G</a:t>
            </a:r>
            <a:r>
              <a:rPr lang="tr-TR" sz="3600" dirty="0" smtClean="0"/>
              <a:t> değeri 0 a eşit olduğunda reaksiyon dengededir.</a:t>
            </a:r>
          </a:p>
          <a:p>
            <a:r>
              <a:rPr lang="tr-TR" sz="3600" dirty="0" smtClean="0"/>
              <a:t>Serbest enerji değişimleri toplanabilir,</a:t>
            </a:r>
          </a:p>
          <a:p>
            <a:r>
              <a:rPr lang="tr-TR" sz="3600" dirty="0" smtClean="0"/>
              <a:t>Canlı hücrelerin enerji birimi ATP </a:t>
            </a:r>
            <a:r>
              <a:rPr lang="tr-TR" sz="3600" dirty="0" err="1" smtClean="0"/>
              <a:t>dir</a:t>
            </a:r>
            <a:r>
              <a:rPr lang="tr-TR" sz="3600" dirty="0" smtClean="0"/>
              <a:t>, ADP ve Pi ye </a:t>
            </a:r>
            <a:r>
              <a:rPr lang="tr-TR" sz="3600" dirty="0" err="1" smtClean="0"/>
              <a:t>ekzergonik</a:t>
            </a:r>
            <a:r>
              <a:rPr lang="tr-TR" sz="3600" dirty="0" smtClean="0"/>
              <a:t> dönüşümü birçok tepkimenin gerçekleşmesini sağlar.</a:t>
            </a:r>
          </a:p>
          <a:p>
            <a:r>
              <a:rPr lang="tr-TR" sz="3600" dirty="0" smtClean="0"/>
              <a:t>Hücrede büyük ve negatif hidroliz serbest enerjisine sahip PEP,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561310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ioenergetic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808480"/>
            <a:ext cx="5760720" cy="3241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181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871</TotalTime>
  <Words>551</Words>
  <Application>Microsoft Office PowerPoint</Application>
  <PresentationFormat>Ekran Gösterisi (4:3)</PresentationFormat>
  <Paragraphs>52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7" baseType="lpstr">
      <vt:lpstr>Arial</vt:lpstr>
      <vt:lpstr>Arial Tur</vt:lpstr>
      <vt:lpstr>Impact</vt:lpstr>
      <vt:lpstr>Ana Olay</vt:lpstr>
      <vt:lpstr>B-310 BİYOKİMYA II DERSİ </vt:lpstr>
      <vt:lpstr>BİYOENERJETİK VE OKSİDATİF FOSFORİLASYONU GİRİŞ</vt:lpstr>
      <vt:lpstr>PowerPoint Sunusu</vt:lpstr>
      <vt:lpstr>PowerPoint Sunusu</vt:lpstr>
      <vt:lpstr>PowerPoint Sunusu</vt:lpstr>
      <vt:lpstr>PowerPoint Sunusu</vt:lpstr>
      <vt:lpstr>Lippincott’s Illustrated Reviews: Biochemistry, 3rd ed. by Pamela C. Champe and Richard A. Harvey, page 69.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KAYNAKÇA 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Özlem Yıldırım</cp:lastModifiedBy>
  <cp:revision>73</cp:revision>
  <dcterms:created xsi:type="dcterms:W3CDTF">2007-03-31T19:43:26Z</dcterms:created>
  <dcterms:modified xsi:type="dcterms:W3CDTF">2020-05-11T22:44:47Z</dcterms:modified>
</cp:coreProperties>
</file>