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6" r:id="rId2"/>
    <p:sldId id="256" r:id="rId3"/>
    <p:sldId id="257" r:id="rId4"/>
    <p:sldId id="258" r:id="rId5"/>
    <p:sldId id="259" r:id="rId6"/>
    <p:sldId id="260" r:id="rId7"/>
    <p:sldId id="261" r:id="rId8"/>
    <p:sldId id="262" r:id="rId9"/>
    <p:sldId id="263" r:id="rId10"/>
    <p:sldId id="264" r:id="rId11"/>
    <p:sldId id="265" r:id="rId12"/>
    <p:sldId id="27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tr-TR"/>
              <a:t>Asıl başlık stili için tıklatın</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1546740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2.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428790" y="994410"/>
            <a:ext cx="2401784" cy="1306956"/>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617655" y="857251"/>
            <a:ext cx="1526345" cy="1445456"/>
          </a:xfrm>
          <a:prstGeom prst="rect">
            <a:avLst/>
          </a:prstGeom>
        </p:spPr>
      </p:pic>
      <p:sp>
        <p:nvSpPr>
          <p:cNvPr id="6" name="Akış Çizelgesi: Delikli Teyp 5"/>
          <p:cNvSpPr/>
          <p:nvPr/>
        </p:nvSpPr>
        <p:spPr>
          <a:xfrm>
            <a:off x="1740877" y="1297613"/>
            <a:ext cx="5465300" cy="1382315"/>
          </a:xfrm>
          <a:prstGeom prst="flowChartPunchedTap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000" b="1" dirty="0">
                <a:solidFill>
                  <a:schemeClr val="tx1"/>
                </a:solidFill>
                <a:latin typeface="Arial Rounded MT Bold" pitchFamily="34" charset="0"/>
              </a:rPr>
              <a:t>ZİHİNSEL ENGELLİ ÇOCUKLAR</a:t>
            </a:r>
          </a:p>
        </p:txBody>
      </p:sp>
      <p:sp>
        <p:nvSpPr>
          <p:cNvPr id="17" name="Dikdörtgen 16"/>
          <p:cNvSpPr/>
          <p:nvPr/>
        </p:nvSpPr>
        <p:spPr>
          <a:xfrm>
            <a:off x="2103651" y="2990893"/>
            <a:ext cx="4858702" cy="1177245"/>
          </a:xfrm>
          <a:prstGeom prst="rect">
            <a:avLst/>
          </a:prstGeom>
          <a:noFill/>
        </p:spPr>
        <p:txBody>
          <a:bodyPr wrap="none" lIns="68580" tIns="34290" rIns="68580" bIns="34290">
            <a:spAutoFit/>
          </a:bodyPr>
          <a:lstStyle/>
          <a:p>
            <a:pPr algn="ctr"/>
            <a:r>
              <a:rPr lang="tr-TR" sz="3600" b="1" dirty="0"/>
              <a:t>Sağlık Bilimleri Fakültesi </a:t>
            </a:r>
          </a:p>
          <a:p>
            <a:pPr algn="ctr"/>
            <a:r>
              <a:rPr lang="tr-TR" sz="3600" b="1" dirty="0"/>
              <a:t>Çocuk Gelişimi Bölümü</a:t>
            </a:r>
          </a:p>
        </p:txBody>
      </p:sp>
    </p:spTree>
    <p:extLst>
      <p:ext uri="{BB962C8B-B14F-4D97-AF65-F5344CB8AC3E}">
        <p14:creationId xmlns:p14="http://schemas.microsoft.com/office/powerpoint/2010/main" val="828691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412776"/>
            <a:ext cx="8568952" cy="1612776"/>
          </a:xfrm>
        </p:spPr>
        <p:txBody>
          <a:bodyPr>
            <a:normAutofit/>
          </a:bodyPr>
          <a:lstStyle/>
          <a:p>
            <a:pPr algn="just">
              <a:buFont typeface="Wingdings" pitchFamily="2" charset="2"/>
              <a:buChar char="Ø"/>
            </a:pPr>
            <a:r>
              <a:rPr lang="tr-TR" sz="2400" dirty="0">
                <a:latin typeface="Arial Rounded MT Bold" pitchFamily="34" charset="0"/>
              </a:rPr>
              <a:t>Çocuğun eğitim ortamlarındaki performansı gözlenir.</a:t>
            </a:r>
          </a:p>
          <a:p>
            <a:pPr algn="just">
              <a:buFont typeface="Wingdings" pitchFamily="2" charset="2"/>
              <a:buChar char="Ø"/>
            </a:pPr>
            <a:r>
              <a:rPr lang="tr-TR" sz="2400" dirty="0">
                <a:latin typeface="Arial Rounded MT Bold" pitchFamily="34" charset="0"/>
              </a:rPr>
              <a:t>Çocuğun ailesi ve çocuğun gelişimi ile ilgili ekip üyeleri ile görüşme yapılır.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268760"/>
            <a:ext cx="8280920" cy="2160240"/>
          </a:xfrm>
        </p:spPr>
        <p:txBody>
          <a:bodyPr>
            <a:normAutofit lnSpcReduction="10000"/>
          </a:bodyPr>
          <a:lstStyle/>
          <a:p>
            <a:pPr algn="just">
              <a:buFont typeface="Wingdings" pitchFamily="2" charset="2"/>
              <a:buChar char="Ø"/>
            </a:pPr>
            <a:r>
              <a:rPr lang="tr-TR" sz="2400" dirty="0">
                <a:latin typeface="Arial Rounded MT Bold" pitchFamily="34" charset="0"/>
              </a:rPr>
              <a:t>Aile daha çok çocuğun okul dışındaki ortamlardaki performansa, fizyoterapist, uğraşı terapisti,beden eğitimi öğretmeni, çocuk gelişim ve eğitimcisi gelişim alanlarına, konuşma terapisti iletişim becerilerine, doktor ve hemşire çocuğun sağlığına ilişkin bilgileri toplar.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D7B7D9-CFA5-0B46-80CF-41ACD194D1D5}"/>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2C762CB0-387E-0540-BC6E-0DC73BFC1D71}"/>
              </a:ext>
            </a:extLst>
          </p:cNvPr>
          <p:cNvGraphicFramePr>
            <a:graphicFrameLocks noGrp="1"/>
          </p:cNvGraphicFramePr>
          <p:nvPr/>
        </p:nvGraphicFramePr>
        <p:xfrm>
          <a:off x="628650" y="3138131"/>
          <a:ext cx="7886700" cy="1493520"/>
        </p:xfrm>
        <a:graphic>
          <a:graphicData uri="http://schemas.openxmlformats.org/drawingml/2006/table">
            <a:tbl>
              <a:tblPr/>
              <a:tblGrid>
                <a:gridCol w="7886700">
                  <a:extLst>
                    <a:ext uri="{9D8B030D-6E8A-4147-A177-3AD203B41FA5}">
                      <a16:colId xmlns:a16="http://schemas.microsoft.com/office/drawing/2014/main" val="854030760"/>
                    </a:ext>
                  </a:extLst>
                </a:gridCol>
              </a:tblGrid>
              <a:tr h="205740">
                <a:tc>
                  <a:txBody>
                    <a:bodyPr/>
                    <a:lstStyle/>
                    <a:p>
                      <a:r>
                        <a:rPr lang="tr-TR" sz="1400">
                          <a:effectLst/>
                        </a:rPr>
                        <a:t>Anonim. 2003. Farklı gelişen çocuklar. (Edt. Adnan Kulaksızoğlu). Epsilon Yayıncılık, İstanbul. </a:t>
                      </a:r>
                    </a:p>
                  </a:txBody>
                  <a:tcPr marL="0" marR="0" marT="0" marB="0" anchor="ctr">
                    <a:lnL>
                      <a:noFill/>
                    </a:lnL>
                    <a:lnR>
                      <a:noFill/>
                    </a:lnR>
                    <a:lnT>
                      <a:noFill/>
                    </a:lnT>
                    <a:lnB>
                      <a:noFill/>
                    </a:lnB>
                  </a:tcPr>
                </a:tc>
                <a:extLst>
                  <a:ext uri="{0D108BD9-81ED-4DB2-BD59-A6C34878D82A}">
                    <a16:rowId xmlns:a16="http://schemas.microsoft.com/office/drawing/2014/main" val="581513140"/>
                  </a:ext>
                </a:extLst>
              </a:tr>
              <a:tr h="205740">
                <a:tc>
                  <a:txBody>
                    <a:bodyPr/>
                    <a:lstStyle/>
                    <a:p>
                      <a:r>
                        <a:rPr lang="tr-TR" sz="1400">
                          <a:effectLst/>
                        </a:rPr>
                        <a:t>Özsoy, Yahya. Özyürek, M. ve Eripek, S. 2001.Özel Eğitime Giriş. Karatepe Yayınları, Ankara. </a:t>
                      </a:r>
                    </a:p>
                  </a:txBody>
                  <a:tcPr marL="0" marR="0" marT="0" marB="0" anchor="ctr">
                    <a:lnL>
                      <a:noFill/>
                    </a:lnL>
                    <a:lnR>
                      <a:noFill/>
                    </a:lnR>
                    <a:lnT>
                      <a:noFill/>
                    </a:lnT>
                    <a:lnB>
                      <a:noFill/>
                    </a:lnB>
                  </a:tcPr>
                </a:tc>
                <a:extLst>
                  <a:ext uri="{0D108BD9-81ED-4DB2-BD59-A6C34878D82A}">
                    <a16:rowId xmlns:a16="http://schemas.microsoft.com/office/drawing/2014/main" val="408406873"/>
                  </a:ext>
                </a:extLst>
              </a:tr>
              <a:tr h="205740">
                <a:tc>
                  <a:txBody>
                    <a:bodyPr/>
                    <a:lstStyle/>
                    <a:p>
                      <a:r>
                        <a:rPr lang="tr-TR" sz="1400">
                          <a:effectLst/>
                        </a:rPr>
                        <a:t>Anonim. 2003. Özel eğitime giriş. (Edt. Ayşegül Ataman). Gündüz Eğitim ve Yayıncılık, Ankara. </a:t>
                      </a:r>
                    </a:p>
                  </a:txBody>
                  <a:tcPr marL="0" marR="0" marT="0" marB="0" anchor="ctr">
                    <a:lnL>
                      <a:noFill/>
                    </a:lnL>
                    <a:lnR>
                      <a:noFill/>
                    </a:lnR>
                    <a:lnT>
                      <a:noFill/>
                    </a:lnT>
                    <a:lnB>
                      <a:noFill/>
                    </a:lnB>
                  </a:tcPr>
                </a:tc>
                <a:extLst>
                  <a:ext uri="{0D108BD9-81ED-4DB2-BD59-A6C34878D82A}">
                    <a16:rowId xmlns:a16="http://schemas.microsoft.com/office/drawing/2014/main" val="2084592128"/>
                  </a:ext>
                </a:extLst>
              </a:tr>
              <a:tr h="411480">
                <a:tc>
                  <a:txBody>
                    <a:bodyPr/>
                    <a:lstStyle/>
                    <a:p>
                      <a:r>
                        <a:rPr lang="tr-TR" sz="1400">
                          <a:effectLst/>
                        </a:rPr>
                        <a:t>Ceylan, R. ve N. Aral, “Entegre Eğitim”. Erken Çocukluk Gelişimi ve Eğitim, ed.Y.Fazlıoğlu, 437-462, Kriter Yayınları, İstanbul, 2009 </a:t>
                      </a:r>
                    </a:p>
                  </a:txBody>
                  <a:tcPr marL="0" marR="0" marT="0" marB="0" anchor="ctr">
                    <a:lnL>
                      <a:noFill/>
                    </a:lnL>
                    <a:lnR>
                      <a:noFill/>
                    </a:lnR>
                    <a:lnT>
                      <a:noFill/>
                    </a:lnT>
                    <a:lnB>
                      <a:noFill/>
                    </a:lnB>
                  </a:tcPr>
                </a:tc>
                <a:extLst>
                  <a:ext uri="{0D108BD9-81ED-4DB2-BD59-A6C34878D82A}">
                    <a16:rowId xmlns:a16="http://schemas.microsoft.com/office/drawing/2014/main" val="1022684162"/>
                  </a:ext>
                </a:extLst>
              </a:tr>
              <a:tr h="205740">
                <a:tc>
                  <a:txBody>
                    <a:bodyPr/>
                    <a:lstStyle/>
                    <a:p>
                      <a:r>
                        <a:rPr lang="tr-TR" sz="1400">
                          <a:effectLst/>
                        </a:rPr>
                        <a:t>Eripek.2010. Zihinsel Yetersizliği Olan Çocuklar.Maya Akademi Yayıncılık, Ankara </a:t>
                      </a:r>
                    </a:p>
                  </a:txBody>
                  <a:tcPr marL="0" marR="0" marT="0" marB="0" anchor="ctr">
                    <a:lnL>
                      <a:noFill/>
                    </a:lnL>
                    <a:lnR>
                      <a:noFill/>
                    </a:lnR>
                    <a:lnT>
                      <a:noFill/>
                    </a:lnT>
                    <a:lnB>
                      <a:noFill/>
                    </a:lnB>
                  </a:tcPr>
                </a:tc>
                <a:extLst>
                  <a:ext uri="{0D108BD9-81ED-4DB2-BD59-A6C34878D82A}">
                    <a16:rowId xmlns:a16="http://schemas.microsoft.com/office/drawing/2014/main" val="553831987"/>
                  </a:ext>
                </a:extLst>
              </a:tr>
              <a:tr h="205740">
                <a:tc>
                  <a:txBody>
                    <a:bodyPr/>
                    <a:lstStyle/>
                    <a:p>
                      <a:r>
                        <a:rPr lang="tr-TR" sz="1400" dirty="0">
                          <a:effectLst/>
                        </a:rPr>
                        <a:t>Yörükoğlu, A. 1997. Çocuk ruh sağlığı. Özgür Yayınları, İstanbul. </a:t>
                      </a:r>
                    </a:p>
                  </a:txBody>
                  <a:tcPr marL="0" marR="0" marT="0" marB="0" anchor="ctr">
                    <a:lnL>
                      <a:noFill/>
                    </a:lnL>
                    <a:lnR>
                      <a:noFill/>
                    </a:lnR>
                    <a:lnT>
                      <a:noFill/>
                    </a:lnT>
                    <a:lnB>
                      <a:noFill/>
                    </a:lnB>
                  </a:tcPr>
                </a:tc>
                <a:extLst>
                  <a:ext uri="{0D108BD9-81ED-4DB2-BD59-A6C34878D82A}">
                    <a16:rowId xmlns:a16="http://schemas.microsoft.com/office/drawing/2014/main" val="2973600387"/>
                  </a:ext>
                </a:extLst>
              </a:tr>
            </a:tbl>
          </a:graphicData>
        </a:graphic>
      </p:graphicFrame>
    </p:spTree>
    <p:extLst>
      <p:ext uri="{BB962C8B-B14F-4D97-AF65-F5344CB8AC3E}">
        <p14:creationId xmlns:p14="http://schemas.microsoft.com/office/powerpoint/2010/main" val="1707088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Oval"/>
          <p:cNvSpPr/>
          <p:nvPr/>
        </p:nvSpPr>
        <p:spPr>
          <a:xfrm>
            <a:off x="1907704" y="1124744"/>
            <a:ext cx="5616624" cy="3456384"/>
          </a:xfrm>
          <a:prstGeom prst="ellipse">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ZİHİNSEL ENGELLİ ÇOCUKLARI TANILAMA VE DEĞERLENDİRME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556792"/>
            <a:ext cx="8640960" cy="4873752"/>
          </a:xfrm>
        </p:spPr>
        <p:txBody>
          <a:bodyPr>
            <a:normAutofit/>
          </a:bodyPr>
          <a:lstStyle/>
          <a:p>
            <a:pPr algn="just">
              <a:buFont typeface="Wingdings" pitchFamily="2" charset="2"/>
              <a:buChar char="Ø"/>
            </a:pPr>
            <a:r>
              <a:rPr lang="tr-TR" sz="2400" dirty="0">
                <a:latin typeface="Arial Rounded MT Bold" pitchFamily="34" charset="0"/>
              </a:rPr>
              <a:t>Zihinsel engelli çocukların uygun eğitim programlarına yerleştirilmelerinde tanılama önem taşımaktadır.</a:t>
            </a:r>
          </a:p>
          <a:p>
            <a:pPr algn="just">
              <a:buFont typeface="Wingdings" pitchFamily="2" charset="2"/>
              <a:buChar char="Ø"/>
            </a:pPr>
            <a:r>
              <a:rPr lang="tr-TR" sz="2400" dirty="0">
                <a:latin typeface="Arial Rounded MT Bold" pitchFamily="34" charset="0"/>
              </a:rPr>
              <a:t>Zihinsel engelli çocukların tanılandıktan sonra özel eğitim hizmetlerinden yararlanmaları sağlanmalıdır.</a:t>
            </a:r>
          </a:p>
          <a:p>
            <a:pPr algn="just">
              <a:buFont typeface="Wingdings" pitchFamily="2" charset="2"/>
              <a:buChar char="Ø"/>
            </a:pPr>
            <a:r>
              <a:rPr lang="tr-TR" sz="2400" dirty="0">
                <a:latin typeface="Arial Rounded MT Bold" pitchFamily="34" charset="0"/>
              </a:rPr>
              <a:t>Eğitim hizmetlerinin niteliğini tanılama belirlemektedir.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1115616" y="908720"/>
            <a:ext cx="6624736" cy="648072"/>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latin typeface="Arial Rounded MT Bold" pitchFamily="34" charset="0"/>
              </a:rPr>
              <a:t> </a:t>
            </a:r>
            <a:r>
              <a:rPr lang="tr-TR" sz="2400" b="1" dirty="0">
                <a:solidFill>
                  <a:schemeClr val="tx1"/>
                </a:solidFill>
                <a:latin typeface="Arial Rounded MT Bold" pitchFamily="34" charset="0"/>
              </a:rPr>
              <a:t>ZİHİNSEL ENGELLİLERİN TANILANMASI </a:t>
            </a:r>
          </a:p>
        </p:txBody>
      </p:sp>
      <p:sp>
        <p:nvSpPr>
          <p:cNvPr id="5" name="4 Aşağı Ok"/>
          <p:cNvSpPr/>
          <p:nvPr/>
        </p:nvSpPr>
        <p:spPr>
          <a:xfrm>
            <a:off x="1763688" y="1988840"/>
            <a:ext cx="576064" cy="1080120"/>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Aşağı Ok"/>
          <p:cNvSpPr/>
          <p:nvPr/>
        </p:nvSpPr>
        <p:spPr>
          <a:xfrm>
            <a:off x="6300192" y="1988840"/>
            <a:ext cx="576064" cy="1080120"/>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Dikdörtgen"/>
          <p:cNvSpPr/>
          <p:nvPr/>
        </p:nvSpPr>
        <p:spPr>
          <a:xfrm>
            <a:off x="827584" y="3356992"/>
            <a:ext cx="2736304" cy="648072"/>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Tıbbi tanılama</a:t>
            </a:r>
          </a:p>
        </p:txBody>
      </p:sp>
      <p:sp>
        <p:nvSpPr>
          <p:cNvPr id="8" name="7 Dikdörtgen"/>
          <p:cNvSpPr/>
          <p:nvPr/>
        </p:nvSpPr>
        <p:spPr>
          <a:xfrm>
            <a:off x="5220072" y="3356992"/>
            <a:ext cx="2736304" cy="648072"/>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Eğitsel tanılama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556792"/>
            <a:ext cx="8352928" cy="4873752"/>
          </a:xfrm>
        </p:spPr>
        <p:txBody>
          <a:bodyPr>
            <a:normAutofit/>
          </a:bodyPr>
          <a:lstStyle/>
          <a:p>
            <a:pPr algn="just">
              <a:buFont typeface="Wingdings" pitchFamily="2" charset="2"/>
              <a:buChar char="Ø"/>
            </a:pPr>
            <a:r>
              <a:rPr lang="tr-TR" sz="2400" dirty="0">
                <a:latin typeface="Arial Rounded MT Bold" pitchFamily="34" charset="0"/>
              </a:rPr>
              <a:t>Tıbbi verilerin ve psikometrik ölçümlerin esas alındığı tanılama modelidir. Bu modelde zedelenmenin oluş zamanı, yeri, derecesi ve engelin nasıl bir gelişme göstereceğine dair veriler üzerinde durulmaktadır. </a:t>
            </a:r>
          </a:p>
          <a:p>
            <a:pPr algn="just">
              <a:buFont typeface="Wingdings" pitchFamily="2" charset="2"/>
              <a:buChar char="Ø"/>
            </a:pPr>
            <a:r>
              <a:rPr lang="tr-TR" sz="2400" dirty="0">
                <a:latin typeface="Arial Rounded MT Bold" pitchFamily="34" charset="0"/>
              </a:rPr>
              <a:t>Tıbbi tanılama modelinde psikiatri klinikleri veya rehberlik ve araştırma merkezlerinde standart zeka ve uyum testleri uygulanarak normalden sapmalar belirlenmektedir.</a:t>
            </a:r>
          </a:p>
          <a:p>
            <a:pPr algn="just">
              <a:buFont typeface="Wingdings" pitchFamily="2" charset="2"/>
              <a:buChar char="Ø"/>
            </a:pPr>
            <a:endParaRPr lang="tr-TR" dirty="0"/>
          </a:p>
        </p:txBody>
      </p:sp>
      <p:sp>
        <p:nvSpPr>
          <p:cNvPr id="6" name="5 Yuvarlatılmış Dikdörtgen"/>
          <p:cNvSpPr/>
          <p:nvPr/>
        </p:nvSpPr>
        <p:spPr>
          <a:xfrm>
            <a:off x="2771800" y="692696"/>
            <a:ext cx="3456384" cy="43204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TIBBİ TANILAMA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683568" y="1196752"/>
            <a:ext cx="7920880" cy="3046988"/>
          </a:xfrm>
          <a:prstGeom prst="rect">
            <a:avLst/>
          </a:prstGeom>
          <a:noFill/>
        </p:spPr>
        <p:txBody>
          <a:bodyPr wrap="square" rtlCol="0">
            <a:spAutoFit/>
          </a:bodyPr>
          <a:lstStyle/>
          <a:p>
            <a:pPr algn="just">
              <a:buFont typeface="Wingdings" pitchFamily="2" charset="2"/>
              <a:buChar char="Ø"/>
            </a:pPr>
            <a:r>
              <a:rPr lang="tr-TR" sz="2400" dirty="0">
                <a:latin typeface="Arial Rounded MT Bold" pitchFamily="34" charset="0"/>
              </a:rPr>
              <a:t>Tıbbi tanılama modelinde zeka testleri ve uyum testleri kullanılmaktadır.</a:t>
            </a:r>
          </a:p>
          <a:p>
            <a:pPr marL="342900" indent="-342900" algn="just">
              <a:buFont typeface="Wingdings" pitchFamily="2" charset="2"/>
              <a:buChar char="Ø"/>
            </a:pPr>
            <a:r>
              <a:rPr lang="tr-TR" sz="2400" b="1" dirty="0">
                <a:latin typeface="Arial Rounded MT Bold" pitchFamily="34" charset="0"/>
              </a:rPr>
              <a:t>Zeka testleri ; </a:t>
            </a:r>
            <a:r>
              <a:rPr lang="tr-TR" sz="2400" dirty="0">
                <a:latin typeface="Arial Rounded MT Bold" pitchFamily="34" charset="0"/>
              </a:rPr>
              <a:t>genelikle grup ve bireysel olarak uygulanmaktadır.</a:t>
            </a:r>
          </a:p>
          <a:p>
            <a:pPr marL="342900" indent="-342900" algn="just">
              <a:buFont typeface="Wingdings" pitchFamily="2" charset="2"/>
              <a:buChar char="Ø"/>
            </a:pPr>
            <a:r>
              <a:rPr lang="tr-TR" sz="2400" dirty="0">
                <a:latin typeface="Arial Rounded MT Bold" pitchFamily="34" charset="0"/>
              </a:rPr>
              <a:t>Bireysel zeka testlerinden Stanford-</a:t>
            </a:r>
            <a:r>
              <a:rPr lang="tr-TR" sz="2400" dirty="0" err="1">
                <a:latin typeface="Arial Rounded MT Bold" pitchFamily="34" charset="0"/>
              </a:rPr>
              <a:t>Binet</a:t>
            </a:r>
            <a:r>
              <a:rPr lang="tr-TR" sz="2400" dirty="0">
                <a:latin typeface="Arial Rounded MT Bold" pitchFamily="34" charset="0"/>
              </a:rPr>
              <a:t> ve Weschler çocuklar için zeka testi yaygın olarak kullanılmaktadır.</a:t>
            </a:r>
          </a:p>
          <a:p>
            <a:pPr marL="342900" indent="-342900" algn="just">
              <a:buFont typeface="Wingdings" pitchFamily="2" charset="2"/>
              <a:buChar char="Ø"/>
            </a:pPr>
            <a:endParaRPr lang="tr-TR" sz="2400" dirty="0">
              <a:latin typeface="Arial Rounded MT Bold"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323528" y="1196752"/>
            <a:ext cx="8424936" cy="3970318"/>
          </a:xfrm>
          <a:prstGeom prst="rect">
            <a:avLst/>
          </a:prstGeom>
          <a:noFill/>
        </p:spPr>
        <p:txBody>
          <a:bodyPr wrap="square" rtlCol="0">
            <a:spAutoFit/>
          </a:bodyPr>
          <a:lstStyle/>
          <a:p>
            <a:pPr algn="just">
              <a:buFont typeface="Wingdings" pitchFamily="2" charset="2"/>
              <a:buChar char="Ø"/>
            </a:pPr>
            <a:r>
              <a:rPr lang="tr-TR" sz="2400" b="1" dirty="0">
                <a:latin typeface="Arial Rounded MT Bold" pitchFamily="34" charset="0"/>
              </a:rPr>
              <a:t>Uyum testleri </a:t>
            </a:r>
            <a:r>
              <a:rPr lang="tr-TR" sz="2400" dirty="0">
                <a:latin typeface="Arial Rounded MT Bold" pitchFamily="34" charset="0"/>
              </a:rPr>
              <a:t>ile uyumsal davranışları ölçmek oldukça güçtür.</a:t>
            </a:r>
          </a:p>
          <a:p>
            <a:pPr algn="just">
              <a:buFont typeface="Wingdings" pitchFamily="2" charset="2"/>
              <a:buChar char="Ø"/>
            </a:pPr>
            <a:r>
              <a:rPr lang="tr-TR" sz="2400" dirty="0">
                <a:latin typeface="Arial Rounded MT Bold" pitchFamily="34" charset="0"/>
              </a:rPr>
              <a:t>Günümüzde pek çok uyumsal davranış ölçeği kullanılmaktadır. En yaygın olanı Uyumsal Davranış Ölçeğidir.</a:t>
            </a:r>
          </a:p>
          <a:p>
            <a:pPr algn="just">
              <a:buFont typeface="Wingdings" pitchFamily="2" charset="2"/>
              <a:buChar char="Ø"/>
            </a:pPr>
            <a:r>
              <a:rPr lang="tr-TR" sz="2400" dirty="0">
                <a:latin typeface="Arial Rounded MT Bold" pitchFamily="34" charset="0"/>
              </a:rPr>
              <a:t>Ölçek,iki bölümden oluşur:İlk bölüm günlük yaşam becerilerine ayrılmıştır.</a:t>
            </a:r>
          </a:p>
          <a:p>
            <a:pPr algn="just">
              <a:buFont typeface="Wingdings" pitchFamily="2" charset="2"/>
              <a:buChar char="Ø"/>
            </a:pPr>
            <a:r>
              <a:rPr lang="tr-TR" sz="2400" dirty="0">
                <a:latin typeface="Arial Rounded MT Bold" pitchFamily="34" charset="0"/>
              </a:rPr>
              <a:t>İkinci bölüm,davranış ve kişilik özelliklerine ayrılmıştır.</a:t>
            </a:r>
          </a:p>
          <a:p>
            <a:pPr algn="just">
              <a:buFont typeface="Wingdings" pitchFamily="2" charset="2"/>
              <a:buChar char="Ø"/>
            </a:pPr>
            <a:endParaRPr lang="tr-TR" sz="2400" dirty="0">
              <a:latin typeface="Arial Rounded MT Bold" pitchFamily="34" charset="0"/>
            </a:endParaRPr>
          </a:p>
          <a:p>
            <a:pPr>
              <a:buFont typeface="Wingdings" pitchFamily="2" charset="2"/>
              <a:buChar char="Ø"/>
            </a:pPr>
            <a:endParaRPr lang="tr-TR" dirty="0"/>
          </a:p>
          <a:p>
            <a:pPr>
              <a:buFont typeface="Wingdings" pitchFamily="2" charset="2"/>
              <a:buChar char="Ø"/>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700808"/>
            <a:ext cx="7992888" cy="2592288"/>
          </a:xfrm>
        </p:spPr>
        <p:txBody>
          <a:bodyPr>
            <a:normAutofit/>
          </a:bodyPr>
          <a:lstStyle/>
          <a:p>
            <a:pPr algn="just">
              <a:buFont typeface="Wingdings" pitchFamily="2" charset="2"/>
              <a:buChar char="Ø"/>
            </a:pPr>
            <a:r>
              <a:rPr lang="tr-TR" sz="2400" dirty="0">
                <a:latin typeface="Arial Rounded MT Bold" pitchFamily="34" charset="0"/>
              </a:rPr>
              <a:t>Tıbbi süreçlere  ek olarak yetersizliğin eğitim süreçlerini etkilemesi ve çocuğun bilişsel, duyuşsal, eğitsel performanslarına dair bilgilerin toplanmasını içermektedir.</a:t>
            </a:r>
          </a:p>
          <a:p>
            <a:pPr algn="just">
              <a:buFont typeface="Wingdings" pitchFamily="2" charset="2"/>
              <a:buChar char="Ø"/>
            </a:pPr>
            <a:r>
              <a:rPr lang="tr-TR" sz="2400" dirty="0">
                <a:latin typeface="Arial Rounded MT Bold" pitchFamily="34" charset="0"/>
              </a:rPr>
              <a:t>Çocuğun eğitsel değerlendirilmesinde gözlem ve ölçüt bağımlı testlerden yararlanılmaktadır.</a:t>
            </a:r>
          </a:p>
          <a:p>
            <a:pPr algn="just">
              <a:buFont typeface="Wingdings" pitchFamily="2" charset="2"/>
              <a:buChar char="Ø"/>
            </a:pPr>
            <a:endParaRPr lang="tr-TR" dirty="0">
              <a:latin typeface="Arial Rounded MT Bold" pitchFamily="34" charset="0"/>
            </a:endParaRPr>
          </a:p>
        </p:txBody>
      </p:sp>
      <p:sp>
        <p:nvSpPr>
          <p:cNvPr id="5" name="4 Yuvarlatılmış Dikdörtgen"/>
          <p:cNvSpPr/>
          <p:nvPr/>
        </p:nvSpPr>
        <p:spPr>
          <a:xfrm>
            <a:off x="2771800" y="692696"/>
            <a:ext cx="3456384" cy="43204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EĞİTSEL TANILAMA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484784"/>
            <a:ext cx="8424936" cy="2880320"/>
          </a:xfrm>
        </p:spPr>
        <p:txBody>
          <a:bodyPr>
            <a:normAutofit/>
          </a:bodyPr>
          <a:lstStyle/>
          <a:p>
            <a:pPr algn="just">
              <a:buFont typeface="Wingdings" pitchFamily="2" charset="2"/>
              <a:buChar char="Ø"/>
            </a:pPr>
            <a:r>
              <a:rPr lang="tr-TR" sz="2400" dirty="0">
                <a:latin typeface="Arial Rounded MT Bold" pitchFamily="34" charset="0"/>
              </a:rPr>
              <a:t>Zihinsel engelin derecesi belirlendikten sonra,uygun eğitim yaşantılarına karar vermek için,değerlendirme ekibindeki uzmanlar kendi uzmanlık alanlarına göre çocuğu değerlendirirler.</a:t>
            </a:r>
          </a:p>
          <a:p>
            <a:pPr algn="just">
              <a:buFont typeface="Wingdings" pitchFamily="2" charset="2"/>
              <a:buChar char="Ø"/>
            </a:pPr>
            <a:r>
              <a:rPr lang="tr-TR" sz="2400" dirty="0">
                <a:latin typeface="Arial Rounded MT Bold" pitchFamily="34" charset="0"/>
              </a:rPr>
              <a:t>Okul psikologu, çocuk gelişimi ve eğitimcisi,sınıf öğretmeni çocuk için uygun psikolojik,eğitsel ve davranışsal değerlendirme araçlarını seçer.</a:t>
            </a:r>
          </a:p>
        </p:txBody>
      </p:sp>
      <p:sp>
        <p:nvSpPr>
          <p:cNvPr id="4" name="3 Yuvarlatılmış Dikdörtgen"/>
          <p:cNvSpPr/>
          <p:nvPr/>
        </p:nvSpPr>
        <p:spPr>
          <a:xfrm>
            <a:off x="2771800" y="692696"/>
            <a:ext cx="3456384" cy="43204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DEĞERLENDİRME</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TotalTime>
  <Words>447</Words>
  <Application>Microsoft Macintosh PowerPoint</Application>
  <PresentationFormat>Ekran Gösterisi (4:3)</PresentationFormat>
  <Paragraphs>37</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Arial Rounded MT Bold</vt:lpstr>
      <vt:lpstr>Calibri</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dc:creator>
  <cp:lastModifiedBy>Taşkın TAŞTEPE</cp:lastModifiedBy>
  <cp:revision>12</cp:revision>
  <dcterms:created xsi:type="dcterms:W3CDTF">2017-12-10T21:40:07Z</dcterms:created>
  <dcterms:modified xsi:type="dcterms:W3CDTF">2020-05-04T20:53:35Z</dcterms:modified>
</cp:coreProperties>
</file>