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ASLİ KAYNAKLAR: KİTAP/KUR’AN, SÜNNET, İCMA + KIYAS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tr-TR" dirty="0" smtClean="0"/>
              <a:t>. </a:t>
            </a:r>
            <a:r>
              <a:rPr lang="tr-TR" b="1" u="sng" dirty="0" smtClean="0"/>
              <a:t>KIYAS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 Kavramı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Kıyas’ın Rükünleri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Kıyas’ın 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ASLİ KAYNAKLAR: KİTAP/KUR’AN, SÜNNET, İCMA + KIYAS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tr-TR" dirty="0" smtClean="0"/>
              <a:t>. </a:t>
            </a:r>
            <a:r>
              <a:rPr lang="tr-TR" b="1" u="sng" dirty="0" smtClean="0"/>
              <a:t>KIYAS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 Kavramı</a:t>
            </a:r>
          </a:p>
          <a:p>
            <a:pPr marL="0" indent="0">
              <a:buNone/>
            </a:pPr>
            <a:r>
              <a:rPr lang="tr-TR" dirty="0"/>
              <a:t>hakkında </a:t>
            </a:r>
            <a:r>
              <a:rPr lang="tr-TR" dirty="0" smtClean="0"/>
              <a:t>şer’i hüküm </a:t>
            </a:r>
            <a:r>
              <a:rPr lang="tr-TR" dirty="0" smtClean="0"/>
              <a:t>bulunmayan </a:t>
            </a:r>
            <a:r>
              <a:rPr lang="tr-TR" dirty="0" smtClean="0"/>
              <a:t>bir konuyu, </a:t>
            </a:r>
            <a:r>
              <a:rPr lang="tr-TR" dirty="0"/>
              <a:t>hükmün </a:t>
            </a:r>
            <a:r>
              <a:rPr lang="tr-TR" dirty="0" smtClean="0"/>
              <a:t>illetinde </a:t>
            </a:r>
            <a:r>
              <a:rPr lang="tr-TR" dirty="0" smtClean="0"/>
              <a:t>birleştikleri </a:t>
            </a:r>
            <a:r>
              <a:rPr lang="tr-TR" dirty="0"/>
              <a:t>için, </a:t>
            </a:r>
            <a:r>
              <a:rPr lang="tr-TR" dirty="0" smtClean="0"/>
              <a:t>hakkında </a:t>
            </a:r>
            <a:r>
              <a:rPr lang="tr-TR" dirty="0" smtClean="0"/>
              <a:t>şer’i hüküm </a:t>
            </a:r>
            <a:r>
              <a:rPr lang="tr-TR" dirty="0" smtClean="0"/>
              <a:t>bulunan bir </a:t>
            </a:r>
            <a:r>
              <a:rPr lang="tr-TR" dirty="0" smtClean="0"/>
              <a:t>konuya </a:t>
            </a:r>
            <a:r>
              <a:rPr lang="tr-TR" dirty="0"/>
              <a:t>hükümde ilhak etmektir</a:t>
            </a:r>
            <a:r>
              <a:rPr lang="tr-TR" dirty="0" smtClean="0"/>
              <a:t>. (bkz Hallaf, 199)</a:t>
            </a:r>
          </a:p>
        </p:txBody>
      </p:sp>
    </p:spTree>
    <p:extLst>
      <p:ext uri="{BB962C8B-B14F-4D97-AF65-F5344CB8AC3E}">
        <p14:creationId xmlns:p14="http://schemas.microsoft.com/office/powerpoint/2010/main" val="80996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tr-TR" dirty="0" smtClean="0"/>
              <a:t>ASLİ KAYNAKLAR: KİTAP/KUR’AN, SÜNNET, İCMA + KIYAS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tr-TR" dirty="0" smtClean="0"/>
              <a:t>. </a:t>
            </a:r>
            <a:r>
              <a:rPr lang="tr-TR" b="1" u="sng" dirty="0" smtClean="0"/>
              <a:t>KIYAS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 Kavramı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Kıyas’ın Rükünleri:</a:t>
            </a:r>
          </a:p>
          <a:p>
            <a:pPr marL="0" indent="0">
              <a:buNone/>
            </a:pPr>
            <a:r>
              <a:rPr lang="tr-TR" dirty="0"/>
              <a:t>a) Asıl:</a:t>
            </a:r>
          </a:p>
          <a:p>
            <a:pPr marL="0" indent="0">
              <a:buNone/>
            </a:pPr>
            <a:r>
              <a:rPr lang="tr-TR" dirty="0"/>
              <a:t>Bu, hükmü hakkında açık söz (nass) bulunan nesnedir. Buna, kendisine</a:t>
            </a:r>
          </a:p>
          <a:p>
            <a:pPr marL="0" indent="0">
              <a:buNone/>
            </a:pPr>
            <a:r>
              <a:rPr lang="tr-TR" dirty="0"/>
              <a:t>kıyaslanan (mekis aleyh), kendisine yüklem olan (mahmul aleyh),</a:t>
            </a:r>
          </a:p>
          <a:p>
            <a:pPr marL="0" indent="0">
              <a:buNone/>
            </a:pPr>
            <a:r>
              <a:rPr lang="tr-TR" dirty="0"/>
              <a:t>ve kendisine benzetilen (mü şebbeh bih) denir.</a:t>
            </a:r>
          </a:p>
          <a:p>
            <a:pPr marL="0" indent="0">
              <a:buNone/>
            </a:pPr>
            <a:r>
              <a:rPr lang="tr-TR" dirty="0"/>
              <a:t>b) Fefi:</a:t>
            </a:r>
          </a:p>
          <a:p>
            <a:pPr marL="0" indent="0">
              <a:buNone/>
            </a:pPr>
            <a:r>
              <a:rPr lang="tr-TR" dirty="0"/>
              <a:t>Bu, hükmü hakkında açık söz bulunmayan nesnedir. Hilkümde</a:t>
            </a:r>
          </a:p>
          <a:p>
            <a:pPr marL="0" indent="0">
              <a:buNone/>
            </a:pPr>
            <a:r>
              <a:rPr lang="tr-TR" dirty="0"/>
              <a:t>asıl'a eşit kılınması arzu edilir Buna kıyaslanan (mekis), yüklem (mahmul)</a:t>
            </a:r>
          </a:p>
          <a:p>
            <a:pPr marL="0" indent="0">
              <a:buNone/>
            </a:pPr>
            <a:r>
              <a:rPr lang="tr-TR" dirty="0"/>
              <a:t>ve benzetilen (mü şebbeh) de denir.</a:t>
            </a:r>
          </a:p>
          <a:p>
            <a:pPr marL="0" indent="0">
              <a:buNone/>
            </a:pPr>
            <a:r>
              <a:rPr lang="tr-TR" dirty="0"/>
              <a:t>e) Ashn Hükmü:</a:t>
            </a:r>
          </a:p>
          <a:p>
            <a:pPr marL="0" indent="0">
              <a:buNone/>
            </a:pPr>
            <a:r>
              <a:rPr lang="tr-TR" dirty="0"/>
              <a:t>Bu, asıl hakkında açık sözü!' getirdi ği Şer'i hükümdür ve bu fer'in</a:t>
            </a:r>
          </a:p>
          <a:p>
            <a:pPr marL="0" indent="0">
              <a:buNone/>
            </a:pPr>
            <a:r>
              <a:rPr lang="tr-TR" dirty="0"/>
              <a:t>de hükmü olması arzu edilir</a:t>
            </a:r>
          </a:p>
          <a:p>
            <a:pPr marL="0" indent="0">
              <a:buNone/>
            </a:pPr>
            <a:r>
              <a:rPr lang="tr-TR" dirty="0"/>
              <a:t>d) Neden (İllet):</a:t>
            </a:r>
          </a:p>
          <a:p>
            <a:pPr marL="0" indent="0">
              <a:buNone/>
            </a:pPr>
            <a:r>
              <a:rPr lang="tr-TR" dirty="0"/>
              <a:t>Ashn hükmünün üzerinde kuruldu ğu niteliktir. Bunun fer'ide</a:t>
            </a:r>
          </a:p>
          <a:p>
            <a:pPr marL="0" indent="0">
              <a:buNone/>
            </a:pPr>
            <a:r>
              <a:rPr lang="tr-TR" dirty="0"/>
              <a:t>bulunmasından ötürü feri, hükümde as ıl'a e şit kılınır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Hallaf,  207.</a:t>
            </a:r>
          </a:p>
        </p:txBody>
      </p:sp>
    </p:spTree>
    <p:extLst>
      <p:ext uri="{BB962C8B-B14F-4D97-AF65-F5344CB8AC3E}">
        <p14:creationId xmlns:p14="http://schemas.microsoft.com/office/powerpoint/2010/main" val="571883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ASLİ KAYNAKLAR: KİTAP/KUR’AN, SÜNNET, İCMA + KIYAS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tr-TR" dirty="0" smtClean="0"/>
              <a:t>. </a:t>
            </a:r>
            <a:r>
              <a:rPr lang="tr-TR" b="1" u="sng" dirty="0" smtClean="0"/>
              <a:t>KIYAS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 Kavramı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Kıyas’ın Rükünleri</a:t>
            </a:r>
          </a:p>
          <a:p>
            <a:pPr marL="514350" indent="-514350">
              <a:buAutoNum type="arabicPeriod"/>
            </a:pPr>
            <a:r>
              <a:rPr lang="tr-TR" dirty="0" smtClean="0"/>
              <a:t>Kıyas’ın Hukuki Otoritesi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Allah Tealâ, </a:t>
            </a:r>
            <a:r>
              <a:rPr lang="tr-TR" dirty="0" smtClean="0"/>
              <a:t>hüküm âyetlerinin </a:t>
            </a:r>
            <a:r>
              <a:rPr lang="tr-TR" dirty="0"/>
              <a:t>birço ğunda hükmü nedenine (illet) ba ğlamış </a:t>
            </a:r>
            <a:r>
              <a:rPr lang="tr-TR" dirty="0" smtClean="0"/>
              <a:t>olduğu âyetlerin </a:t>
            </a:r>
            <a:r>
              <a:rPr lang="tr-TR" dirty="0"/>
              <a:t>delâleti ile desteklemi ştir</a:t>
            </a:r>
            <a:r>
              <a:rPr lang="tr-TR" dirty="0" smtClean="0"/>
              <a:t>. </a:t>
            </a:r>
            <a:r>
              <a:rPr lang="tr-TR" dirty="0"/>
              <a:t>Mesela, teyemmümün </a:t>
            </a:r>
            <a:r>
              <a:rPr lang="tr-TR" dirty="0" smtClean="0"/>
              <a:t>caiz olması </a:t>
            </a:r>
            <a:r>
              <a:rPr lang="tr-TR" dirty="0"/>
              <a:t>hususunda "Allah size </a:t>
            </a:r>
            <a:r>
              <a:rPr lang="tr-TR" dirty="0" smtClean="0"/>
              <a:t>sıkıntı </a:t>
            </a:r>
            <a:r>
              <a:rPr lang="tr-TR" dirty="0"/>
              <a:t>vermek istemez" " </a:t>
            </a:r>
            <a:r>
              <a:rPr lang="tr-TR" dirty="0" smtClean="0"/>
              <a:t>buyurmuştur. Maide, 6. </a:t>
            </a:r>
            <a:r>
              <a:rPr lang="tr-TR" smtClean="0"/>
              <a:t>Hallaf, 203.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22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291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10</cp:revision>
  <dcterms:created xsi:type="dcterms:W3CDTF">2018-01-20T13:04:21Z</dcterms:created>
  <dcterms:modified xsi:type="dcterms:W3CDTF">2018-03-12T18:22:13Z</dcterms:modified>
</cp:coreProperties>
</file>