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8" r:id="rId1"/>
  </p:sldMasterIdLst>
  <p:sldIdLst>
    <p:sldId id="256" r:id="rId2"/>
    <p:sldId id="257" r:id="rId3"/>
    <p:sldId id="265" r:id="rId4"/>
    <p:sldId id="258" r:id="rId5"/>
    <p:sldId id="259" r:id="rId6"/>
    <p:sldId id="261" r:id="rId7"/>
    <p:sldId id="262" r:id="rId8"/>
    <p:sldId id="266" r:id="rId9"/>
    <p:sldId id="267" r:id="rId10"/>
    <p:sldId id="268" r:id="rId11"/>
    <p:sldId id="26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4.3.2018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55261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4.3.2018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270611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4.3.2018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05173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4.3.2018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027241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4.3.2018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566140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4.3.2018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980648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a:t>
            </a:r>
          </a:p>
        </p:txBody>
      </p:sp>
      <p:sp>
        <p:nvSpPr>
          <p:cNvPr id="4" name="Content Placeholder 3"/>
          <p:cNvSpPr>
            <a:spLocks noGrp="1"/>
          </p:cNvSpPr>
          <p:nvPr>
            <p:ph sz="half" idx="2"/>
          </p:nvPr>
        </p:nvSpPr>
        <p:spPr>
          <a:xfrm>
            <a:off x="839788" y="2505075"/>
            <a:ext cx="5157787" cy="3684588"/>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a:t>
            </a:r>
          </a:p>
        </p:txBody>
      </p:sp>
      <p:sp>
        <p:nvSpPr>
          <p:cNvPr id="6" name="Content Placeholder 5"/>
          <p:cNvSpPr>
            <a:spLocks noGrp="1"/>
          </p:cNvSpPr>
          <p:nvPr>
            <p:ph sz="quarter" idx="4"/>
          </p:nvPr>
        </p:nvSpPr>
        <p:spPr>
          <a:xfrm>
            <a:off x="6172200" y="2505075"/>
            <a:ext cx="5183188" cy="3684588"/>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4.3.2018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11273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Date Placeholder 2"/>
          <p:cNvSpPr>
            <a:spLocks noGrp="1"/>
          </p:cNvSpPr>
          <p:nvPr>
            <p:ph type="dt" sz="half" idx="10"/>
          </p:nvPr>
        </p:nvSpPr>
        <p:spPr/>
        <p:txBody>
          <a:bodyPr/>
          <a:lstStyle/>
          <a:p>
            <a:fld id="{E2072480-10DA-4FB4-BEAE-2A1DEA90F248}" type="datetimeFigureOut">
              <a:rPr lang="tr-TR" smtClean="0"/>
              <a:t>4.3.2018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910747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072480-10DA-4FB4-BEAE-2A1DEA90F248}" type="datetimeFigureOut">
              <a:rPr lang="tr-TR" smtClean="0"/>
              <a:t>4.3.2018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277454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4.3.2018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76248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4.3.2018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675635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072480-10DA-4FB4-BEAE-2A1DEA90F248}" type="datetimeFigureOut">
              <a:rPr lang="tr-TR" smtClean="0"/>
              <a:t>4.3.2018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319894047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4" name="Resim 4" descr="dağ, doğa, vadi, gök içeren bir resim&#10;&#10;Çok yüksek güvenilirlikle oluşturulmuş açıklama">
            <a:extLst>
              <a:ext uri="{FF2B5EF4-FFF2-40B4-BE49-F238E27FC236}">
                <a16:creationId xmlns:a16="http://schemas.microsoft.com/office/drawing/2014/main" id="{9126A4C0-D036-41E6-8012-ED0FFEF063E4}"/>
              </a:ext>
            </a:extLst>
          </p:cNvPr>
          <p:cNvPicPr>
            <a:picLocks noChangeAspect="1"/>
          </p:cNvPicPr>
          <p:nvPr/>
        </p:nvPicPr>
        <p:blipFill>
          <a:blip r:embed="rId2"/>
          <a:stretch>
            <a:fillRect/>
          </a:stretch>
        </p:blipFill>
        <p:spPr>
          <a:xfrm>
            <a:off x="0" y="47625"/>
            <a:ext cx="12163425" cy="6713783"/>
          </a:xfrm>
          <a:prstGeom prst="rect">
            <a:avLst/>
          </a:prstGeom>
        </p:spPr>
      </p:pic>
      <p:sp>
        <p:nvSpPr>
          <p:cNvPr id="2" name="Başlık 1"/>
          <p:cNvSpPr>
            <a:spLocks noGrp="1"/>
          </p:cNvSpPr>
          <p:nvPr>
            <p:ph type="ctrTitle"/>
          </p:nvPr>
        </p:nvSpPr>
        <p:spPr>
          <a:xfrm>
            <a:off x="1152245" y="95250"/>
            <a:ext cx="9144000" cy="4319604"/>
          </a:xfrm>
        </p:spPr>
        <p:txBody>
          <a:bodyPr>
            <a:noAutofit/>
          </a:bodyPr>
          <a:lstStyle/>
          <a:p>
            <a:r>
              <a:rPr lang="tr-TR" sz="8000" b="1" dirty="0">
                <a:cs typeface="Calibri Light"/>
              </a:rPr>
              <a:t>İNDUS NEHRİ</a:t>
            </a:r>
            <a:endParaRPr lang="tr-TR" sz="8000">
              <a:cs typeface="Calibri Light"/>
            </a:endParaRPr>
          </a:p>
        </p:txBody>
      </p:sp>
    </p:spTree>
    <p:extLst>
      <p:ext uri="{BB962C8B-B14F-4D97-AF65-F5344CB8AC3E}">
        <p14:creationId xmlns:p14="http://schemas.microsoft.com/office/powerpoint/2010/main" val="1674425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455E97-61A2-470E-92A1-8ACF2A13715C}"/>
              </a:ext>
            </a:extLst>
          </p:cNvPr>
          <p:cNvSpPr>
            <a:spLocks noGrp="1"/>
          </p:cNvSpPr>
          <p:nvPr>
            <p:ph idx="1"/>
          </p:nvPr>
        </p:nvSpPr>
        <p:spPr>
          <a:xfrm>
            <a:off x="180975" y="258763"/>
            <a:ext cx="11888788" cy="6098955"/>
          </a:xfrm>
        </p:spPr>
        <p:txBody>
          <a:bodyPr vert="horz" lIns="91440" tIns="45720" rIns="91440" bIns="45720" rtlCol="0" anchor="t">
            <a:normAutofit fontScale="70000" lnSpcReduction="20000"/>
          </a:bodyPr>
          <a:lstStyle/>
          <a:p>
            <a:r>
              <a:rPr lang="tr-TR" sz="3600" u="sng" dirty="0" err="1"/>
              <a:t>Pakistanda</a:t>
            </a:r>
            <a:r>
              <a:rPr lang="tr-TR" sz="3600" u="sng" dirty="0"/>
              <a:t> Bulunan Bazı Nehirler:</a:t>
            </a:r>
          </a:p>
          <a:p>
            <a:r>
              <a:rPr lang="tr-TR" dirty="0"/>
              <a:t>» </a:t>
            </a:r>
            <a:r>
              <a:rPr lang="tr-TR" dirty="0" err="1"/>
              <a:t>Arghandab</a:t>
            </a:r>
            <a:r>
              <a:rPr lang="tr-TR" dirty="0"/>
              <a:t> Nehri, </a:t>
            </a:r>
            <a:r>
              <a:rPr lang="tr-TR" dirty="0" err="1"/>
              <a:t>Panjkora</a:t>
            </a:r>
            <a:r>
              <a:rPr lang="tr-TR" dirty="0"/>
              <a:t> Nehri</a:t>
            </a:r>
          </a:p>
          <a:p>
            <a:r>
              <a:rPr lang="tr-TR" dirty="0"/>
              <a:t>» </a:t>
            </a:r>
            <a:r>
              <a:rPr lang="tr-TR" dirty="0" err="1"/>
              <a:t>Astore</a:t>
            </a:r>
            <a:r>
              <a:rPr lang="tr-TR" dirty="0"/>
              <a:t> </a:t>
            </a:r>
            <a:r>
              <a:rPr lang="tr-TR" dirty="0" err="1"/>
              <a:t>River</a:t>
            </a:r>
            <a:r>
              <a:rPr lang="tr-TR" dirty="0"/>
              <a:t>, </a:t>
            </a:r>
            <a:r>
              <a:rPr lang="tr-TR" dirty="0" err="1"/>
              <a:t>Panjnad</a:t>
            </a:r>
            <a:r>
              <a:rPr lang="tr-TR" dirty="0"/>
              <a:t> Nehri</a:t>
            </a:r>
          </a:p>
          <a:p>
            <a:r>
              <a:rPr lang="tr-TR" dirty="0"/>
              <a:t>» Bara </a:t>
            </a:r>
            <a:r>
              <a:rPr lang="tr-TR" dirty="0" err="1"/>
              <a:t>River,Poonch</a:t>
            </a:r>
            <a:r>
              <a:rPr lang="tr-TR" dirty="0"/>
              <a:t> Nehri</a:t>
            </a:r>
          </a:p>
          <a:p>
            <a:r>
              <a:rPr lang="tr-TR" dirty="0"/>
              <a:t>» </a:t>
            </a:r>
            <a:r>
              <a:rPr lang="tr-TR" dirty="0" err="1"/>
              <a:t>Basol</a:t>
            </a:r>
            <a:r>
              <a:rPr lang="tr-TR" dirty="0"/>
              <a:t> </a:t>
            </a:r>
            <a:r>
              <a:rPr lang="tr-TR" dirty="0" err="1"/>
              <a:t>River,Porali</a:t>
            </a:r>
            <a:r>
              <a:rPr lang="tr-TR" dirty="0"/>
              <a:t> Nehri</a:t>
            </a:r>
          </a:p>
          <a:p>
            <a:r>
              <a:rPr lang="tr-TR" dirty="0"/>
              <a:t>» Beji </a:t>
            </a:r>
            <a:r>
              <a:rPr lang="tr-TR" dirty="0" err="1"/>
              <a:t>Rive,Rakshan</a:t>
            </a:r>
            <a:r>
              <a:rPr lang="tr-TR" dirty="0"/>
              <a:t> Nehri</a:t>
            </a:r>
          </a:p>
          <a:p>
            <a:r>
              <a:rPr lang="tr-TR" dirty="0"/>
              <a:t>» </a:t>
            </a:r>
            <a:r>
              <a:rPr lang="tr-TR" dirty="0" err="1"/>
              <a:t>Bolan</a:t>
            </a:r>
            <a:r>
              <a:rPr lang="tr-TR" dirty="0"/>
              <a:t> Nehri, </a:t>
            </a:r>
            <a:r>
              <a:rPr lang="tr-TR" dirty="0" err="1"/>
              <a:t>Jindi</a:t>
            </a:r>
            <a:r>
              <a:rPr lang="tr-TR" dirty="0"/>
              <a:t> Nehri</a:t>
            </a:r>
          </a:p>
          <a:p>
            <a:r>
              <a:rPr lang="tr-TR" dirty="0"/>
              <a:t>» </a:t>
            </a:r>
            <a:r>
              <a:rPr lang="tr-TR" dirty="0" err="1"/>
              <a:t>Braldu</a:t>
            </a:r>
            <a:r>
              <a:rPr lang="tr-TR" dirty="0"/>
              <a:t> </a:t>
            </a:r>
            <a:r>
              <a:rPr lang="tr-TR" dirty="0" err="1"/>
              <a:t>Nehri,Rupal</a:t>
            </a:r>
            <a:r>
              <a:rPr lang="tr-TR" dirty="0"/>
              <a:t> Nehri</a:t>
            </a:r>
          </a:p>
          <a:p>
            <a:r>
              <a:rPr lang="tr-TR" dirty="0"/>
              <a:t>» </a:t>
            </a:r>
            <a:r>
              <a:rPr lang="tr-TR" dirty="0" err="1"/>
              <a:t>Chapursan</a:t>
            </a:r>
            <a:r>
              <a:rPr lang="tr-TR" dirty="0"/>
              <a:t> Nehri</a:t>
            </a:r>
          </a:p>
          <a:p>
            <a:r>
              <a:rPr lang="tr-TR" dirty="0"/>
              <a:t>» </a:t>
            </a:r>
            <a:r>
              <a:rPr lang="tr-TR" dirty="0" err="1"/>
              <a:t>Dasht</a:t>
            </a:r>
            <a:r>
              <a:rPr lang="tr-TR" dirty="0"/>
              <a:t> Nehri</a:t>
            </a:r>
          </a:p>
          <a:p>
            <a:r>
              <a:rPr lang="tr-TR" dirty="0"/>
              <a:t>» </a:t>
            </a:r>
            <a:r>
              <a:rPr lang="tr-TR" dirty="0" err="1"/>
              <a:t>Dras</a:t>
            </a:r>
            <a:r>
              <a:rPr lang="tr-TR" dirty="0"/>
              <a:t> Nehri</a:t>
            </a:r>
          </a:p>
          <a:p>
            <a:r>
              <a:rPr lang="tr-TR" dirty="0"/>
              <a:t>» </a:t>
            </a:r>
            <a:r>
              <a:rPr lang="tr-TR" dirty="0" err="1"/>
              <a:t>Ghaggar</a:t>
            </a:r>
            <a:r>
              <a:rPr lang="tr-TR" dirty="0"/>
              <a:t> Nehri</a:t>
            </a:r>
          </a:p>
          <a:p>
            <a:r>
              <a:rPr lang="tr-TR" dirty="0"/>
              <a:t>» </a:t>
            </a:r>
            <a:r>
              <a:rPr lang="tr-TR" dirty="0" err="1"/>
              <a:t>Gilgit</a:t>
            </a:r>
            <a:r>
              <a:rPr lang="tr-TR" dirty="0"/>
              <a:t> Nehri</a:t>
            </a:r>
          </a:p>
          <a:p>
            <a:r>
              <a:rPr lang="tr-TR" dirty="0"/>
              <a:t>» </a:t>
            </a:r>
            <a:r>
              <a:rPr lang="tr-TR" dirty="0" err="1"/>
              <a:t>Gomal</a:t>
            </a:r>
            <a:r>
              <a:rPr lang="tr-TR" dirty="0"/>
              <a:t> Nehri</a:t>
            </a:r>
          </a:p>
          <a:p>
            <a:r>
              <a:rPr lang="tr-TR" dirty="0"/>
              <a:t>» </a:t>
            </a:r>
            <a:r>
              <a:rPr lang="tr-TR" dirty="0" err="1"/>
              <a:t>Gujjar</a:t>
            </a:r>
            <a:r>
              <a:rPr lang="tr-TR" dirty="0"/>
              <a:t> Nehri</a:t>
            </a:r>
          </a:p>
          <a:p>
            <a:r>
              <a:rPr lang="tr-TR" dirty="0"/>
              <a:t>» </a:t>
            </a:r>
            <a:r>
              <a:rPr lang="tr-TR" dirty="0" err="1"/>
              <a:t>Haro</a:t>
            </a:r>
            <a:r>
              <a:rPr lang="tr-TR" dirty="0"/>
              <a:t> Nehri</a:t>
            </a:r>
          </a:p>
          <a:p>
            <a:r>
              <a:rPr lang="tr-TR" dirty="0"/>
              <a:t>» </a:t>
            </a:r>
            <a:r>
              <a:rPr lang="tr-TR" dirty="0" err="1"/>
              <a:t>Helmand</a:t>
            </a:r>
            <a:r>
              <a:rPr lang="tr-TR" dirty="0"/>
              <a:t> Nehri</a:t>
            </a:r>
          </a:p>
          <a:p>
            <a:endParaRPr lang="tr-TR" dirty="0"/>
          </a:p>
          <a:p>
            <a:endParaRPr lang="tr-TR" dirty="0"/>
          </a:p>
          <a:p>
            <a:endParaRPr lang="tr-TR" dirty="0"/>
          </a:p>
        </p:txBody>
      </p:sp>
    </p:spTree>
    <p:extLst>
      <p:ext uri="{BB962C8B-B14F-4D97-AF65-F5344CB8AC3E}">
        <p14:creationId xmlns:p14="http://schemas.microsoft.com/office/powerpoint/2010/main" val="4225531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B011B9-9785-4A71-AC65-5354482A81C3}"/>
              </a:ext>
            </a:extLst>
          </p:cNvPr>
          <p:cNvSpPr>
            <a:spLocks noGrp="1"/>
          </p:cNvSpPr>
          <p:nvPr>
            <p:ph type="ctrTitle"/>
          </p:nvPr>
        </p:nvSpPr>
        <p:spPr>
          <a:xfrm>
            <a:off x="1628379" y="1428750"/>
            <a:ext cx="9144000" cy="2801725"/>
          </a:xfrm>
        </p:spPr>
        <p:txBody>
          <a:bodyPr/>
          <a:lstStyle/>
          <a:p>
            <a:r>
              <a:rPr lang="tr-TR" b="1" dirty="0"/>
              <a:t>BENİ DİNLEDİĞİNİZ İÇİN TEŞEKKÜR EDERİM</a:t>
            </a:r>
          </a:p>
        </p:txBody>
      </p:sp>
    </p:spTree>
    <p:extLst>
      <p:ext uri="{BB962C8B-B14F-4D97-AF65-F5344CB8AC3E}">
        <p14:creationId xmlns:p14="http://schemas.microsoft.com/office/powerpoint/2010/main" val="2262383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16" name="Resim 16" descr="metin, harita içeren bir resim&#10;&#10;Çok yüksek güvenilirlikle oluşturulmuş açıklama">
            <a:extLst>
              <a:ext uri="{FF2B5EF4-FFF2-40B4-BE49-F238E27FC236}">
                <a16:creationId xmlns:a16="http://schemas.microsoft.com/office/drawing/2014/main" id="{B8649446-C4DD-42A7-AF01-F932EDEE7745}"/>
              </a:ext>
            </a:extLst>
          </p:cNvPr>
          <p:cNvPicPr>
            <a:picLocks noChangeAspect="1"/>
          </p:cNvPicPr>
          <p:nvPr/>
        </p:nvPicPr>
        <p:blipFill>
          <a:blip r:embed="rId2"/>
          <a:stretch>
            <a:fillRect/>
          </a:stretch>
        </p:blipFill>
        <p:spPr>
          <a:xfrm>
            <a:off x="7980010" y="-85725"/>
            <a:ext cx="4257675" cy="6739243"/>
          </a:xfrm>
          <a:prstGeom prst="rect">
            <a:avLst/>
          </a:prstGeom>
        </p:spPr>
      </p:pic>
      <p:sp>
        <p:nvSpPr>
          <p:cNvPr id="11" name="İçerik Yer Tutucusu 10">
            <a:extLst>
              <a:ext uri="{FF2B5EF4-FFF2-40B4-BE49-F238E27FC236}">
                <a16:creationId xmlns:a16="http://schemas.microsoft.com/office/drawing/2014/main" id="{D7FDDAC1-E9CD-4678-9B79-F90CC9E863AF}"/>
              </a:ext>
            </a:extLst>
          </p:cNvPr>
          <p:cNvSpPr>
            <a:spLocks noGrp="1"/>
          </p:cNvSpPr>
          <p:nvPr>
            <p:ph idx="1"/>
          </p:nvPr>
        </p:nvSpPr>
        <p:spPr>
          <a:xfrm>
            <a:off x="-114272" y="281790"/>
            <a:ext cx="11849841" cy="6580188"/>
          </a:xfrm>
        </p:spPr>
        <p:txBody>
          <a:bodyPr vert="horz" lIns="91440" tIns="45720" rIns="91440" bIns="45720" rtlCol="0" anchor="t">
            <a:normAutofit/>
          </a:bodyPr>
          <a:lstStyle/>
          <a:p>
            <a:r>
              <a:rPr lang="tr-TR" sz="3200" b="1" u="sng" dirty="0">
                <a:cs typeface="Calibri"/>
              </a:rPr>
              <a:t>İNDUS NEHRİ</a:t>
            </a:r>
          </a:p>
          <a:p>
            <a:pPr>
              <a:lnSpc>
                <a:spcPct val="100000"/>
              </a:lnSpc>
              <a:buFont typeface="Arial"/>
              <a:buChar char="•"/>
            </a:pPr>
            <a:r>
              <a:rPr lang="tr-TR" b="1" i="1" dirty="0">
                <a:cs typeface="Calibri"/>
              </a:rPr>
              <a:t>Pakistan'ın ve dünyanın en uzun nehirlerinden biridir.</a:t>
            </a:r>
            <a:br>
              <a:rPr lang="en-US" dirty="0">
                <a:latin typeface="+mn-ea"/>
                <a:cs typeface="+mn-ea"/>
              </a:rPr>
            </a:br>
            <a:r>
              <a:rPr lang="tr-TR" b="1" i="1" dirty="0">
                <a:cs typeface="Calibri"/>
              </a:rPr>
              <a:t>Eski Hint şiirlerinde, bu ırmağın adı “Kral Nehri” diye </a:t>
            </a:r>
            <a:br>
              <a:rPr lang="en-US" dirty="0">
                <a:latin typeface="+mn-ea"/>
                <a:cs typeface="+mn-ea"/>
              </a:rPr>
            </a:br>
            <a:r>
              <a:rPr lang="tr-TR" b="1" i="1" dirty="0" err="1">
                <a:cs typeface="Calibri"/>
              </a:rPr>
              <a:t>geçer.Uzunluğu</a:t>
            </a:r>
            <a:r>
              <a:rPr lang="tr-TR" b="1" i="1" dirty="0">
                <a:cs typeface="Calibri"/>
              </a:rPr>
              <a:t> 3.000-3.200 km. kadardır.</a:t>
            </a:r>
            <a:br>
              <a:rPr lang="en-US" dirty="0">
                <a:latin typeface="+mn-ea"/>
                <a:cs typeface="+mn-ea"/>
              </a:rPr>
            </a:br>
            <a:r>
              <a:rPr lang="tr-TR" b="1" i="1" dirty="0" err="1">
                <a:cs typeface="Calibri"/>
              </a:rPr>
              <a:t>İndus</a:t>
            </a:r>
            <a:r>
              <a:rPr lang="tr-TR" b="1" i="1" dirty="0">
                <a:cs typeface="Calibri"/>
              </a:rPr>
              <a:t>, </a:t>
            </a:r>
            <a:r>
              <a:rPr lang="tr-TR" b="1" i="1" dirty="0" err="1">
                <a:cs typeface="Calibri"/>
              </a:rPr>
              <a:t>Himalaya</a:t>
            </a:r>
            <a:r>
              <a:rPr lang="tr-TR" b="1" i="1" dirty="0">
                <a:cs typeface="Calibri"/>
              </a:rPr>
              <a:t> Dağları’nın kuzeyinden 4.900 </a:t>
            </a:r>
            <a:br>
              <a:rPr lang="en-US" dirty="0">
                <a:latin typeface="+mn-ea"/>
                <a:cs typeface="+mn-ea"/>
              </a:rPr>
            </a:br>
            <a:r>
              <a:rPr lang="tr-TR" b="1" i="1" dirty="0">
                <a:cs typeface="Calibri"/>
              </a:rPr>
              <a:t>metre yükseklikten hızlanarak Tibet'in </a:t>
            </a:r>
            <a:br>
              <a:rPr lang="en-US" dirty="0">
                <a:latin typeface="+mn-ea"/>
                <a:cs typeface="+mn-ea"/>
              </a:rPr>
            </a:br>
            <a:r>
              <a:rPr lang="tr-TR" b="1" i="1" dirty="0">
                <a:cs typeface="Calibri"/>
              </a:rPr>
              <a:t>güneybatısından </a:t>
            </a:r>
            <a:r>
              <a:rPr lang="tr-TR" b="1" i="1" dirty="0" err="1">
                <a:cs typeface="Calibri"/>
              </a:rPr>
              <a:t>çıkar.Sonra</a:t>
            </a:r>
            <a:r>
              <a:rPr lang="tr-TR" b="1" i="1" dirty="0">
                <a:cs typeface="Calibri"/>
              </a:rPr>
              <a:t> nehir </a:t>
            </a:r>
            <a:br>
              <a:rPr lang="en-US" dirty="0">
                <a:latin typeface="+mn-ea"/>
                <a:cs typeface="+mn-ea"/>
              </a:rPr>
            </a:br>
            <a:r>
              <a:rPr lang="tr-TR" b="1" i="1" dirty="0">
                <a:cs typeface="Calibri"/>
              </a:rPr>
              <a:t> kuzeybatıya doğru yönelerek Keşmir'e kadar 800 </a:t>
            </a:r>
            <a:br>
              <a:rPr lang="en-US" dirty="0">
                <a:latin typeface="+mn-ea"/>
                <a:cs typeface="+mn-ea"/>
              </a:rPr>
            </a:br>
            <a:r>
              <a:rPr lang="tr-TR" b="1" i="1" dirty="0" err="1">
                <a:cs typeface="Calibri"/>
              </a:rPr>
              <a:t>km.lik</a:t>
            </a:r>
            <a:r>
              <a:rPr lang="tr-TR" b="1" i="1" dirty="0">
                <a:cs typeface="Calibri"/>
              </a:rPr>
              <a:t> bölümü dar ve derin dağ geçitlerinin </a:t>
            </a:r>
            <a:br>
              <a:rPr lang="en-US" dirty="0">
                <a:latin typeface="+mn-ea"/>
                <a:cs typeface="+mn-ea"/>
              </a:rPr>
            </a:br>
            <a:r>
              <a:rPr lang="tr-TR" b="1" i="1" dirty="0">
                <a:cs typeface="Calibri"/>
              </a:rPr>
              <a:t>arasından akarak kar ve buzul sularını toplayan </a:t>
            </a:r>
            <a:br>
              <a:rPr lang="en-US" dirty="0">
                <a:latin typeface="+mn-ea"/>
                <a:cs typeface="+mn-ea"/>
              </a:rPr>
            </a:br>
            <a:r>
              <a:rPr lang="tr-TR" b="1" i="1" dirty="0">
                <a:cs typeface="Calibri"/>
              </a:rPr>
              <a:t>yeni kollarla birleşir, yeniden güneye dönerek </a:t>
            </a:r>
            <a:br>
              <a:rPr lang="en-US" dirty="0">
                <a:latin typeface="+mn-ea"/>
                <a:cs typeface="+mn-ea"/>
              </a:rPr>
            </a:br>
            <a:r>
              <a:rPr lang="tr-TR" b="1" i="1" dirty="0">
                <a:cs typeface="Calibri"/>
              </a:rPr>
              <a:t>Pakistan’ın çok sıcak ve kurak bir yöresi olan </a:t>
            </a:r>
            <a:br>
              <a:rPr lang="en-US" dirty="0">
                <a:latin typeface="+mn-ea"/>
                <a:cs typeface="+mn-ea"/>
              </a:rPr>
            </a:br>
            <a:r>
              <a:rPr lang="tr-TR" b="1" i="1" dirty="0">
                <a:cs typeface="Calibri"/>
              </a:rPr>
              <a:t>batı </a:t>
            </a:r>
            <a:r>
              <a:rPr lang="tr-TR" b="1" i="1" dirty="0" err="1">
                <a:cs typeface="Calibri"/>
              </a:rPr>
              <a:t>Pencap’a</a:t>
            </a:r>
            <a:r>
              <a:rPr lang="tr-TR" b="1" i="1" dirty="0">
                <a:cs typeface="Calibri"/>
              </a:rPr>
              <a:t> girer.</a:t>
            </a:r>
            <a:endParaRPr lang="tr-TR">
              <a:cs typeface="Calibri"/>
            </a:endParaRPr>
          </a:p>
          <a:p>
            <a:pPr marL="0" indent="0">
              <a:lnSpc>
                <a:spcPct val="100000"/>
              </a:lnSpc>
              <a:buNone/>
            </a:pPr>
            <a:endParaRPr lang="tr-TR" sz="2400" b="1" dirty="0">
              <a:cs typeface="Calibri"/>
            </a:endParaRPr>
          </a:p>
        </p:txBody>
      </p:sp>
    </p:spTree>
    <p:extLst>
      <p:ext uri="{BB962C8B-B14F-4D97-AF65-F5344CB8AC3E}">
        <p14:creationId xmlns:p14="http://schemas.microsoft.com/office/powerpoint/2010/main" val="2612993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dağ, gök, açık hava, doğa içeren bir resim&#10;&#10;Çok yüksek güvenilirlikle oluşturulmuş açıklama">
            <a:extLst>
              <a:ext uri="{FF2B5EF4-FFF2-40B4-BE49-F238E27FC236}">
                <a16:creationId xmlns:a16="http://schemas.microsoft.com/office/drawing/2014/main" id="{9014CFC9-53D4-4559-9802-8356518DE7F8}"/>
              </a:ext>
            </a:extLst>
          </p:cNvPr>
          <p:cNvPicPr>
            <a:picLocks noChangeAspect="1"/>
          </p:cNvPicPr>
          <p:nvPr/>
        </p:nvPicPr>
        <p:blipFill>
          <a:blip r:embed="rId2"/>
          <a:stretch>
            <a:fillRect/>
          </a:stretch>
        </p:blipFill>
        <p:spPr>
          <a:xfrm>
            <a:off x="26284" y="11113"/>
            <a:ext cx="12083166" cy="6608762"/>
          </a:xfrm>
          <a:prstGeom prst="rect">
            <a:avLst/>
          </a:prstGeom>
        </p:spPr>
      </p:pic>
      <p:sp>
        <p:nvSpPr>
          <p:cNvPr id="3" name="İçerik Yer Tutucusu 2">
            <a:extLst>
              <a:ext uri="{FF2B5EF4-FFF2-40B4-BE49-F238E27FC236}">
                <a16:creationId xmlns:a16="http://schemas.microsoft.com/office/drawing/2014/main" id="{E9AEB226-5379-469A-8DC0-1B6C56A39C76}"/>
              </a:ext>
            </a:extLst>
          </p:cNvPr>
          <p:cNvSpPr>
            <a:spLocks noGrp="1"/>
          </p:cNvSpPr>
          <p:nvPr>
            <p:ph idx="1"/>
          </p:nvPr>
        </p:nvSpPr>
        <p:spPr>
          <a:xfrm>
            <a:off x="685633" y="1181100"/>
            <a:ext cx="11570298" cy="6313487"/>
          </a:xfrm>
        </p:spPr>
        <p:txBody>
          <a:bodyPr vert="horz" lIns="91440" tIns="45720" rIns="91440" bIns="45720" rtlCol="0" anchor="t">
            <a:normAutofit/>
          </a:bodyPr>
          <a:lstStyle/>
          <a:p>
            <a:pPr>
              <a:lnSpc>
                <a:spcPct val="100000"/>
              </a:lnSpc>
            </a:pPr>
            <a:r>
              <a:rPr lang="tr-TR" sz="3200" b="1" i="1" dirty="0" err="1">
                <a:cs typeface="Calibri"/>
              </a:rPr>
              <a:t>İndus</a:t>
            </a:r>
            <a:r>
              <a:rPr lang="tr-TR" sz="3200" b="1" i="1" dirty="0">
                <a:cs typeface="Calibri"/>
              </a:rPr>
              <a:t> bu bölgede beş kol aldığından, o yöreye </a:t>
            </a:r>
            <a:r>
              <a:rPr lang="tr-TR" sz="3200" b="1" i="1" dirty="0" err="1">
                <a:cs typeface="Calibri"/>
              </a:rPr>
              <a:t>Pencap</a:t>
            </a:r>
            <a:br>
              <a:rPr lang="en-US" dirty="0">
                <a:latin typeface="+mn-ea"/>
                <a:cs typeface="+mn-ea"/>
              </a:rPr>
            </a:br>
            <a:r>
              <a:rPr lang="tr-TR" sz="3200" b="1" i="1" dirty="0">
                <a:cs typeface="Calibri"/>
              </a:rPr>
              <a:t> adı </a:t>
            </a:r>
            <a:r>
              <a:rPr lang="tr-TR" sz="3200" b="1" i="1" dirty="0" err="1">
                <a:cs typeface="Calibri"/>
              </a:rPr>
              <a:t>verilmiştir.Pencap</a:t>
            </a:r>
            <a:r>
              <a:rPr lang="tr-TR" sz="3200" b="1" i="1" dirty="0">
                <a:cs typeface="Calibri"/>
              </a:rPr>
              <a:t>”, (</a:t>
            </a:r>
            <a:r>
              <a:rPr lang="tr-TR" sz="3200" b="1" i="1" dirty="0" err="1">
                <a:cs typeface="Calibri"/>
              </a:rPr>
              <a:t>penç</a:t>
            </a:r>
            <a:r>
              <a:rPr lang="tr-TR" sz="3200" b="1" i="1" dirty="0">
                <a:cs typeface="Calibri"/>
              </a:rPr>
              <a:t>-ab) “beş su” anlamına gelir.</a:t>
            </a:r>
            <a:endParaRPr lang="en-US" sz="3200">
              <a:cs typeface="Calibri"/>
            </a:endParaRPr>
          </a:p>
          <a:p>
            <a:pPr>
              <a:lnSpc>
                <a:spcPct val="100000"/>
              </a:lnSpc>
            </a:pPr>
            <a:r>
              <a:rPr lang="tr-TR" sz="3200" b="1" dirty="0" err="1">
                <a:cs typeface="Calibri"/>
              </a:rPr>
              <a:t>İndus’un</a:t>
            </a:r>
            <a:r>
              <a:rPr lang="tr-TR" sz="3200" b="1" dirty="0">
                <a:cs typeface="Calibri"/>
              </a:rPr>
              <a:t> </a:t>
            </a:r>
            <a:r>
              <a:rPr lang="tr-TR" sz="3200" b="1" dirty="0" err="1">
                <a:cs typeface="Calibri"/>
              </a:rPr>
              <a:t>Pencap’ta</a:t>
            </a:r>
            <a:r>
              <a:rPr lang="tr-TR" sz="3200" b="1" dirty="0">
                <a:cs typeface="Calibri"/>
              </a:rPr>
              <a:t> aldığı kolların adları, </a:t>
            </a:r>
            <a:r>
              <a:rPr lang="tr-TR" sz="3200" b="1" dirty="0" err="1">
                <a:cs typeface="Calibri"/>
              </a:rPr>
              <a:t>Satleç</a:t>
            </a:r>
            <a:r>
              <a:rPr lang="tr-TR" sz="3200" b="1" dirty="0">
                <a:cs typeface="Calibri"/>
              </a:rPr>
              <a:t>, </a:t>
            </a:r>
            <a:r>
              <a:rPr lang="tr-TR" sz="3200" b="1" dirty="0" err="1">
                <a:cs typeface="Calibri"/>
              </a:rPr>
              <a:t>Ravi</a:t>
            </a:r>
            <a:r>
              <a:rPr lang="tr-TR" sz="3200" b="1" dirty="0">
                <a:cs typeface="Calibri"/>
              </a:rPr>
              <a:t>,</a:t>
            </a:r>
            <a:br>
              <a:rPr lang="en-US" dirty="0">
                <a:latin typeface="+mn-ea"/>
                <a:cs typeface="+mn-ea"/>
              </a:rPr>
            </a:br>
            <a:r>
              <a:rPr lang="tr-TR" sz="3200" b="1" dirty="0">
                <a:cs typeface="Calibri"/>
              </a:rPr>
              <a:t> </a:t>
            </a:r>
            <a:r>
              <a:rPr lang="tr-TR" sz="3200" b="1" dirty="0" err="1">
                <a:cs typeface="Calibri"/>
              </a:rPr>
              <a:t>Şinap</a:t>
            </a:r>
            <a:r>
              <a:rPr lang="tr-TR" sz="3200" b="1" dirty="0">
                <a:cs typeface="Calibri"/>
              </a:rPr>
              <a:t>, </a:t>
            </a:r>
            <a:r>
              <a:rPr lang="tr-TR" sz="3200" b="1" dirty="0" err="1">
                <a:cs typeface="Calibri"/>
              </a:rPr>
              <a:t>Cellum</a:t>
            </a:r>
            <a:r>
              <a:rPr lang="tr-TR" sz="3200" b="1" dirty="0">
                <a:cs typeface="Calibri"/>
              </a:rPr>
              <a:t> ve </a:t>
            </a:r>
            <a:r>
              <a:rPr lang="tr-TR" sz="3200" b="1" dirty="0" err="1">
                <a:cs typeface="Calibri"/>
              </a:rPr>
              <a:t>Beas’tır</a:t>
            </a:r>
            <a:r>
              <a:rPr lang="tr-TR" sz="3200" b="1" dirty="0">
                <a:cs typeface="Calibri"/>
              </a:rPr>
              <a:t>.</a:t>
            </a:r>
          </a:p>
          <a:p>
            <a:pPr>
              <a:lnSpc>
                <a:spcPct val="100000"/>
              </a:lnSpc>
            </a:pPr>
            <a:r>
              <a:rPr lang="tr-TR" sz="3200" b="1" dirty="0">
                <a:cs typeface="Calibri"/>
              </a:rPr>
              <a:t> </a:t>
            </a:r>
            <a:r>
              <a:rPr lang="tr-TR" sz="3200" b="1" i="1" dirty="0">
                <a:cs typeface="Calibri"/>
              </a:rPr>
              <a:t>Nehir bu kollarla beslendikten sonra, </a:t>
            </a:r>
            <a:r>
              <a:rPr lang="tr-TR" sz="3200" b="1" i="1" dirty="0" err="1">
                <a:cs typeface="Calibri"/>
              </a:rPr>
              <a:t>Sind</a:t>
            </a:r>
            <a:r>
              <a:rPr lang="tr-TR" sz="3200" b="1" i="1" dirty="0">
                <a:cs typeface="Calibri"/>
              </a:rPr>
              <a:t> düzlüğünü geçer ve </a:t>
            </a:r>
            <a:r>
              <a:rPr lang="tr-TR" sz="3200" b="1" i="1" dirty="0" err="1">
                <a:cs typeface="Calibri"/>
              </a:rPr>
              <a:t>Sind</a:t>
            </a:r>
            <a:r>
              <a:rPr lang="tr-TR" sz="3200" b="1" i="1" dirty="0">
                <a:cs typeface="Calibri"/>
              </a:rPr>
              <a:t> yöresinden geçen bölümü üzerinde </a:t>
            </a:r>
            <a:br>
              <a:rPr lang="en-US" dirty="0">
                <a:latin typeface="+mn-ea"/>
                <a:cs typeface="+mn-ea"/>
              </a:rPr>
            </a:br>
            <a:r>
              <a:rPr lang="tr-TR" sz="3200" b="1" i="1" dirty="0">
                <a:cs typeface="Calibri"/>
              </a:rPr>
              <a:t>kurulan </a:t>
            </a:r>
            <a:r>
              <a:rPr lang="tr-TR" sz="3200" b="1" i="1" dirty="0" err="1">
                <a:cs typeface="Calibri"/>
              </a:rPr>
              <a:t>Loyd</a:t>
            </a:r>
            <a:r>
              <a:rPr lang="tr-TR" sz="3200" b="1" i="1" dirty="0">
                <a:cs typeface="Calibri"/>
              </a:rPr>
              <a:t> Barajı  dünyanın en büyük </a:t>
            </a:r>
            <a:br>
              <a:rPr lang="en-US" dirty="0">
                <a:latin typeface="+mn-ea"/>
                <a:cs typeface="+mn-ea"/>
              </a:rPr>
            </a:br>
            <a:r>
              <a:rPr lang="tr-TR" sz="3200" b="1" i="1" dirty="0">
                <a:cs typeface="Calibri"/>
              </a:rPr>
              <a:t>barajlarından biri olarak bilinir.</a:t>
            </a:r>
            <a:endParaRPr lang="tr-TR" sz="3200" b="1" dirty="0">
              <a:cs typeface="Calibri"/>
            </a:endParaRPr>
          </a:p>
        </p:txBody>
      </p:sp>
    </p:spTree>
    <p:extLst>
      <p:ext uri="{BB962C8B-B14F-4D97-AF65-F5344CB8AC3E}">
        <p14:creationId xmlns:p14="http://schemas.microsoft.com/office/powerpoint/2010/main" val="1355829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4" name="Resim 4" descr="dağ, açık hava, doğa, gök içeren bir resim&#10;&#10;Çok yüksek güvenilirlikle oluşturulmuş açıklama">
            <a:extLst>
              <a:ext uri="{FF2B5EF4-FFF2-40B4-BE49-F238E27FC236}">
                <a16:creationId xmlns:a16="http://schemas.microsoft.com/office/drawing/2014/main" id="{B7B42AB4-52BC-4444-BAE3-C6B627DAEF36}"/>
              </a:ext>
            </a:extLst>
          </p:cNvPr>
          <p:cNvPicPr>
            <a:picLocks noChangeAspect="1"/>
          </p:cNvPicPr>
          <p:nvPr/>
        </p:nvPicPr>
        <p:blipFill>
          <a:blip r:embed="rId2"/>
          <a:stretch>
            <a:fillRect/>
          </a:stretch>
        </p:blipFill>
        <p:spPr>
          <a:xfrm>
            <a:off x="0" y="0"/>
            <a:ext cx="12138026" cy="6852241"/>
          </a:xfrm>
          <a:prstGeom prst="rect">
            <a:avLst/>
          </a:prstGeom>
        </p:spPr>
      </p:pic>
      <p:sp>
        <p:nvSpPr>
          <p:cNvPr id="3" name="İçerik Yer Tutucusu 2">
            <a:extLst>
              <a:ext uri="{FF2B5EF4-FFF2-40B4-BE49-F238E27FC236}">
                <a16:creationId xmlns:a16="http://schemas.microsoft.com/office/drawing/2014/main" id="{56A7836C-1948-4609-91FB-E3F9BB9B76C1}"/>
              </a:ext>
            </a:extLst>
          </p:cNvPr>
          <p:cNvSpPr>
            <a:spLocks noGrp="1"/>
          </p:cNvSpPr>
          <p:nvPr>
            <p:ph idx="1"/>
          </p:nvPr>
        </p:nvSpPr>
        <p:spPr>
          <a:xfrm>
            <a:off x="76200" y="123825"/>
            <a:ext cx="12009438" cy="6524300"/>
          </a:xfrm>
        </p:spPr>
        <p:txBody>
          <a:bodyPr vert="horz" lIns="91440" tIns="45720" rIns="91440" bIns="45720" rtlCol="0" anchor="t">
            <a:normAutofit/>
          </a:bodyPr>
          <a:lstStyle/>
          <a:p>
            <a:pPr marL="0" indent="0">
              <a:buNone/>
            </a:pPr>
            <a:endParaRPr lang="tr-TR" sz="3200" b="1" dirty="0">
              <a:cs typeface="Calibri"/>
            </a:endParaRPr>
          </a:p>
          <a:p>
            <a:r>
              <a:rPr lang="tr-TR" sz="3200" b="1" i="1" dirty="0">
                <a:cs typeface="Calibri"/>
              </a:rPr>
              <a:t>Daha sonra 210 km. genişliğinde bir </a:t>
            </a:r>
            <a:r>
              <a:rPr lang="tr-TR" sz="3200" b="1" i="1" dirty="0" err="1">
                <a:cs typeface="Calibri"/>
              </a:rPr>
              <a:t>çatalağzı</a:t>
            </a:r>
            <a:r>
              <a:rPr lang="tr-TR" sz="3200" b="1" i="1" dirty="0">
                <a:cs typeface="Calibri"/>
              </a:rPr>
              <a:t> ile, Hint Okyanusu’na dökülür. </a:t>
            </a:r>
            <a:r>
              <a:rPr lang="tr-TR" sz="3200" b="1" i="1" dirty="0" err="1">
                <a:cs typeface="Calibri"/>
              </a:rPr>
              <a:t>İndus</a:t>
            </a:r>
            <a:r>
              <a:rPr lang="tr-TR" sz="3200" b="1" i="1" dirty="0">
                <a:cs typeface="Calibri"/>
              </a:rPr>
              <a:t> </a:t>
            </a:r>
            <a:r>
              <a:rPr lang="tr-TR" sz="3200" b="1" i="1" dirty="0" err="1">
                <a:cs typeface="Calibri"/>
              </a:rPr>
              <a:t>Nehri,Nil’in</a:t>
            </a:r>
            <a:r>
              <a:rPr lang="tr-TR" sz="3200" b="1" i="1" dirty="0">
                <a:cs typeface="Calibri"/>
              </a:rPr>
              <a:t> Mısır’da yaptığı gibi, geçtiği bölgelere alüvyon yığar, buraları sulayarak verimli bir duruma getirir.</a:t>
            </a:r>
            <a:endParaRPr lang="tr-TR" sz="3200" b="1" i="1">
              <a:cs typeface="Calibri"/>
            </a:endParaRPr>
          </a:p>
          <a:p>
            <a:r>
              <a:rPr lang="tr-TR" sz="3200" b="1" i="1" err="1">
                <a:cs typeface="Calibri"/>
              </a:rPr>
              <a:t>İndus</a:t>
            </a:r>
            <a:r>
              <a:rPr lang="tr-TR" sz="3200" b="1" i="1" dirty="0">
                <a:cs typeface="Calibri"/>
              </a:rPr>
              <a:t> Nehri, Pakistan'ın yıllık yağış oranının 250 milimetreden az olduğu kurak bölgelerinden aktığı için, bu ülkenin en önemli nehridir.</a:t>
            </a:r>
            <a:endParaRPr lang="tr-TR" sz="3200" b="1" i="1">
              <a:cs typeface="Calibri"/>
            </a:endParaRPr>
          </a:p>
          <a:p>
            <a:r>
              <a:rPr lang="tr-TR" sz="3200" b="1" i="1" dirty="0">
                <a:solidFill>
                  <a:srgbClr val="000000"/>
                </a:solidFill>
                <a:cs typeface="Calibri"/>
              </a:rPr>
              <a:t>Ülkenin tahıl ambarı </a:t>
            </a:r>
            <a:r>
              <a:rPr lang="tr-TR" sz="3200" b="1" i="1" err="1">
                <a:solidFill>
                  <a:srgbClr val="000000"/>
                </a:solidFill>
                <a:cs typeface="Calibri"/>
              </a:rPr>
              <a:t>Pencap</a:t>
            </a:r>
            <a:r>
              <a:rPr lang="tr-TR" sz="3200" b="1" i="1" dirty="0">
                <a:solidFill>
                  <a:srgbClr val="000000"/>
                </a:solidFill>
                <a:cs typeface="Calibri"/>
              </a:rPr>
              <a:t> bölgesi olmak üzere Pakistan ekonomisinin en önemli su kaynağıdır</a:t>
            </a:r>
            <a:endParaRPr lang="tr-TR" sz="3200" b="1" i="1">
              <a:solidFill>
                <a:srgbClr val="000000"/>
              </a:solidFill>
              <a:cs typeface="Calibri"/>
            </a:endParaRPr>
          </a:p>
          <a:p>
            <a:r>
              <a:rPr lang="tr-TR" sz="3200" b="1" i="1" dirty="0">
                <a:solidFill>
                  <a:srgbClr val="000000"/>
                </a:solidFill>
                <a:cs typeface="Calibri"/>
              </a:rPr>
              <a:t>Tarım, </a:t>
            </a:r>
            <a:r>
              <a:rPr lang="tr-TR" sz="3200" b="1" i="1" err="1">
                <a:solidFill>
                  <a:srgbClr val="000000"/>
                </a:solidFill>
                <a:cs typeface="Calibri"/>
              </a:rPr>
              <a:t>İndus</a:t>
            </a:r>
            <a:r>
              <a:rPr lang="tr-TR" sz="3200" b="1" i="1" dirty="0">
                <a:solidFill>
                  <a:srgbClr val="000000"/>
                </a:solidFill>
                <a:cs typeface="Calibri"/>
              </a:rPr>
              <a:t> ve kollarından yararlanılarak yapılan, sulamaya dayanır. </a:t>
            </a:r>
            <a:r>
              <a:rPr lang="tr-TR" sz="3200" b="1" i="1" err="1">
                <a:solidFill>
                  <a:srgbClr val="000000"/>
                </a:solidFill>
                <a:cs typeface="Calibri"/>
              </a:rPr>
              <a:t>İndus'la</a:t>
            </a:r>
            <a:r>
              <a:rPr lang="tr-TR" sz="3200" b="1" i="1" dirty="0">
                <a:solidFill>
                  <a:srgbClr val="000000"/>
                </a:solidFill>
                <a:cs typeface="Calibri"/>
              </a:rPr>
              <a:t> sulanan topraklarda buğday, pamuk, darı, mısır ve pirinç yetiştirilir.</a:t>
            </a:r>
          </a:p>
          <a:p>
            <a:endParaRPr lang="tr-TR" dirty="0">
              <a:solidFill>
                <a:srgbClr val="000000"/>
              </a:solidFill>
              <a:cs typeface="Calibri"/>
            </a:endParaRPr>
          </a:p>
          <a:p>
            <a:endParaRPr lang="tr-TR" dirty="0">
              <a:solidFill>
                <a:srgbClr val="000000"/>
              </a:solidFill>
              <a:cs typeface="Calibri"/>
            </a:endParaRPr>
          </a:p>
          <a:p>
            <a:endParaRPr lang="tr-TR" dirty="0">
              <a:solidFill>
                <a:srgbClr val="000000"/>
              </a:solidFill>
              <a:cs typeface="Calibri"/>
            </a:endParaRPr>
          </a:p>
        </p:txBody>
      </p:sp>
    </p:spTree>
    <p:extLst>
      <p:ext uri="{BB962C8B-B14F-4D97-AF65-F5344CB8AC3E}">
        <p14:creationId xmlns:p14="http://schemas.microsoft.com/office/powerpoint/2010/main" val="1310818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4" name="Resim 4" descr="açık hava, doğa, dağ, gök içeren bir resim&#10;&#10;Çok yüksek güvenilirlikle oluşturulmuş açıklama">
            <a:extLst>
              <a:ext uri="{FF2B5EF4-FFF2-40B4-BE49-F238E27FC236}">
                <a16:creationId xmlns:a16="http://schemas.microsoft.com/office/drawing/2014/main" id="{436658AB-FDBE-407A-B3AC-CFEAF8BDA541}"/>
              </a:ext>
            </a:extLst>
          </p:cNvPr>
          <p:cNvPicPr>
            <a:picLocks noChangeAspect="1"/>
          </p:cNvPicPr>
          <p:nvPr/>
        </p:nvPicPr>
        <p:blipFill>
          <a:blip r:embed="rId2"/>
          <a:stretch>
            <a:fillRect/>
          </a:stretch>
        </p:blipFill>
        <p:spPr>
          <a:xfrm>
            <a:off x="177800" y="131763"/>
            <a:ext cx="11776075" cy="652206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3" name="İçerik Yer Tutucusu 2">
            <a:extLst>
              <a:ext uri="{FF2B5EF4-FFF2-40B4-BE49-F238E27FC236}">
                <a16:creationId xmlns:a16="http://schemas.microsoft.com/office/drawing/2014/main" id="{27440FAD-95A4-4D90-8055-9B06F1E70241}"/>
              </a:ext>
            </a:extLst>
          </p:cNvPr>
          <p:cNvSpPr>
            <a:spLocks noGrp="1"/>
          </p:cNvSpPr>
          <p:nvPr>
            <p:ph idx="1"/>
          </p:nvPr>
        </p:nvSpPr>
        <p:spPr>
          <a:xfrm>
            <a:off x="178709" y="361950"/>
            <a:ext cx="11776754" cy="6323013"/>
          </a:xfrm>
        </p:spPr>
        <p:txBody>
          <a:bodyPr vert="horz" lIns="91440" tIns="45720" rIns="91440" bIns="45720" rtlCol="0" anchor="t">
            <a:normAutofit/>
          </a:bodyPr>
          <a:lstStyle/>
          <a:p>
            <a:r>
              <a:rPr lang="tr-TR" sz="3200" b="1" i="1" dirty="0">
                <a:cs typeface="Calibri"/>
              </a:rPr>
              <a:t>İlk oluşumundan bu yana 20 metre kadar yükselmiş bulunmaktadır. Bu durum </a:t>
            </a:r>
            <a:r>
              <a:rPr lang="tr-TR" sz="3200" b="1" i="1" dirty="0" err="1">
                <a:cs typeface="Calibri"/>
              </a:rPr>
              <a:t>İndus’un</a:t>
            </a:r>
            <a:r>
              <a:rPr lang="tr-TR" sz="3200" b="1" i="1" dirty="0">
                <a:cs typeface="Calibri"/>
              </a:rPr>
              <a:t> kolayca taşmasına ve sel felaketlerine yol açabileceği için </a:t>
            </a:r>
            <a:r>
              <a:rPr lang="tr-TR" sz="3200" b="1" i="1" dirty="0" err="1">
                <a:cs typeface="Calibri"/>
              </a:rPr>
              <a:t>nehir'in</a:t>
            </a:r>
            <a:r>
              <a:rPr lang="tr-TR" sz="3200" b="1" i="1" dirty="0">
                <a:cs typeface="Calibri"/>
              </a:rPr>
              <a:t> üzerinde çeşitli barajlar yapılmış ve kanallar </a:t>
            </a:r>
            <a:r>
              <a:rPr lang="tr-TR" sz="3200" b="1" i="1" dirty="0" err="1">
                <a:cs typeface="Calibri"/>
              </a:rPr>
              <a:t>açılmıştır.Nehir</a:t>
            </a:r>
            <a:r>
              <a:rPr lang="tr-TR" sz="3200" b="1" i="1" dirty="0">
                <a:cs typeface="Calibri"/>
              </a:rPr>
              <a:t> üzerinde kurulmuş bu barajların suları, kanallar aracılığıyla tarlalara ulaştırılır. Sularının büyük bir bölümü sulamaya harcandığı ve ırmak üzerinde çok sayıda baraj bulunduğu için </a:t>
            </a:r>
            <a:r>
              <a:rPr lang="tr-TR" sz="3200" b="1" i="1" dirty="0" err="1">
                <a:cs typeface="Calibri"/>
              </a:rPr>
              <a:t>İndus</a:t>
            </a:r>
            <a:r>
              <a:rPr lang="tr-TR" sz="3200" b="1" i="1" dirty="0">
                <a:cs typeface="Calibri"/>
              </a:rPr>
              <a:t>, taşımacılığa elverişli değildir. Sulamada kullanılacak suyu biriktirmek amacıyla </a:t>
            </a:r>
            <a:r>
              <a:rPr lang="tr-TR" sz="3200" b="1" i="1" dirty="0" err="1">
                <a:cs typeface="Calibri"/>
              </a:rPr>
              <a:t>İndus</a:t>
            </a:r>
            <a:r>
              <a:rPr lang="tr-TR" sz="3200" b="1" i="1" dirty="0">
                <a:cs typeface="Calibri"/>
              </a:rPr>
              <a:t> Nehri üzerindeki ilk baraj 1932'de yapılmıştır.</a:t>
            </a:r>
          </a:p>
          <a:p>
            <a:r>
              <a:rPr lang="tr-TR" sz="3200" b="1" i="1" dirty="0" err="1">
                <a:cs typeface="Calibri"/>
              </a:rPr>
              <a:t>İndus</a:t>
            </a:r>
            <a:r>
              <a:rPr lang="tr-TR" sz="3200" b="1" i="1" dirty="0">
                <a:cs typeface="Calibri"/>
              </a:rPr>
              <a:t> dağların arasından geçerken yolundaki kumları, çakılları sürükler. Düzlüklerde akmaya başlayınca bunları geçtiği bölgelere yığar. Bu yüzden,  </a:t>
            </a:r>
            <a:r>
              <a:rPr lang="tr-TR" sz="3200" b="1" i="1" dirty="0" err="1">
                <a:cs typeface="Calibri"/>
              </a:rPr>
              <a:t>İndus</a:t>
            </a:r>
            <a:r>
              <a:rPr lang="tr-TR" sz="3200" b="1" i="1" dirty="0">
                <a:cs typeface="Calibri"/>
              </a:rPr>
              <a:t> taştığı zaman bu birikintiler civarda büyük bir yöreye yayılır.</a:t>
            </a:r>
            <a:r>
              <a:rPr lang="tr-TR" dirty="0">
                <a:cs typeface="Calibri"/>
              </a:rPr>
              <a:t> </a:t>
            </a:r>
          </a:p>
        </p:txBody>
      </p:sp>
    </p:spTree>
    <p:extLst>
      <p:ext uri="{BB962C8B-B14F-4D97-AF65-F5344CB8AC3E}">
        <p14:creationId xmlns:p14="http://schemas.microsoft.com/office/powerpoint/2010/main" val="4180932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3B4CAFA-67A5-42CF-915E-99489CFE6678}"/>
              </a:ext>
            </a:extLst>
          </p:cNvPr>
          <p:cNvSpPr>
            <a:spLocks noGrp="1"/>
          </p:cNvSpPr>
          <p:nvPr>
            <p:ph idx="1"/>
          </p:nvPr>
        </p:nvSpPr>
        <p:spPr>
          <a:xfrm>
            <a:off x="744797" y="158750"/>
            <a:ext cx="10609003" cy="6324600"/>
          </a:xfrm>
        </p:spPr>
        <p:txBody>
          <a:bodyPr vert="horz" lIns="91440" tIns="45720" rIns="91440" bIns="45720" rtlCol="0" anchor="t">
            <a:normAutofit/>
          </a:bodyPr>
          <a:lstStyle/>
          <a:p>
            <a:r>
              <a:rPr lang="tr-TR" b="1" i="1" dirty="0" err="1">
                <a:cs typeface="Calibri"/>
              </a:rPr>
              <a:t>İndus</a:t>
            </a:r>
            <a:r>
              <a:rPr lang="tr-TR" b="1" i="1" dirty="0">
                <a:cs typeface="Calibri"/>
              </a:rPr>
              <a:t> Nehri içilecek kadar temiz bir su olmaması ile bilinmektedir akıntı sırasında geçtiği bölgelerdeki kum ve çakıl taşlarını taşımasından ötürü içerdiği bileşenlerin zararlı olabileceği düşünülmekte bu sebepten dolayı da önerilmemektedir. </a:t>
            </a:r>
            <a:endParaRPr lang="tr-TR" dirty="0"/>
          </a:p>
          <a:p>
            <a:r>
              <a:rPr lang="tr-TR" b="1" i="1" dirty="0"/>
              <a:t>Eylül 1960 yılında Hindistan ve Pakistan arasında '</a:t>
            </a:r>
            <a:r>
              <a:rPr lang="tr-TR" b="1" i="1" dirty="0" err="1"/>
              <a:t>İndus</a:t>
            </a:r>
            <a:r>
              <a:rPr lang="tr-TR" b="1" i="1" dirty="0"/>
              <a:t> sular anlaşması' imzalanmış ve bu anlaşmaya göre kuzey </a:t>
            </a:r>
            <a:r>
              <a:rPr lang="tr-TR" b="1" i="1" dirty="0" err="1"/>
              <a:t>Hindistandaki</a:t>
            </a:r>
            <a:r>
              <a:rPr lang="tr-TR" b="1" i="1" dirty="0"/>
              <a:t> 3 nehir </a:t>
            </a:r>
            <a:r>
              <a:rPr lang="tr-TR" b="1" i="1" dirty="0" err="1"/>
              <a:t>Beas,Ravi,Satlic</a:t>
            </a:r>
            <a:r>
              <a:rPr lang="tr-TR" b="1" i="1" dirty="0"/>
              <a:t> nehirleri </a:t>
            </a:r>
            <a:r>
              <a:rPr lang="tr-TR" b="1" i="1" dirty="0" err="1"/>
              <a:t>Hindistana</a:t>
            </a:r>
            <a:r>
              <a:rPr lang="tr-TR" b="1" i="1" dirty="0"/>
              <a:t> </a:t>
            </a:r>
            <a:r>
              <a:rPr lang="tr-TR" b="1" i="1" dirty="0" err="1"/>
              <a:t>verildi.Hindistanın</a:t>
            </a:r>
            <a:r>
              <a:rPr lang="tr-TR" b="1" i="1" dirty="0"/>
              <a:t> güneyinde bulunan  </a:t>
            </a:r>
            <a:r>
              <a:rPr lang="tr-TR" b="1" i="1" dirty="0" err="1"/>
              <a:t>İndus,Şinap</a:t>
            </a:r>
            <a:r>
              <a:rPr lang="tr-TR" b="1" i="1" dirty="0"/>
              <a:t> ve </a:t>
            </a:r>
            <a:r>
              <a:rPr lang="tr-TR" b="1" i="1" dirty="0" err="1"/>
              <a:t>Cellum</a:t>
            </a:r>
            <a:r>
              <a:rPr lang="tr-TR" b="1" i="1" dirty="0"/>
              <a:t>  </a:t>
            </a:r>
            <a:r>
              <a:rPr lang="tr-TR" b="1" i="1" dirty="0" err="1"/>
              <a:t>nehirleri'de</a:t>
            </a:r>
            <a:r>
              <a:rPr lang="tr-TR" b="1" i="1" dirty="0"/>
              <a:t> Pakistan'a verilmiştir.</a:t>
            </a:r>
          </a:p>
          <a:p>
            <a:r>
              <a:rPr lang="tr-TR" b="1" i="1" dirty="0">
                <a:cs typeface="Calibri"/>
              </a:rPr>
              <a:t>Ayrıca bu nehre bağlı olan bir de </a:t>
            </a:r>
            <a:r>
              <a:rPr lang="tr-TR" b="1" i="1" dirty="0" err="1">
                <a:cs typeface="Calibri"/>
              </a:rPr>
              <a:t>İndus</a:t>
            </a:r>
            <a:r>
              <a:rPr lang="tr-TR" b="1" i="1" dirty="0">
                <a:cs typeface="Calibri"/>
              </a:rPr>
              <a:t> Vadisi bulunmaktadır ve bu vadi yaşanmış en eski uygarlıkların tarihi kalıntılarına da ev sahipliği yapmaktadır. Bölgeyi görmek isteyen turistler için belirli aralıklar ile özel turlar düzenlenerek bu kalıntılar bütün dünyaya da sergilenmektedir.</a:t>
            </a:r>
            <a:endParaRPr lang="tr-TR"/>
          </a:p>
        </p:txBody>
      </p:sp>
    </p:spTree>
    <p:extLst>
      <p:ext uri="{BB962C8B-B14F-4D97-AF65-F5344CB8AC3E}">
        <p14:creationId xmlns:p14="http://schemas.microsoft.com/office/powerpoint/2010/main" val="2846662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18E9123-BDC9-4754-A192-51C073DF1A09}"/>
              </a:ext>
            </a:extLst>
          </p:cNvPr>
          <p:cNvSpPr>
            <a:spLocks noGrp="1"/>
          </p:cNvSpPr>
          <p:nvPr>
            <p:ph idx="1"/>
          </p:nvPr>
        </p:nvSpPr>
        <p:spPr>
          <a:xfrm>
            <a:off x="838200" y="344488"/>
            <a:ext cx="10515600" cy="6112733"/>
          </a:xfrm>
        </p:spPr>
        <p:txBody>
          <a:bodyPr vert="horz" lIns="91440" tIns="45720" rIns="91440" bIns="45720" rtlCol="0" anchor="t">
            <a:normAutofit lnSpcReduction="10000"/>
          </a:bodyPr>
          <a:lstStyle/>
          <a:p>
            <a:pPr marL="0" indent="0">
              <a:buNone/>
            </a:pPr>
            <a:r>
              <a:rPr lang="tr-TR" b="1" u="sng" dirty="0">
                <a:cs typeface="Calibri"/>
              </a:rPr>
              <a:t>SATLEC NEHRİ :</a:t>
            </a:r>
            <a:endParaRPr lang="tr-TR">
              <a:cs typeface="Calibri"/>
            </a:endParaRPr>
          </a:p>
          <a:p>
            <a:r>
              <a:rPr lang="tr-TR" dirty="0">
                <a:cs typeface="Calibri"/>
              </a:rPr>
              <a:t> </a:t>
            </a:r>
            <a:r>
              <a:rPr lang="tr-TR" b="1" i="1" dirty="0" err="1">
                <a:cs typeface="Calibri"/>
              </a:rPr>
              <a:t>İndus</a:t>
            </a:r>
            <a:r>
              <a:rPr lang="tr-TR" b="1" i="1" dirty="0">
                <a:cs typeface="Calibri"/>
              </a:rPr>
              <a:t> Nehri'nin en büyük kolu olan nehirdir. Kuzey Hindistan ve Pakistan'da </a:t>
            </a:r>
            <a:r>
              <a:rPr lang="tr-TR" b="1" i="1" dirty="0" err="1">
                <a:cs typeface="Calibri"/>
              </a:rPr>
              <a:t>Pencap'taki</a:t>
            </a:r>
            <a:r>
              <a:rPr lang="tr-TR" b="1" i="1" dirty="0">
                <a:cs typeface="Calibri"/>
              </a:rPr>
              <a:t> tarihi bölge boyunca akan beş nehirden en uzun olanıdır.</a:t>
            </a:r>
          </a:p>
          <a:p>
            <a:r>
              <a:rPr lang="tr-TR" b="1" i="1" dirty="0" err="1">
                <a:cs typeface="Calibri"/>
              </a:rPr>
              <a:t>Satlec</a:t>
            </a:r>
            <a:r>
              <a:rPr lang="tr-TR" b="1" i="1" dirty="0">
                <a:cs typeface="Calibri"/>
              </a:rPr>
              <a:t> Nehri'nin suları, Hindistan ve Pakistan arasındaki </a:t>
            </a:r>
            <a:r>
              <a:rPr lang="tr-TR" b="1" i="1" dirty="0" err="1">
                <a:cs typeface="Calibri"/>
              </a:rPr>
              <a:t>İndus</a:t>
            </a:r>
            <a:r>
              <a:rPr lang="tr-TR" b="1" i="1" dirty="0">
                <a:cs typeface="Calibri"/>
              </a:rPr>
              <a:t> Suları Antlaşması uyarınca Hindistan'a tahsis edilir ve çoğunlukla Hindistan'daki sulama kanallarına yönlendirilirler. Nehir üzerinde birçok baraj ve hidroelektrik santrali inşa edilmiştir.</a:t>
            </a:r>
            <a:endParaRPr lang="tr-TR" i="1" dirty="0">
              <a:cs typeface="Calibri"/>
            </a:endParaRPr>
          </a:p>
          <a:p>
            <a:pPr marL="0" indent="0">
              <a:buNone/>
            </a:pPr>
            <a:r>
              <a:rPr lang="tr-TR" b="1" u="sng" dirty="0">
                <a:cs typeface="Calibri"/>
              </a:rPr>
              <a:t>ŞİNAP NEHRİ :</a:t>
            </a:r>
            <a:endParaRPr lang="tr-TR" i="1" dirty="0">
              <a:cs typeface="Calibri"/>
            </a:endParaRPr>
          </a:p>
          <a:p>
            <a:r>
              <a:rPr lang="tr-TR" b="1" i="1" dirty="0">
                <a:cs typeface="Calibri"/>
              </a:rPr>
              <a:t>Hindistan ve Pakistan'da bulunan ırmak, </a:t>
            </a:r>
            <a:r>
              <a:rPr lang="tr-TR" b="1" i="1" dirty="0" err="1">
                <a:cs typeface="Calibri"/>
              </a:rPr>
              <a:t>Pencap</a:t>
            </a:r>
            <a:r>
              <a:rPr lang="tr-TR" b="1" i="1" dirty="0">
                <a:cs typeface="Calibri"/>
              </a:rPr>
              <a:t> yöresinin 5 ırmağından biridir. </a:t>
            </a:r>
            <a:r>
              <a:rPr lang="tr-TR" b="1" i="1" dirty="0" err="1">
                <a:cs typeface="Calibri"/>
              </a:rPr>
              <a:t>Himalayalar'dan</a:t>
            </a:r>
            <a:r>
              <a:rPr lang="tr-TR" b="1" i="1" dirty="0">
                <a:cs typeface="Calibri"/>
              </a:rPr>
              <a:t> doğar , </a:t>
            </a:r>
            <a:r>
              <a:rPr lang="tr-TR" b="1" i="1" dirty="0" err="1">
                <a:cs typeface="Calibri"/>
              </a:rPr>
              <a:t>Jammu</a:t>
            </a:r>
            <a:r>
              <a:rPr lang="tr-TR" b="1" i="1" dirty="0">
                <a:cs typeface="Calibri"/>
              </a:rPr>
              <a:t> ve Keşmir'den, Pakistan'ın </a:t>
            </a:r>
            <a:r>
              <a:rPr lang="tr-TR" b="1" i="1" dirty="0" err="1">
                <a:cs typeface="Calibri"/>
              </a:rPr>
              <a:t>Pencap</a:t>
            </a:r>
            <a:r>
              <a:rPr lang="tr-TR" b="1" i="1" dirty="0">
                <a:cs typeface="Calibri"/>
              </a:rPr>
              <a:t> bölgesine geçer. </a:t>
            </a:r>
            <a:r>
              <a:rPr lang="tr-TR" b="1" i="1" dirty="0" err="1">
                <a:cs typeface="Calibri"/>
              </a:rPr>
              <a:t>İndus'a</a:t>
            </a:r>
            <a:r>
              <a:rPr lang="tr-TR" b="1" i="1" dirty="0">
                <a:cs typeface="Calibri"/>
              </a:rPr>
              <a:t> karışmadan önce </a:t>
            </a:r>
            <a:r>
              <a:rPr lang="tr-TR" b="1" i="1" dirty="0" err="1">
                <a:cs typeface="Calibri"/>
              </a:rPr>
              <a:t>Satlec</a:t>
            </a:r>
            <a:r>
              <a:rPr lang="tr-TR" b="1" i="1" dirty="0">
                <a:cs typeface="Calibri"/>
              </a:rPr>
              <a:t>, sonra </a:t>
            </a:r>
            <a:r>
              <a:rPr lang="tr-TR" b="1" i="1" dirty="0" err="1">
                <a:cs typeface="Calibri"/>
              </a:rPr>
              <a:t>Cellum</a:t>
            </a:r>
            <a:r>
              <a:rPr lang="tr-TR" b="1" i="1" dirty="0">
                <a:cs typeface="Calibri"/>
              </a:rPr>
              <a:t> ile birleşir. Uzunluğu yaklaşık 1.000 </a:t>
            </a:r>
            <a:r>
              <a:rPr lang="tr-TR" b="1" i="1" dirty="0" err="1">
                <a:cs typeface="Calibri"/>
              </a:rPr>
              <a:t>km.dir</a:t>
            </a:r>
            <a:r>
              <a:rPr lang="tr-TR" b="1" i="1" dirty="0">
                <a:cs typeface="Calibri"/>
              </a:rPr>
              <a:t> ve sulamada büyük yarar sağlamaktadır.</a:t>
            </a:r>
            <a:br>
              <a:rPr lang="en-US" dirty="0">
                <a:latin typeface="+mn-ea"/>
                <a:cs typeface="+mn-ea"/>
              </a:rPr>
            </a:br>
            <a:br>
              <a:rPr lang="en-US" dirty="0">
                <a:latin typeface="+mn-ea"/>
                <a:cs typeface="+mn-ea"/>
              </a:rPr>
            </a:br>
            <a:endParaRPr lang="tr-TR">
              <a:cs typeface="Calibri"/>
            </a:endParaRPr>
          </a:p>
          <a:p>
            <a:pPr marL="0" indent="0">
              <a:buNone/>
            </a:pPr>
            <a:endParaRPr lang="tr-TR" b="1" u="sng" dirty="0">
              <a:cs typeface="Calibri"/>
            </a:endParaRPr>
          </a:p>
          <a:p>
            <a:endParaRPr lang="tr-TR" dirty="0">
              <a:cs typeface="Calibri"/>
            </a:endParaRPr>
          </a:p>
          <a:p>
            <a:pPr marL="0" indent="0">
              <a:buNone/>
            </a:pPr>
            <a:endParaRPr lang="tr-TR" dirty="0">
              <a:cs typeface="Calibri"/>
            </a:endParaRPr>
          </a:p>
          <a:p>
            <a:endParaRPr lang="tr-TR" b="1" dirty="0">
              <a:cs typeface="Calibri"/>
            </a:endParaRPr>
          </a:p>
          <a:p>
            <a:endParaRPr lang="tr-TR">
              <a:cs typeface="Calibri"/>
            </a:endParaRPr>
          </a:p>
        </p:txBody>
      </p:sp>
    </p:spTree>
    <p:extLst>
      <p:ext uri="{BB962C8B-B14F-4D97-AF65-F5344CB8AC3E}">
        <p14:creationId xmlns:p14="http://schemas.microsoft.com/office/powerpoint/2010/main" val="1819482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733807DC-AE23-43EF-9379-81A445035548}"/>
              </a:ext>
            </a:extLst>
          </p:cNvPr>
          <p:cNvSpPr>
            <a:spLocks noGrp="1"/>
          </p:cNvSpPr>
          <p:nvPr>
            <p:ph idx="1"/>
          </p:nvPr>
        </p:nvSpPr>
        <p:spPr>
          <a:xfrm>
            <a:off x="531813" y="290513"/>
            <a:ext cx="11342341" cy="6407150"/>
          </a:xfrm>
        </p:spPr>
        <p:txBody>
          <a:bodyPr vert="horz" lIns="91440" tIns="45720" rIns="91440" bIns="45720" rtlCol="0" anchor="t">
            <a:normAutofit fontScale="92500" lnSpcReduction="20000"/>
          </a:bodyPr>
          <a:lstStyle/>
          <a:p>
            <a:pPr marL="0" indent="0">
              <a:buNone/>
            </a:pPr>
            <a:r>
              <a:rPr lang="tr-TR" b="1" u="sng" dirty="0"/>
              <a:t>BEAS NEHRİ:</a:t>
            </a:r>
            <a:endParaRPr lang="en-US" dirty="0"/>
          </a:p>
          <a:p>
            <a:r>
              <a:rPr lang="tr-TR" b="1" i="1" dirty="0" err="1"/>
              <a:t>Beas</a:t>
            </a:r>
            <a:r>
              <a:rPr lang="tr-TR" b="1" i="1" dirty="0"/>
              <a:t> Nehri 4.361 metre yükseklikten çıkar.</a:t>
            </a:r>
            <a:endParaRPr lang="tr-TR" dirty="0"/>
          </a:p>
          <a:p>
            <a:r>
              <a:rPr lang="tr-TR" b="1" i="1" dirty="0"/>
              <a:t>Uzunluğu 470 km.'</a:t>
            </a:r>
            <a:r>
              <a:rPr lang="tr-TR" b="1" i="1" dirty="0" err="1"/>
              <a:t>dir</a:t>
            </a:r>
            <a:r>
              <a:rPr lang="tr-TR" b="1" i="1" dirty="0"/>
              <a:t>.</a:t>
            </a:r>
            <a:endParaRPr lang="tr-TR" dirty="0"/>
          </a:p>
          <a:p>
            <a:r>
              <a:rPr lang="tr-TR" b="1" i="1" dirty="0" err="1"/>
              <a:t>Pencab'a</a:t>
            </a:r>
            <a:r>
              <a:rPr lang="tr-TR" b="1" i="1" dirty="0"/>
              <a:t> adını veren  ve </a:t>
            </a:r>
            <a:r>
              <a:rPr lang="tr-TR" b="1" i="1" dirty="0" err="1"/>
              <a:t>İndus</a:t>
            </a:r>
            <a:r>
              <a:rPr lang="tr-TR" b="1" i="1" dirty="0"/>
              <a:t> nehriyle birleşen 5 nehirden biridir.</a:t>
            </a:r>
            <a:endParaRPr lang="tr-TR" dirty="0"/>
          </a:p>
          <a:p>
            <a:r>
              <a:rPr lang="tr-TR" b="1" i="1" dirty="0"/>
              <a:t>Batı </a:t>
            </a:r>
            <a:r>
              <a:rPr lang="tr-TR" b="1" i="1" dirty="0" err="1"/>
              <a:t>Himalayalar'da</a:t>
            </a:r>
            <a:r>
              <a:rPr lang="tr-TR" b="1" i="1" dirty="0"/>
              <a:t> bulunan </a:t>
            </a:r>
            <a:r>
              <a:rPr lang="tr-TR" b="1" i="1" dirty="0" err="1"/>
              <a:t>Himachal</a:t>
            </a:r>
            <a:r>
              <a:rPr lang="tr-TR" b="1" i="1" dirty="0"/>
              <a:t> </a:t>
            </a:r>
            <a:r>
              <a:rPr lang="tr-TR" b="1" i="1" dirty="0" err="1"/>
              <a:t>Pradesh</a:t>
            </a:r>
            <a:r>
              <a:rPr lang="tr-TR" b="1" i="1" dirty="0"/>
              <a:t> şehrinden doğmaktadır.</a:t>
            </a:r>
            <a:endParaRPr lang="tr-TR" dirty="0"/>
          </a:p>
          <a:p>
            <a:pPr marL="0" indent="0"/>
            <a:r>
              <a:rPr lang="tr-TR" b="1" i="1" dirty="0"/>
              <a:t>Doğduğu noktadan </a:t>
            </a:r>
            <a:r>
              <a:rPr lang="tr-TR" b="1" i="1" dirty="0" err="1"/>
              <a:t>Kullu</a:t>
            </a:r>
            <a:r>
              <a:rPr lang="tr-TR" b="1" i="1" dirty="0"/>
              <a:t> </a:t>
            </a:r>
            <a:r>
              <a:rPr lang="tr-TR" b="1" i="1" dirty="0" err="1"/>
              <a:t>Vadisinide</a:t>
            </a:r>
            <a:r>
              <a:rPr lang="tr-TR" b="1" i="1" dirty="0"/>
              <a:t> doğru ilerler ve buradan sonra tekrar batıya yönelerek </a:t>
            </a:r>
            <a:r>
              <a:rPr lang="tr-TR" b="1" i="1" dirty="0" err="1"/>
              <a:t>Pencap</a:t>
            </a:r>
            <a:r>
              <a:rPr lang="tr-TR" b="1" i="1" dirty="0"/>
              <a:t> bölgesinin güneyinde  </a:t>
            </a:r>
            <a:r>
              <a:rPr lang="tr-TR" b="1" i="1" dirty="0" err="1"/>
              <a:t>Satlic</a:t>
            </a:r>
            <a:r>
              <a:rPr lang="tr-TR" b="1" i="1" dirty="0"/>
              <a:t> </a:t>
            </a:r>
            <a:r>
              <a:rPr lang="tr-TR" b="1" i="1" dirty="0" err="1"/>
              <a:t>Nehiriyle</a:t>
            </a:r>
            <a:r>
              <a:rPr lang="tr-TR" b="1" i="1" dirty="0"/>
              <a:t> birleşerek </a:t>
            </a:r>
            <a:r>
              <a:rPr lang="tr-TR" b="1" i="1" dirty="0" err="1"/>
              <a:t>İndus</a:t>
            </a:r>
            <a:r>
              <a:rPr lang="tr-TR" b="1" i="1" dirty="0"/>
              <a:t> nehrine ulaşırlar.</a:t>
            </a:r>
            <a:br>
              <a:rPr lang="en-US" dirty="0">
                <a:latin typeface="+mn-ea"/>
                <a:cs typeface="+mn-ea"/>
              </a:rPr>
            </a:br>
            <a:br>
              <a:rPr lang="en-US" dirty="0">
                <a:latin typeface="+mn-ea"/>
                <a:cs typeface="+mn-ea"/>
              </a:rPr>
            </a:br>
            <a:br>
              <a:rPr lang="en-US" dirty="0">
                <a:latin typeface="+mn-ea"/>
                <a:cs typeface="+mn-ea"/>
              </a:rPr>
            </a:br>
            <a:r>
              <a:rPr lang="tr-TR" b="1" u="sng" dirty="0"/>
              <a:t>CELLUM NEHRİ:</a:t>
            </a:r>
            <a:endParaRPr lang="en-US" u="sng" dirty="0"/>
          </a:p>
          <a:p>
            <a:r>
              <a:rPr lang="en-US" b="1" dirty="0" err="1"/>
              <a:t>Cellum</a:t>
            </a:r>
            <a:r>
              <a:rPr lang="en-US" b="1" dirty="0"/>
              <a:t> </a:t>
            </a:r>
            <a:r>
              <a:rPr lang="en-US" b="1" dirty="0" err="1"/>
              <a:t>Nehri</a:t>
            </a:r>
            <a:r>
              <a:rPr lang="en-US" b="1" dirty="0"/>
              <a:t> </a:t>
            </a:r>
            <a:r>
              <a:rPr lang="en-US" b="1" dirty="0" err="1"/>
              <a:t>Kuzeybatı</a:t>
            </a:r>
            <a:r>
              <a:rPr lang="en-US" b="1" dirty="0"/>
              <a:t> </a:t>
            </a:r>
            <a:r>
              <a:rPr lang="en-US" b="1" dirty="0" err="1"/>
              <a:t>Hindistan</a:t>
            </a:r>
            <a:r>
              <a:rPr lang="en-US" b="1" dirty="0"/>
              <a:t> </a:t>
            </a:r>
            <a:r>
              <a:rPr lang="en-US" b="1" dirty="0" err="1"/>
              <a:t>ve</a:t>
            </a:r>
            <a:r>
              <a:rPr lang="en-US" b="1" dirty="0"/>
              <a:t> </a:t>
            </a:r>
            <a:r>
              <a:rPr lang="en-US" b="1" dirty="0" err="1"/>
              <a:t>Batı</a:t>
            </a:r>
            <a:r>
              <a:rPr lang="en-US" b="1" dirty="0"/>
              <a:t> Pakistan </a:t>
            </a:r>
            <a:r>
              <a:rPr lang="en-US" b="1" dirty="0" err="1"/>
              <a:t>arasında</a:t>
            </a:r>
            <a:r>
              <a:rPr lang="en-US" b="1" dirty="0"/>
              <a:t> </a:t>
            </a:r>
            <a:r>
              <a:rPr lang="en-US" b="1" dirty="0" err="1"/>
              <a:t>bulunur</a:t>
            </a:r>
            <a:r>
              <a:rPr lang="en-US" b="1" dirty="0"/>
              <a:t>.</a:t>
            </a:r>
            <a:endParaRPr lang="en-US" dirty="0"/>
          </a:p>
          <a:p>
            <a:r>
              <a:rPr lang="en-US" b="1" dirty="0" err="1"/>
              <a:t>Uzunluğu</a:t>
            </a:r>
            <a:r>
              <a:rPr lang="en-US" b="1" dirty="0"/>
              <a:t> 725 km.'</a:t>
            </a:r>
            <a:r>
              <a:rPr lang="en-US" b="1" dirty="0" err="1"/>
              <a:t>dir</a:t>
            </a:r>
            <a:endParaRPr lang="en-US" dirty="0" err="1"/>
          </a:p>
          <a:p>
            <a:r>
              <a:rPr lang="en-US" b="1" dirty="0" err="1"/>
              <a:t>Keşmir</a:t>
            </a:r>
            <a:r>
              <a:rPr lang="en-US" b="1" dirty="0"/>
              <a:t> </a:t>
            </a:r>
            <a:r>
              <a:rPr lang="en-US" b="1" dirty="0" err="1"/>
              <a:t>bölgesinde</a:t>
            </a:r>
            <a:r>
              <a:rPr lang="en-US" b="1" dirty="0"/>
              <a:t> </a:t>
            </a:r>
            <a:r>
              <a:rPr lang="en-US" b="1" dirty="0" err="1"/>
              <a:t>bulunan</a:t>
            </a:r>
            <a:r>
              <a:rPr lang="en-US" b="1" dirty="0"/>
              <a:t> </a:t>
            </a:r>
            <a:r>
              <a:rPr lang="en-US" b="1" dirty="0" err="1"/>
              <a:t>Vernag</a:t>
            </a:r>
            <a:r>
              <a:rPr lang="en-US" b="1" dirty="0"/>
              <a:t> </a:t>
            </a:r>
            <a:r>
              <a:rPr lang="en-US" b="1" dirty="0" err="1"/>
              <a:t>şehrinden</a:t>
            </a:r>
            <a:r>
              <a:rPr lang="en-US" b="1" dirty="0"/>
              <a:t> </a:t>
            </a:r>
            <a:r>
              <a:rPr lang="en-US" b="1" dirty="0" err="1"/>
              <a:t>doğar</a:t>
            </a:r>
            <a:r>
              <a:rPr lang="en-US" b="1" dirty="0"/>
              <a:t>.</a:t>
            </a:r>
            <a:endParaRPr lang="en-US" dirty="0"/>
          </a:p>
          <a:p>
            <a:r>
              <a:rPr lang="en-US" b="1" dirty="0" err="1"/>
              <a:t>Cellum</a:t>
            </a:r>
            <a:r>
              <a:rPr lang="en-US" b="1" dirty="0"/>
              <a:t> </a:t>
            </a:r>
            <a:r>
              <a:rPr lang="en-US" b="1" dirty="0" err="1"/>
              <a:t>Nehri</a:t>
            </a:r>
            <a:r>
              <a:rPr lang="en-US" b="1" dirty="0"/>
              <a:t> ,</a:t>
            </a:r>
            <a:r>
              <a:rPr lang="en-US" b="1" dirty="0" err="1"/>
              <a:t>Kishanganga</a:t>
            </a:r>
            <a:r>
              <a:rPr lang="en-US" b="1" dirty="0"/>
              <a:t> </a:t>
            </a:r>
            <a:r>
              <a:rPr lang="en-US" b="1" dirty="0" err="1"/>
              <a:t>Nehrini</a:t>
            </a:r>
            <a:r>
              <a:rPr lang="en-US" b="1" dirty="0"/>
              <a:t> </a:t>
            </a:r>
            <a:r>
              <a:rPr lang="en-US" b="1" dirty="0" err="1"/>
              <a:t>içine</a:t>
            </a:r>
            <a:r>
              <a:rPr lang="en-US" b="1" dirty="0"/>
              <a:t> </a:t>
            </a:r>
            <a:r>
              <a:rPr lang="en-US" b="1" dirty="0" err="1"/>
              <a:t>alarak</a:t>
            </a:r>
            <a:r>
              <a:rPr lang="en-US" b="1" dirty="0"/>
              <a:t> </a:t>
            </a:r>
            <a:r>
              <a:rPr lang="en-US" b="1" dirty="0" err="1"/>
              <a:t>Şinap</a:t>
            </a:r>
            <a:r>
              <a:rPr lang="en-US" b="1" dirty="0"/>
              <a:t> </a:t>
            </a:r>
            <a:r>
              <a:rPr lang="en-US" b="1" dirty="0" err="1"/>
              <a:t>nehriyle</a:t>
            </a:r>
            <a:r>
              <a:rPr lang="en-US" b="1" dirty="0"/>
              <a:t> </a:t>
            </a:r>
            <a:r>
              <a:rPr lang="en-US" b="1" dirty="0" err="1"/>
              <a:t>birleşmektedir</a:t>
            </a:r>
            <a:r>
              <a:rPr lang="en-US" b="1" dirty="0"/>
              <a:t> </a:t>
            </a:r>
            <a:r>
              <a:rPr lang="en-US" b="1" dirty="0" err="1"/>
              <a:t>ve</a:t>
            </a:r>
            <a:r>
              <a:rPr lang="en-US" b="1" dirty="0"/>
              <a:t> </a:t>
            </a:r>
            <a:r>
              <a:rPr lang="en-US" b="1" dirty="0" err="1"/>
              <a:t>buradan</a:t>
            </a:r>
            <a:r>
              <a:rPr lang="en-US" b="1" dirty="0"/>
              <a:t> İndus </a:t>
            </a:r>
            <a:r>
              <a:rPr lang="en-US" b="1" dirty="0" err="1"/>
              <a:t>Nehrine</a:t>
            </a:r>
            <a:r>
              <a:rPr lang="en-US" b="1" dirty="0"/>
              <a:t> </a:t>
            </a:r>
            <a:r>
              <a:rPr lang="en-US" b="1" dirty="0" err="1"/>
              <a:t>dahil</a:t>
            </a:r>
            <a:r>
              <a:rPr lang="en-US" b="1" dirty="0"/>
              <a:t> </a:t>
            </a:r>
            <a:r>
              <a:rPr lang="en-US" b="1" dirty="0" err="1"/>
              <a:t>olmaktadır</a:t>
            </a:r>
            <a:r>
              <a:rPr lang="en-US" b="1" dirty="0"/>
              <a:t>.</a:t>
            </a:r>
            <a:br>
              <a:rPr lang="en-US" dirty="0">
                <a:latin typeface="+mn-ea"/>
                <a:cs typeface="+mn-ea"/>
              </a:rPr>
            </a:br>
            <a:endParaRPr lang="en-US"/>
          </a:p>
        </p:txBody>
      </p:sp>
    </p:spTree>
    <p:extLst>
      <p:ext uri="{BB962C8B-B14F-4D97-AF65-F5344CB8AC3E}">
        <p14:creationId xmlns:p14="http://schemas.microsoft.com/office/powerpoint/2010/main" val="1246452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0E90BFA-C32F-4525-A644-34E12B90222D}"/>
              </a:ext>
            </a:extLst>
          </p:cNvPr>
          <p:cNvSpPr>
            <a:spLocks noGrp="1"/>
          </p:cNvSpPr>
          <p:nvPr>
            <p:ph idx="1"/>
          </p:nvPr>
        </p:nvSpPr>
        <p:spPr>
          <a:xfrm>
            <a:off x="504825" y="352425"/>
            <a:ext cx="11396013" cy="6205538"/>
          </a:xfrm>
        </p:spPr>
        <p:txBody>
          <a:bodyPr vert="horz" lIns="91440" tIns="45720" rIns="91440" bIns="45720" rtlCol="0" anchor="t">
            <a:normAutofit/>
          </a:bodyPr>
          <a:lstStyle/>
          <a:p>
            <a:pPr marL="0" indent="0">
              <a:buNone/>
            </a:pPr>
            <a:r>
              <a:rPr lang="tr-TR" b="1" i="1" u="sng" dirty="0" err="1"/>
              <a:t>Ravi</a:t>
            </a:r>
            <a:r>
              <a:rPr lang="tr-TR" b="1" i="1" u="sng" dirty="0"/>
              <a:t> Nehri:</a:t>
            </a:r>
          </a:p>
          <a:p>
            <a:r>
              <a:rPr lang="tr-TR" b="1" i="1" dirty="0" err="1"/>
              <a:t>Hindistanın</a:t>
            </a:r>
            <a:r>
              <a:rPr lang="tr-TR" b="1" i="1" dirty="0"/>
              <a:t> Kuzeybatısında ve </a:t>
            </a:r>
            <a:r>
              <a:rPr lang="tr-TR" b="1" i="1" dirty="0" err="1"/>
              <a:t>Pakistanın</a:t>
            </a:r>
            <a:r>
              <a:rPr lang="tr-TR" b="1" i="1" dirty="0"/>
              <a:t> Güneyinde bulunur.</a:t>
            </a:r>
          </a:p>
          <a:p>
            <a:r>
              <a:rPr lang="tr-TR" b="1" i="1" dirty="0" err="1"/>
              <a:t>İndus</a:t>
            </a:r>
            <a:r>
              <a:rPr lang="tr-TR" b="1" i="1" dirty="0"/>
              <a:t> Nehrine bağlı </a:t>
            </a:r>
            <a:r>
              <a:rPr lang="tr-TR" b="1" i="1" dirty="0" err="1"/>
              <a:t>Pencap</a:t>
            </a:r>
            <a:r>
              <a:rPr lang="tr-TR" b="1" i="1" dirty="0"/>
              <a:t> bölgesinde bulunan 5 nehirden biridir.</a:t>
            </a:r>
          </a:p>
          <a:p>
            <a:r>
              <a:rPr lang="tr-TR" b="1" i="1" dirty="0" err="1"/>
              <a:t>Ravi</a:t>
            </a:r>
            <a:r>
              <a:rPr lang="tr-TR" b="1" i="1" dirty="0"/>
              <a:t> Nehri suyu, </a:t>
            </a:r>
            <a:r>
              <a:rPr lang="tr-TR" b="1" i="1" dirty="0" err="1"/>
              <a:t>Barabhangal</a:t>
            </a:r>
            <a:r>
              <a:rPr lang="tr-TR" b="1" i="1" dirty="0"/>
              <a:t> bölgesine bağlı </a:t>
            </a:r>
            <a:r>
              <a:rPr lang="tr-TR" b="1" i="1" dirty="0" err="1"/>
              <a:t>Kangra</a:t>
            </a:r>
            <a:r>
              <a:rPr lang="tr-TR" b="1" i="1" dirty="0"/>
              <a:t> şehrinden doğar.</a:t>
            </a:r>
          </a:p>
          <a:p>
            <a:r>
              <a:rPr lang="tr-TR" b="1" i="1" dirty="0"/>
              <a:t>Toplam uzunluğu 720 km.'</a:t>
            </a:r>
            <a:r>
              <a:rPr lang="tr-TR" b="1" i="1" dirty="0" err="1"/>
              <a:t>dir</a:t>
            </a:r>
            <a:r>
              <a:rPr lang="tr-TR" b="1" i="1" dirty="0"/>
              <a:t>.</a:t>
            </a:r>
          </a:p>
          <a:p>
            <a:r>
              <a:rPr lang="tr-TR" b="1" i="1" err="1"/>
              <a:t>Pakistandaki</a:t>
            </a:r>
            <a:r>
              <a:rPr lang="tr-TR" b="1" i="1" dirty="0"/>
              <a:t> uzunluğu 675 km.'</a:t>
            </a:r>
            <a:r>
              <a:rPr lang="tr-TR" b="1" i="1" err="1"/>
              <a:t>dir</a:t>
            </a:r>
            <a:r>
              <a:rPr lang="tr-TR" b="1" i="1" dirty="0"/>
              <a:t>.</a:t>
            </a:r>
          </a:p>
          <a:p>
            <a:r>
              <a:rPr lang="tr-TR" b="1" i="1" dirty="0"/>
              <a:t>Yayıldığı toplam alan 25.185 km.'</a:t>
            </a:r>
            <a:r>
              <a:rPr lang="tr-TR" b="1" i="1" dirty="0" err="1"/>
              <a:t>dir</a:t>
            </a:r>
            <a:r>
              <a:rPr lang="tr-TR" b="1" dirty="0"/>
              <a:t>.</a:t>
            </a:r>
          </a:p>
          <a:p>
            <a:endParaRPr lang="tr-TR"/>
          </a:p>
          <a:p>
            <a:endParaRPr lang="tr-TR" b="1" dirty="0"/>
          </a:p>
          <a:p>
            <a:endParaRPr lang="tr-TR" b="1" dirty="0"/>
          </a:p>
        </p:txBody>
      </p:sp>
    </p:spTree>
    <p:extLst>
      <p:ext uri="{BB962C8B-B14F-4D97-AF65-F5344CB8AC3E}">
        <p14:creationId xmlns:p14="http://schemas.microsoft.com/office/powerpoint/2010/main" val="2408417136"/>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Geniş ekran</PresentationFormat>
  <Paragraphs>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Office Teması</vt:lpstr>
      <vt:lpstr>İNDUS NEHRİ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BENİ DİNLEDİĞİNİZ İÇİN TEŞEKKÜR EDERİM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 NEHRİ VE PAKİSTANIN SU KAYNAKLARI</dc:title>
  <dc:creator/>
  <cp:lastModifiedBy/>
  <cp:revision>11</cp:revision>
  <dcterms:created xsi:type="dcterms:W3CDTF">2012-08-15T22:53:30Z</dcterms:created>
  <dcterms:modified xsi:type="dcterms:W3CDTF">2018-03-04T23:02:07Z</dcterms:modified>
</cp:coreProperties>
</file>