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79" r:id="rId3"/>
    <p:sldId id="280" r:id="rId4"/>
    <p:sldId id="281" r:id="rId5"/>
    <p:sldId id="260" r:id="rId6"/>
    <p:sldId id="268" r:id="rId7"/>
    <p:sldId id="269" r:id="rId8"/>
    <p:sldId id="270" r:id="rId9"/>
    <p:sldId id="287" r:id="rId10"/>
    <p:sldId id="285" r:id="rId11"/>
    <p:sldId id="286" r:id="rId12"/>
    <p:sldId id="289" r:id="rId13"/>
    <p:sldId id="275" r:id="rId14"/>
    <p:sldId id="276" r:id="rId15"/>
    <p:sldId id="277" r:id="rId16"/>
    <p:sldId id="288" r:id="rId17"/>
    <p:sldId id="291"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clrMru>
    <a:srgbClr val="219797"/>
    <a:srgbClr val="E3CD74"/>
    <a:srgbClr val="EEB42D"/>
    <a:srgbClr val="EED4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00" autoAdjust="0"/>
    <p:restoredTop sz="94600" autoAdjust="0"/>
  </p:normalViewPr>
  <p:slideViewPr>
    <p:cSldViewPr>
      <p:cViewPr varScale="1">
        <p:scale>
          <a:sx n="106" d="100"/>
          <a:sy n="106" d="100"/>
        </p:scale>
        <p:origin x="-16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tr-TR"/>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tr-TR"/>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tr-TR"/>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A6D0A16-8018-478C-95B9-E600D5A1B2C9}" type="slidenum">
              <a:rPr lang="tr-T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3E598A0-9EDA-4806-8ED2-BC1D4D2701B3}"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905000"/>
            <a:ext cx="6248400" cy="2438400"/>
          </a:xfrm>
        </p:spPr>
        <p:txBody>
          <a:bodyPr/>
          <a:lstStyle>
            <a:lvl1pPr>
              <a:defRPr sz="5400"/>
            </a:lvl1pPr>
          </a:lstStyle>
          <a:p>
            <a:r>
              <a:rPr lang="tr-TR" smtClean="0"/>
              <a:t>Asıl başlık stili için tıklatın</a:t>
            </a:r>
            <a:endParaRPr lang="tr-TR"/>
          </a:p>
        </p:txBody>
      </p:sp>
      <p:sp>
        <p:nvSpPr>
          <p:cNvPr id="3075" name="Rectangle 3"/>
          <p:cNvSpPr>
            <a:spLocks noGrp="1" noChangeArrowheads="1"/>
          </p:cNvSpPr>
          <p:nvPr>
            <p:ph type="subTitle" idx="1"/>
          </p:nvPr>
        </p:nvSpPr>
        <p:spPr>
          <a:xfrm>
            <a:off x="1066800" y="4419600"/>
            <a:ext cx="6140450" cy="609600"/>
          </a:xfrm>
        </p:spPr>
        <p:txBody>
          <a:bodyPr/>
          <a:lstStyle>
            <a:lvl1pPr marL="0" indent="0">
              <a:buFontTx/>
              <a:buNone/>
              <a:defRPr sz="3200"/>
            </a:lvl1pPr>
          </a:lstStyle>
          <a:p>
            <a:r>
              <a:rPr lang="tr-TR" smtClean="0"/>
              <a:t>Asıl alt başlık stilini düzenlemek için tıklatın</a:t>
            </a:r>
            <a:endParaRPr lang="tr-TR"/>
          </a:p>
        </p:txBody>
      </p:sp>
      <p:sp>
        <p:nvSpPr>
          <p:cNvPr id="3076" name="Rectangle 4"/>
          <p:cNvSpPr>
            <a:spLocks noGrp="1" noChangeArrowheads="1"/>
          </p:cNvSpPr>
          <p:nvPr>
            <p:ph type="dt" sz="half" idx="2"/>
          </p:nvPr>
        </p:nvSpPr>
        <p:spPr>
          <a:xfrm>
            <a:off x="1066800" y="6248400"/>
            <a:ext cx="1905000" cy="457200"/>
          </a:xfrm>
        </p:spPr>
        <p:txBody>
          <a:bodyPr/>
          <a:lstStyle>
            <a:lvl1pPr>
              <a:defRPr/>
            </a:lvl1pPr>
          </a:lstStyle>
          <a:p>
            <a:endParaRPr lang="tr-TR"/>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tr-TR"/>
          </a:p>
        </p:txBody>
      </p:sp>
      <p:sp>
        <p:nvSpPr>
          <p:cNvPr id="3078" name="Rectangle 6"/>
          <p:cNvSpPr>
            <a:spLocks noGrp="1" noChangeArrowheads="1"/>
          </p:cNvSpPr>
          <p:nvPr>
            <p:ph type="sldNum" sz="quarter" idx="4"/>
          </p:nvPr>
        </p:nvSpPr>
        <p:spPr>
          <a:xfrm>
            <a:off x="6172200" y="6248400"/>
            <a:ext cx="1752600" cy="457200"/>
          </a:xfrm>
        </p:spPr>
        <p:txBody>
          <a:bodyPr/>
          <a:lstStyle>
            <a:lvl1pPr>
              <a:defRPr sz="1000"/>
            </a:lvl1pPr>
          </a:lstStyle>
          <a:p>
            <a:fld id="{35574544-5E46-4DDB-BCA3-5B762E5C0D72}"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8D9F805-ACAB-4081-8B81-9764AD6D69D4}"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172200" y="838200"/>
            <a:ext cx="1752600" cy="5334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838200"/>
            <a:ext cx="51054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8CFC1993-EC66-49B9-B68C-9647AED8D243}"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1C244B1-1D69-455D-BBB3-BCDEB943F312}"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9DC317B-DD76-4769-8291-59C0574A15FB}"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4958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D3C2B83-4AF2-4CCA-9DE4-90396F201C18}"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47A299B0-08EC-4ECD-8C97-23F051909293}"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4BC690B0-D579-4F8A-A74F-512848205CD8}"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E93C276D-7D7B-47C6-B0CF-CCB4059A6D35}"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FDC4445-6FD3-48D6-BED2-C51A5806E81D}"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32C1DA7-D8A7-4AFD-A264-A35C9C2B96FA}"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838200"/>
            <a:ext cx="70104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Ana başlık stilini düzenlemek için tıklatın</a:t>
            </a:r>
          </a:p>
        </p:txBody>
      </p:sp>
      <p:sp>
        <p:nvSpPr>
          <p:cNvPr id="1027" name="Rectangle 3"/>
          <p:cNvSpPr>
            <a:spLocks noGrp="1" noChangeArrowheads="1"/>
          </p:cNvSpPr>
          <p:nvPr>
            <p:ph type="body" idx="1"/>
          </p:nvPr>
        </p:nvSpPr>
        <p:spPr bwMode="auto">
          <a:xfrm>
            <a:off x="914400" y="2209800"/>
            <a:ext cx="70104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15240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tr-TR"/>
          </a:p>
        </p:txBody>
      </p:sp>
      <p:sp>
        <p:nvSpPr>
          <p:cNvPr id="1029" name="Rectangle 5"/>
          <p:cNvSpPr>
            <a:spLocks noGrp="1" noChangeArrowheads="1"/>
          </p:cNvSpPr>
          <p:nvPr>
            <p:ph type="ftr" sz="quarter" idx="3"/>
          </p:nvPr>
        </p:nvSpPr>
        <p:spPr bwMode="auto">
          <a:xfrm>
            <a:off x="29718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tr-TR"/>
          </a:p>
        </p:txBody>
      </p:sp>
      <p:sp>
        <p:nvSpPr>
          <p:cNvPr id="1030" name="Rectangle 6"/>
          <p:cNvSpPr>
            <a:spLocks noGrp="1" noChangeArrowheads="1"/>
          </p:cNvSpPr>
          <p:nvPr>
            <p:ph type="sldNum" sz="quarter" idx="4"/>
          </p:nvPr>
        </p:nvSpPr>
        <p:spPr bwMode="auto">
          <a:xfrm>
            <a:off x="60198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3BCA50B-DAC0-4905-9F99-7C3328460814}"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Black" pitchFamily="34" charset="0"/>
        </a:defRPr>
      </a:lvl2pPr>
      <a:lvl3pPr algn="l" rtl="0" eaLnBrk="1" fontAlgn="base" hangingPunct="1">
        <a:spcBef>
          <a:spcPct val="0"/>
        </a:spcBef>
        <a:spcAft>
          <a:spcPct val="0"/>
        </a:spcAft>
        <a:defRPr sz="4000" b="1">
          <a:solidFill>
            <a:schemeClr val="tx2"/>
          </a:solidFill>
          <a:latin typeface="Arial Black" pitchFamily="34" charset="0"/>
        </a:defRPr>
      </a:lvl3pPr>
      <a:lvl4pPr algn="l" rtl="0" eaLnBrk="1" fontAlgn="base" hangingPunct="1">
        <a:spcBef>
          <a:spcPct val="0"/>
        </a:spcBef>
        <a:spcAft>
          <a:spcPct val="0"/>
        </a:spcAft>
        <a:defRPr sz="4000" b="1">
          <a:solidFill>
            <a:schemeClr val="tx2"/>
          </a:solidFill>
          <a:latin typeface="Arial Black" pitchFamily="34" charset="0"/>
        </a:defRPr>
      </a:lvl4pPr>
      <a:lvl5pPr algn="l" rtl="0" eaLnBrk="1" fontAlgn="base" hangingPunct="1">
        <a:spcBef>
          <a:spcPct val="0"/>
        </a:spcBef>
        <a:spcAft>
          <a:spcPct val="0"/>
        </a:spcAft>
        <a:defRPr sz="4000" b="1">
          <a:solidFill>
            <a:schemeClr val="tx2"/>
          </a:solidFill>
          <a:latin typeface="Arial Black" pitchFamily="34" charset="0"/>
        </a:defRPr>
      </a:lvl5pPr>
      <a:lvl6pPr marL="457200" algn="l" rtl="0" eaLnBrk="1" fontAlgn="base" hangingPunct="1">
        <a:spcBef>
          <a:spcPct val="0"/>
        </a:spcBef>
        <a:spcAft>
          <a:spcPct val="0"/>
        </a:spcAft>
        <a:defRPr sz="4000" b="1">
          <a:solidFill>
            <a:schemeClr val="tx2"/>
          </a:solidFill>
          <a:latin typeface="Arial Black" pitchFamily="34" charset="0"/>
        </a:defRPr>
      </a:lvl6pPr>
      <a:lvl7pPr marL="914400" algn="l" rtl="0" eaLnBrk="1" fontAlgn="base" hangingPunct="1">
        <a:spcBef>
          <a:spcPct val="0"/>
        </a:spcBef>
        <a:spcAft>
          <a:spcPct val="0"/>
        </a:spcAft>
        <a:defRPr sz="4000" b="1">
          <a:solidFill>
            <a:schemeClr val="tx2"/>
          </a:solidFill>
          <a:latin typeface="Arial Black" pitchFamily="34" charset="0"/>
        </a:defRPr>
      </a:lvl7pPr>
      <a:lvl8pPr marL="1371600" algn="l" rtl="0" eaLnBrk="1" fontAlgn="base" hangingPunct="1">
        <a:spcBef>
          <a:spcPct val="0"/>
        </a:spcBef>
        <a:spcAft>
          <a:spcPct val="0"/>
        </a:spcAft>
        <a:defRPr sz="4000" b="1">
          <a:solidFill>
            <a:schemeClr val="tx2"/>
          </a:solidFill>
          <a:latin typeface="Arial Black" pitchFamily="34" charset="0"/>
        </a:defRPr>
      </a:lvl8pPr>
      <a:lvl9pPr marL="1828800" algn="l" rtl="0" eaLnBrk="1" fontAlgn="base" hangingPunct="1">
        <a:spcBef>
          <a:spcPct val="0"/>
        </a:spcBef>
        <a:spcAft>
          <a:spcPct val="0"/>
        </a:spcAft>
        <a:defRPr sz="4000" b="1">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66800" y="1905000"/>
            <a:ext cx="7148538" cy="2438400"/>
          </a:xfrm>
        </p:spPr>
        <p:txBody>
          <a:bodyPr/>
          <a:lstStyle/>
          <a:p>
            <a:pPr>
              <a:lnSpc>
                <a:spcPct val="120000"/>
              </a:lnSpc>
            </a:pPr>
            <a:r>
              <a:rPr lang="tr-TR" dirty="0" smtClean="0">
                <a:solidFill>
                  <a:schemeClr val="bg1">
                    <a:lumMod val="20000"/>
                    <a:lumOff val="80000"/>
                  </a:schemeClr>
                </a:solidFill>
                <a:effectLst>
                  <a:outerShdw blurRad="38100" dist="38100" dir="2700000" algn="tl">
                    <a:srgbClr val="000000">
                      <a:alpha val="43137"/>
                    </a:srgbClr>
                  </a:outerShdw>
                </a:effectLst>
                <a:latin typeface="Comic Sans MS" pitchFamily="66" charset="0"/>
              </a:rPr>
              <a:t>KARŞILAMA VE UĞURLAMA</a:t>
            </a:r>
            <a:endParaRPr lang="tr-TR" dirty="0">
              <a:solidFill>
                <a:schemeClr val="bg1">
                  <a:lumMod val="20000"/>
                  <a:lumOff val="8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72" y="642918"/>
            <a:ext cx="7010400" cy="1311275"/>
          </a:xfrm>
        </p:spPr>
        <p:txBody>
          <a:bodyPr/>
          <a:lstStyle/>
          <a:p>
            <a:r>
              <a:rPr lang="tr-TR" sz="2400" b="1" dirty="0">
                <a:solidFill>
                  <a:schemeClr val="tx2">
                    <a:lumMod val="75000"/>
                  </a:schemeClr>
                </a:solidFill>
                <a:effectLst>
                  <a:outerShdw blurRad="38100" dist="38100" dir="2700000" algn="tl">
                    <a:srgbClr val="000000">
                      <a:alpha val="43137"/>
                    </a:srgbClr>
                  </a:outerShdw>
                </a:effectLst>
                <a:latin typeface="Comic Sans MS" pitchFamily="66" charset="0"/>
              </a:rPr>
              <a:t>TANIŞMA VE TANIŞTIRMA</a:t>
            </a:r>
            <a:endParaRPr lang="tr-TR" sz="2400" dirty="0">
              <a:solidFill>
                <a:schemeClr val="tx2">
                  <a:lumMod val="75000"/>
                </a:schemeClr>
              </a:solidFill>
              <a:latin typeface="Comic Sans MS" pitchFamily="66" charset="0"/>
            </a:endParaRPr>
          </a:p>
        </p:txBody>
      </p:sp>
      <p:sp>
        <p:nvSpPr>
          <p:cNvPr id="3" name="İçerik Yer Tutucusu 2"/>
          <p:cNvSpPr>
            <a:spLocks noGrp="1"/>
          </p:cNvSpPr>
          <p:nvPr>
            <p:ph idx="1"/>
          </p:nvPr>
        </p:nvSpPr>
        <p:spPr>
          <a:xfrm>
            <a:off x="685330" y="1638303"/>
            <a:ext cx="8101512" cy="4291027"/>
          </a:xfrm>
          <a:prstGeom prst="rect">
            <a:avLst/>
          </a:prstGeom>
        </p:spPr>
        <p:txBody>
          <a:bodyPr>
            <a:normAutofit/>
          </a:bodyPr>
          <a:lstStyle/>
          <a:p>
            <a:pPr>
              <a:lnSpc>
                <a:spcPct val="120000"/>
              </a:lnSpc>
              <a:spcBef>
                <a:spcPts val="600"/>
              </a:spcBef>
              <a:buFont typeface="Wingdings" pitchFamily="2" charset="2"/>
              <a:buChar char="q"/>
            </a:pPr>
            <a:r>
              <a:rPr lang="tr-TR" sz="1800" dirty="0" smtClean="0">
                <a:solidFill>
                  <a:schemeClr val="tx2">
                    <a:lumMod val="75000"/>
                  </a:schemeClr>
                </a:solidFill>
                <a:latin typeface="Comic Sans MS" pitchFamily="66" charset="0"/>
              </a:rPr>
              <a:t>Tanıştırma ilk karşılaşmada ve ayakta yapılır. </a:t>
            </a:r>
            <a:endParaRPr lang="tr-TR" sz="1800" dirty="0">
              <a:solidFill>
                <a:schemeClr val="tx2">
                  <a:lumMod val="75000"/>
                </a:schemeClr>
              </a:solidFill>
              <a:latin typeface="Comic Sans MS" pitchFamily="66" charset="0"/>
            </a:endParaRPr>
          </a:p>
          <a:p>
            <a:pPr>
              <a:lnSpc>
                <a:spcPct val="120000"/>
              </a:lnSpc>
              <a:spcBef>
                <a:spcPts val="600"/>
              </a:spcBef>
              <a:buFont typeface="Wingdings" pitchFamily="2" charset="2"/>
              <a:buChar char="q"/>
            </a:pPr>
            <a:r>
              <a:rPr lang="tr-TR" sz="1800" dirty="0">
                <a:solidFill>
                  <a:schemeClr val="tx2">
                    <a:lumMod val="75000"/>
                  </a:schemeClr>
                </a:solidFill>
                <a:latin typeface="Comic Sans MS" pitchFamily="66" charset="0"/>
              </a:rPr>
              <a:t>Tanıştırmada;  küçüğü büyüğe, erkeği kadına, unvanıyla, adıyla ve soyadıyla tanıtın. </a:t>
            </a:r>
          </a:p>
          <a:p>
            <a:pPr>
              <a:lnSpc>
                <a:spcPct val="120000"/>
              </a:lnSpc>
              <a:spcBef>
                <a:spcPts val="600"/>
              </a:spcBef>
              <a:buFont typeface="Wingdings" pitchFamily="2" charset="2"/>
              <a:buChar char="q"/>
            </a:pPr>
            <a:r>
              <a:rPr lang="tr-TR" sz="1800" dirty="0" smtClean="0">
                <a:solidFill>
                  <a:schemeClr val="tx2">
                    <a:lumMod val="75000"/>
                  </a:schemeClr>
                </a:solidFill>
                <a:latin typeface="Comic Sans MS" pitchFamily="66" charset="0"/>
              </a:rPr>
              <a:t>Tanışma sırasında ayağa kalkmak gerekir. Tanıştırılan kişiler de birbirlerine kayıtsız kalmamalı, göz göze gelerek hafif tebessüm etmelidir. </a:t>
            </a:r>
          </a:p>
          <a:p>
            <a:pPr>
              <a:lnSpc>
                <a:spcPct val="120000"/>
              </a:lnSpc>
              <a:spcBef>
                <a:spcPts val="600"/>
              </a:spcBef>
              <a:buFont typeface="Wingdings" pitchFamily="2" charset="2"/>
              <a:buChar char="q"/>
            </a:pPr>
            <a:r>
              <a:rPr lang="tr-TR" sz="1800" dirty="0" smtClean="0">
                <a:solidFill>
                  <a:schemeClr val="tx2">
                    <a:lumMod val="75000"/>
                  </a:schemeClr>
                </a:solidFill>
                <a:latin typeface="Comic Sans MS" pitchFamily="66" charset="0"/>
              </a:rPr>
              <a:t>Yaşça ve mevkii bakımından üstün olan kim ise onun el uzatması beklenir. </a:t>
            </a:r>
          </a:p>
          <a:p>
            <a:pPr>
              <a:lnSpc>
                <a:spcPct val="120000"/>
              </a:lnSpc>
              <a:spcBef>
                <a:spcPts val="600"/>
              </a:spcBef>
              <a:buFont typeface="Wingdings" pitchFamily="2" charset="2"/>
              <a:buChar char="q"/>
            </a:pPr>
            <a:r>
              <a:rPr lang="tr-TR" sz="1800" dirty="0" smtClean="0">
                <a:solidFill>
                  <a:schemeClr val="tx2">
                    <a:lumMod val="75000"/>
                  </a:schemeClr>
                </a:solidFill>
                <a:latin typeface="Comic Sans MS" pitchFamily="66" charset="0"/>
              </a:rPr>
              <a:t>Büyükler el sıkmanın ardından “Memnun oldum”, “Şeref duydum” diyerek arkasından da “Nasılsınız?” gibi cümlelerle hatır sormalıdır. </a:t>
            </a:r>
          </a:p>
          <a:p>
            <a:pPr>
              <a:lnSpc>
                <a:spcPct val="120000"/>
              </a:lnSpc>
              <a:spcBef>
                <a:spcPts val="600"/>
              </a:spcBef>
              <a:buFont typeface="Wingdings" pitchFamily="2" charset="2"/>
              <a:buChar char="q"/>
            </a:pPr>
            <a:endParaRPr lang="tr-TR" sz="1800" dirty="0" smtClean="0">
              <a:solidFill>
                <a:schemeClr val="tx2">
                  <a:lumMod val="75000"/>
                </a:schemeClr>
              </a:solidFill>
              <a:latin typeface="Comic Sans MS" pitchFamily="66" charset="0"/>
            </a:endParaRPr>
          </a:p>
          <a:p>
            <a:pPr marL="0" indent="0">
              <a:lnSpc>
                <a:spcPct val="120000"/>
              </a:lnSpc>
              <a:spcBef>
                <a:spcPts val="600"/>
              </a:spcBef>
              <a:buFont typeface="Wingdings" pitchFamily="2" charset="2"/>
              <a:buChar char="q"/>
            </a:pPr>
            <a:endParaRPr lang="tr-TR" sz="1800" dirty="0">
              <a:solidFill>
                <a:schemeClr val="tx2">
                  <a:lumMod val="75000"/>
                </a:schemeClr>
              </a:solidFill>
              <a:latin typeface="Comic Sans MS" pitchFamily="66" charset="0"/>
            </a:endParaRPr>
          </a:p>
          <a:p>
            <a:pPr>
              <a:lnSpc>
                <a:spcPct val="120000"/>
              </a:lnSpc>
              <a:spcBef>
                <a:spcPts val="600"/>
              </a:spcBef>
              <a:buFont typeface="Wingdings" pitchFamily="2" charset="2"/>
              <a:buChar char="q"/>
            </a:pPr>
            <a:endParaRPr lang="tr-TR" sz="1800" dirty="0">
              <a:solidFill>
                <a:schemeClr val="tx2">
                  <a:lumMod val="75000"/>
                </a:schemeClr>
              </a:solidFill>
              <a:latin typeface="Comic Sans MS" pitchFamily="66" charset="0"/>
            </a:endParaRPr>
          </a:p>
        </p:txBody>
      </p:sp>
    </p:spTree>
    <p:extLst>
      <p:ext uri="{BB962C8B-B14F-4D97-AF65-F5344CB8AC3E}">
        <p14:creationId xmlns="" xmlns:p14="http://schemas.microsoft.com/office/powerpoint/2010/main" val="35210792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330" y="1643051"/>
            <a:ext cx="7772870" cy="4148150"/>
          </a:xfrm>
          <a:prstGeom prst="rect">
            <a:avLst/>
          </a:prstGeom>
        </p:spPr>
        <p:txBody>
          <a:bodyPr/>
          <a:lstStyle/>
          <a:p>
            <a:pPr>
              <a:lnSpc>
                <a:spcPct val="120000"/>
              </a:lnSpc>
              <a:buFont typeface="Wingdings" pitchFamily="2" charset="2"/>
              <a:buChar char="q"/>
            </a:pPr>
            <a:r>
              <a:rPr lang="tr-TR" sz="1800" dirty="0">
                <a:solidFill>
                  <a:schemeClr val="tx2">
                    <a:lumMod val="75000"/>
                  </a:schemeClr>
                </a:solidFill>
                <a:latin typeface="Comic Sans MS" pitchFamily="66" charset="0"/>
              </a:rPr>
              <a:t>Büyükler küçüklere “Nasılsınız? “ diyerek konuşmayı başlatırlar. Yaşça küçüklerin yalnızca teşekkür etmeleri yeterlidir. </a:t>
            </a:r>
          </a:p>
          <a:p>
            <a:pPr>
              <a:lnSpc>
                <a:spcPct val="120000"/>
              </a:lnSpc>
              <a:buFont typeface="Wingdings" pitchFamily="2" charset="2"/>
              <a:buChar char="q"/>
            </a:pPr>
            <a:r>
              <a:rPr lang="tr-TR" sz="1800" dirty="0">
                <a:solidFill>
                  <a:schemeClr val="tx2">
                    <a:lumMod val="75000"/>
                  </a:schemeClr>
                </a:solidFill>
                <a:latin typeface="Comic Sans MS" pitchFamily="66" charset="0"/>
              </a:rPr>
              <a:t>Tanışılan kişiyle daha önce tanıştırıldıysanız, tanıştıran kişinin sözü kesilmeden sessiz kalınmalı, daha sonra durum belirtilmelidir. </a:t>
            </a:r>
            <a:endParaRPr lang="tr-TR" sz="1800" dirty="0" smtClean="0">
              <a:solidFill>
                <a:schemeClr val="tx2">
                  <a:lumMod val="75000"/>
                </a:schemeClr>
              </a:solidFill>
              <a:latin typeface="Comic Sans MS" pitchFamily="66" charset="0"/>
            </a:endParaRPr>
          </a:p>
          <a:p>
            <a:pPr>
              <a:lnSpc>
                <a:spcPct val="120000"/>
              </a:lnSpc>
              <a:buFont typeface="Wingdings" pitchFamily="2" charset="2"/>
              <a:buChar char="q"/>
            </a:pPr>
            <a:r>
              <a:rPr lang="tr-TR" sz="1800" dirty="0" smtClean="0">
                <a:solidFill>
                  <a:schemeClr val="tx2">
                    <a:lumMod val="75000"/>
                  </a:schemeClr>
                </a:solidFill>
                <a:latin typeface="Comic Sans MS" pitchFamily="66" charset="0"/>
              </a:rPr>
              <a:t>Yeni girdiğiniz bir işyerinde ya da üstünüz sayılan görevlilere kendinizi tanıtmalısınız.</a:t>
            </a:r>
          </a:p>
          <a:p>
            <a:pPr>
              <a:lnSpc>
                <a:spcPct val="120000"/>
              </a:lnSpc>
              <a:buFont typeface="Wingdings" pitchFamily="2" charset="2"/>
              <a:buChar char="q"/>
            </a:pPr>
            <a:r>
              <a:rPr lang="tr-TR" sz="1800" dirty="0" smtClean="0">
                <a:solidFill>
                  <a:schemeClr val="tx2">
                    <a:lumMod val="75000"/>
                  </a:schemeClr>
                </a:solidFill>
                <a:latin typeface="Comic Sans MS" pitchFamily="66" charset="0"/>
              </a:rPr>
              <a:t>Bir iş için gittiğiniz yerde kendinizi tanıştırmak durumunda kaldığınız zaman hakkınızda açıklayıcı bilgi vermeden sadece adınızı soyadınızı söylemeniz yeterlidir.</a:t>
            </a:r>
          </a:p>
          <a:p>
            <a:pPr>
              <a:lnSpc>
                <a:spcPct val="120000"/>
              </a:lnSpc>
              <a:buFont typeface="Wingdings" pitchFamily="2" charset="2"/>
              <a:buChar char="q"/>
            </a:pPr>
            <a:r>
              <a:rPr lang="tr-TR" sz="1800" dirty="0" smtClean="0">
                <a:solidFill>
                  <a:schemeClr val="tx2">
                    <a:lumMod val="75000"/>
                  </a:schemeClr>
                </a:solidFill>
                <a:latin typeface="Comic Sans MS" pitchFamily="66" charset="0"/>
              </a:rPr>
              <a:t>Eğer bir temsilci olarak gitmişseniz öncelikle o yerin ismini söyleyerek kendinizi tanıtmalısınız. </a:t>
            </a:r>
          </a:p>
          <a:p>
            <a:pPr>
              <a:lnSpc>
                <a:spcPct val="120000"/>
              </a:lnSpc>
              <a:buFont typeface="Wingdings" pitchFamily="2" charset="2"/>
              <a:buChar char="q"/>
            </a:pPr>
            <a:endParaRPr lang="tr-TR" sz="1800" dirty="0">
              <a:solidFill>
                <a:schemeClr val="tx2">
                  <a:lumMod val="75000"/>
                </a:schemeClr>
              </a:solidFill>
              <a:latin typeface="Comic Sans MS" pitchFamily="66" charset="0"/>
            </a:endParaRPr>
          </a:p>
          <a:p>
            <a:pPr>
              <a:lnSpc>
                <a:spcPct val="120000"/>
              </a:lnSpc>
              <a:buFont typeface="Wingdings" pitchFamily="2" charset="2"/>
              <a:buChar char="q"/>
            </a:pPr>
            <a:endParaRPr lang="tr-TR" sz="1800" dirty="0">
              <a:solidFill>
                <a:schemeClr val="tx2">
                  <a:lumMod val="75000"/>
                </a:schemeClr>
              </a:solidFill>
              <a:latin typeface="Comic Sans MS" pitchFamily="66" charset="0"/>
            </a:endParaRPr>
          </a:p>
        </p:txBody>
      </p:sp>
      <p:sp>
        <p:nvSpPr>
          <p:cNvPr id="4" name="Unvan 1"/>
          <p:cNvSpPr txBox="1">
            <a:spLocks/>
          </p:cNvSpPr>
          <p:nvPr/>
        </p:nvSpPr>
        <p:spPr bwMode="auto">
          <a:xfrm>
            <a:off x="571472" y="571480"/>
            <a:ext cx="70104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Comic Sans MS" pitchFamily="66" charset="0"/>
                <a:ea typeface="+mj-ea"/>
                <a:cs typeface="+mj-cs"/>
              </a:rPr>
              <a:t>TANIŞMA VE TANIŞTIRMA</a:t>
            </a:r>
            <a:endParaRPr kumimoji="0" lang="tr-TR" sz="2400" b="1" i="0" u="none" strike="noStrike" kern="0" cap="none" spc="0" normalizeH="0" baseline="0" noProof="0" dirty="0">
              <a:ln>
                <a:noFill/>
              </a:ln>
              <a:solidFill>
                <a:schemeClr val="tx2">
                  <a:lumMod val="75000"/>
                </a:schemeClr>
              </a:solidFill>
              <a:effectLst/>
              <a:uLnTx/>
              <a:uFillTx/>
              <a:latin typeface="Comic Sans MS" pitchFamily="66" charset="0"/>
              <a:ea typeface="+mj-ea"/>
              <a:cs typeface="+mj-cs"/>
            </a:endParaRPr>
          </a:p>
        </p:txBody>
      </p:sp>
    </p:spTree>
    <p:extLst>
      <p:ext uri="{BB962C8B-B14F-4D97-AF65-F5344CB8AC3E}">
        <p14:creationId xmlns="" xmlns:p14="http://schemas.microsoft.com/office/powerpoint/2010/main" val="16587462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714356"/>
            <a:ext cx="7010400" cy="733412"/>
          </a:xfrm>
        </p:spPr>
        <p:txBody>
          <a:bodyPr/>
          <a:lstStyle/>
          <a:p>
            <a:r>
              <a:rPr lang="tr-TR" sz="2800" dirty="0" smtClean="0">
                <a:solidFill>
                  <a:schemeClr val="bg2">
                    <a:lumMod val="50000"/>
                  </a:schemeClr>
                </a:solidFill>
                <a:effectLst>
                  <a:outerShdw blurRad="38100" dist="38100" dir="2700000" algn="tl">
                    <a:srgbClr val="000000">
                      <a:alpha val="43137"/>
                    </a:srgbClr>
                  </a:outerShdw>
                </a:effectLst>
                <a:latin typeface="Comic Sans MS" pitchFamily="66" charset="0"/>
              </a:rPr>
              <a:t>Selamlaşma ve Tokalaşma</a:t>
            </a:r>
            <a:endParaRPr lang="tr-TR" sz="2800" dirty="0">
              <a:solidFill>
                <a:schemeClr val="bg2">
                  <a:lumMod val="50000"/>
                </a:schemeClr>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idx="1"/>
          </p:nvPr>
        </p:nvSpPr>
        <p:spPr>
          <a:xfrm>
            <a:off x="642910" y="1571612"/>
            <a:ext cx="7715304" cy="4857784"/>
          </a:xfrm>
        </p:spPr>
        <p:txBody>
          <a:bodyPr/>
          <a:lstStyle/>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Selam vermek, insana saygı ve güven duymak anlamına gelmektedir.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Tokalaşma, sevgi ve samimiyet belirtisi olarak en yaygın selamlama biçimidir.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Protokolde ve görgü kurallarında önce el uzatma hakkı; yaş, kıdem ve unvan olarak önde gelenin hakkıdır.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Yöneticilerin ve ev sahiplerinin de el uzatma hakkı vardır.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Eşit düzeyde ilişkilerde ve yabancı bir kadınla tanışma sırasında önce el uzatma hakkı kadınlara aittir.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Erkekler el uzatırken varsa eldivenlerini çıkarırlar, kadınların eldiven çıkartması gerekmez.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928662" y="1000108"/>
            <a:ext cx="7112851" cy="492922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714348" y="1071546"/>
            <a:ext cx="7403575" cy="500066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785786" y="1000107"/>
            <a:ext cx="7072362" cy="49011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714356"/>
            <a:ext cx="7010400" cy="733412"/>
          </a:xfrm>
        </p:spPr>
        <p:txBody>
          <a:bodyPr/>
          <a:lstStyle/>
          <a:p>
            <a:r>
              <a:rPr lang="tr-TR" sz="2400" dirty="0" smtClean="0">
                <a:solidFill>
                  <a:schemeClr val="bg2">
                    <a:lumMod val="50000"/>
                  </a:schemeClr>
                </a:solidFill>
                <a:effectLst>
                  <a:outerShdw blurRad="38100" dist="38100" dir="2700000" algn="tl">
                    <a:srgbClr val="000000">
                      <a:alpha val="43137"/>
                    </a:srgbClr>
                  </a:outerShdw>
                </a:effectLst>
                <a:latin typeface="Comic Sans MS" pitchFamily="66" charset="0"/>
              </a:rPr>
              <a:t>Selamlaşma ve Tokalaşma</a:t>
            </a:r>
            <a:endParaRPr lang="tr-TR" sz="2400" dirty="0">
              <a:solidFill>
                <a:schemeClr val="bg2">
                  <a:lumMod val="50000"/>
                </a:schemeClr>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idx="1"/>
          </p:nvPr>
        </p:nvSpPr>
        <p:spPr>
          <a:xfrm>
            <a:off x="642910" y="1357298"/>
            <a:ext cx="7500990" cy="4857784"/>
          </a:xfrm>
        </p:spPr>
        <p:txBody>
          <a:bodyPr/>
          <a:lstStyle/>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Tokalaşırken çok kuvvetli veya hissiz el sıkmak doğru değildir.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Tokalaşırken eli hissetmek ve kişi ile göz teması kurmak uygundur.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Tokalaşırken başkasına bakmak ve başkasıyla konuşmak nezaketsizliktir.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Karşıdakinin elini uzun süre bırakmamak ya da iki el arasına almak uygun değildir.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Birden çok kişinin olduğu yerde tokalaşmaya daima en üstten (büyükten) başlanır. </a:t>
            </a:r>
          </a:p>
          <a:p>
            <a:pPr>
              <a:lnSpc>
                <a:spcPct val="120000"/>
              </a:lnSpc>
              <a:spcBef>
                <a:spcPts val="600"/>
              </a:spcBef>
              <a:buFont typeface="Wingdings" pitchFamily="2" charset="2"/>
              <a:buChar char="q"/>
            </a:pPr>
            <a:r>
              <a:rPr lang="tr-TR" sz="1800" dirty="0" smtClean="0">
                <a:solidFill>
                  <a:schemeClr val="bg2">
                    <a:lumMod val="50000"/>
                  </a:schemeClr>
                </a:solidFill>
                <a:latin typeface="Comic Sans MS" pitchFamily="66" charset="0"/>
              </a:rPr>
              <a:t>Tokalaşma esnasında oturan kadınlar ayağa kalkmak zorunda değildir.</a:t>
            </a:r>
            <a:endParaRPr lang="tr-TR" sz="1800" dirty="0">
              <a:solidFill>
                <a:schemeClr val="bg2">
                  <a:lumMod val="50000"/>
                </a:schemeClr>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71472" y="928670"/>
            <a:ext cx="7773338" cy="59590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Comic Sans MS" pitchFamily="66" charset="0"/>
                <a:ea typeface="+mj-ea"/>
                <a:cs typeface="+mj-cs"/>
              </a:rPr>
              <a:t>KAYNAKÇA</a:t>
            </a:r>
            <a:endParaRPr kumimoji="0" lang="tr-TR" sz="2400" b="0" i="0" u="none" strike="noStrike" kern="1200" cap="none" spc="0" normalizeH="0" baseline="0" noProof="0" dirty="0">
              <a:ln>
                <a:noFill/>
              </a:ln>
              <a:solidFill>
                <a:schemeClr val="bg2">
                  <a:lumMod val="50000"/>
                </a:schemeClr>
              </a:solidFill>
              <a:effectLst/>
              <a:uLnTx/>
              <a:uFillTx/>
              <a:latin typeface="Comic Sans MS" pitchFamily="66" charset="0"/>
              <a:ea typeface="+mj-ea"/>
              <a:cs typeface="+mj-cs"/>
            </a:endParaRPr>
          </a:p>
        </p:txBody>
      </p:sp>
      <p:sp>
        <p:nvSpPr>
          <p:cNvPr id="5" name="İçerik Yer Tutucusu 2"/>
          <p:cNvSpPr txBox="1">
            <a:spLocks/>
          </p:cNvSpPr>
          <p:nvPr/>
        </p:nvSpPr>
        <p:spPr>
          <a:xfrm>
            <a:off x="785786" y="1571612"/>
            <a:ext cx="7772870" cy="3929090"/>
          </a:xfrm>
          <a:prstGeom prst="rect">
            <a:avLst/>
          </a:prstGeom>
        </p:spPr>
        <p:txBody>
          <a:bodyPr>
            <a:noAutofit/>
          </a:bodyPr>
          <a:lstStyle/>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AYTÜRK, Nihat (2014). Protokol Yönetimi.</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AYTÜRK, Nihat (2007). Davranış Bilgisi</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DAFT, Richard (t.y.). Liderlik.</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URGANCI, Hakan (2008). Ben Kim Konuşmak Kim? </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URGANCI, Hakan (2009). Herkes İçin Karizma. </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Milli Eğitim Bakanlığı (2011). Protokol ve Görgü Kuralları.</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SEZER, Adem. Davet, Karşılama, Ağırlama ve Uğurlama…</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TECİMER, Yasemin (2016). Kamusal Alanda Protokol Kuralları.</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r>
              <a:rPr kumimoji="0" lang="tr-TR" sz="1600" b="0" i="0" u="none" strike="noStrike" kern="1200" cap="none" spc="0" normalizeH="0" baseline="0" noProof="0" dirty="0" smtClean="0">
                <a:ln>
                  <a:noFill/>
                </a:ln>
                <a:solidFill>
                  <a:schemeClr val="bg2">
                    <a:lumMod val="50000"/>
                  </a:schemeClr>
                </a:solidFill>
                <a:effectLst/>
                <a:uLnTx/>
                <a:uFillTx/>
                <a:latin typeface="Comic Sans MS" pitchFamily="66" charset="0"/>
              </a:rPr>
              <a:t>TECİMER, Yasemin (2016). Adabı Muaşeret.</a:t>
            </a:r>
          </a:p>
          <a:p>
            <a:pPr marL="274320" marR="0" lvl="0" indent="-274320" algn="l" defTabSz="914400" rtl="0" eaLnBrk="1" fontAlgn="auto" latinLnBrk="0" hangingPunct="1">
              <a:lnSpc>
                <a:spcPct val="120000"/>
              </a:lnSpc>
              <a:spcBef>
                <a:spcPct val="20000"/>
              </a:spcBef>
              <a:spcAft>
                <a:spcPts val="600"/>
              </a:spcAft>
              <a:buSzPct val="95000"/>
              <a:buFont typeface="Wingdings" pitchFamily="2" charset="2"/>
              <a:buChar char="§"/>
              <a:tabLst/>
              <a:defRPr/>
            </a:pPr>
            <a:endParaRPr kumimoji="0" lang="tr-TR" sz="1600" b="0" i="0" u="none" strike="noStrike" kern="1200" cap="none" spc="0" normalizeH="0" baseline="0" noProof="0" dirty="0">
              <a:ln>
                <a:noFill/>
              </a:ln>
              <a:solidFill>
                <a:schemeClr val="bg2">
                  <a:lumMod val="50000"/>
                </a:schemeClr>
              </a:solidFill>
              <a:effectLst/>
              <a:uLnTx/>
              <a:uFillTx/>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510466" cy="1311275"/>
          </a:xfrm>
        </p:spPr>
        <p:txBody>
          <a:bodyPr/>
          <a:lstStyle/>
          <a:p>
            <a:r>
              <a:rPr lang="tr-TR" sz="2800" dirty="0" smtClean="0">
                <a:solidFill>
                  <a:schemeClr val="tx1">
                    <a:lumMod val="75000"/>
                  </a:schemeClr>
                </a:solidFill>
                <a:latin typeface="Comic Sans MS" pitchFamily="66" charset="0"/>
              </a:rPr>
              <a:t>Resmi Törenlerde Karşılama ve Uğurlama </a:t>
            </a:r>
            <a:endParaRPr lang="tr-TR" sz="2800" dirty="0">
              <a:solidFill>
                <a:schemeClr val="tx1">
                  <a:lumMod val="75000"/>
                </a:schemeClr>
              </a:solidFill>
              <a:latin typeface="Comic Sans MS" pitchFamily="66" charset="0"/>
            </a:endParaRPr>
          </a:p>
        </p:txBody>
      </p:sp>
      <p:sp>
        <p:nvSpPr>
          <p:cNvPr id="3" name="2 İçerik Yer Tutucusu"/>
          <p:cNvSpPr>
            <a:spLocks noGrp="1"/>
          </p:cNvSpPr>
          <p:nvPr>
            <p:ph idx="1"/>
          </p:nvPr>
        </p:nvSpPr>
        <p:spPr>
          <a:xfrm>
            <a:off x="785786" y="928670"/>
            <a:ext cx="7010400" cy="3962400"/>
          </a:xfrm>
        </p:spPr>
        <p:txBody>
          <a:bodyPr>
            <a:normAutofit/>
          </a:bodyPr>
          <a:lstStyle/>
          <a:p>
            <a:pPr marL="0" indent="0" algn="just">
              <a:buNone/>
            </a:pPr>
            <a:endParaRPr lang="tr-TR" sz="1800" dirty="0">
              <a:solidFill>
                <a:schemeClr val="bg2">
                  <a:lumMod val="50000"/>
                </a:schemeClr>
              </a:solidFill>
              <a:latin typeface="Comic Sans MS" pitchFamily="66" charset="0"/>
            </a:endParaRPr>
          </a:p>
          <a:p>
            <a:pPr marL="0" indent="0" algn="just">
              <a:buNone/>
            </a:pPr>
            <a:r>
              <a:rPr lang="tr-TR" sz="1800" dirty="0" smtClean="0">
                <a:solidFill>
                  <a:schemeClr val="bg2">
                    <a:lumMod val="50000"/>
                  </a:schemeClr>
                </a:solidFill>
                <a:latin typeface="Comic Sans MS" pitchFamily="66" charset="0"/>
              </a:rPr>
              <a:t>Yabancı devlet ve hükümet adamlarının veya üst düzey sivil ve askeri erkan resmi ziyaretlerinde karşılama ve uğurlama resmi tören şeklinde yapılır. Bunların en kapsamlısı devlet başkanı ziyaretinde yapılan karşılama ve uğurlama törenleridir. </a:t>
            </a:r>
          </a:p>
          <a:p>
            <a:pPr>
              <a:buNone/>
            </a:pPr>
            <a:endParaRPr lang="tr-TR" sz="1800" dirty="0" smtClean="0">
              <a:solidFill>
                <a:schemeClr val="bg2">
                  <a:lumMod val="50000"/>
                </a:schemeClr>
              </a:solidFill>
              <a:latin typeface="Comic Sans MS" pitchFamily="66" charset="0"/>
            </a:endParaRPr>
          </a:p>
          <a:p>
            <a:endParaRPr lang="tr-TR" sz="1800" dirty="0" smtClean="0">
              <a:solidFill>
                <a:schemeClr val="bg2">
                  <a:lumMod val="50000"/>
                </a:schemeClr>
              </a:solidFill>
              <a:latin typeface="Comic Sans MS" pitchFamily="66" charset="0"/>
            </a:endParaRPr>
          </a:p>
          <a:p>
            <a:pPr>
              <a:buNone/>
            </a:pPr>
            <a:endParaRPr lang="tr-TR" sz="1800" dirty="0" smtClean="0">
              <a:solidFill>
                <a:schemeClr val="bg2">
                  <a:lumMod val="50000"/>
                </a:schemeClr>
              </a:solidFill>
              <a:latin typeface="Comic Sans MS" pitchFamily="66" charset="0"/>
            </a:endParaRPr>
          </a:p>
        </p:txBody>
      </p:sp>
      <p:pic>
        <p:nvPicPr>
          <p:cNvPr id="4" name="3 Resim" descr="0x0-son-dakika-rusya-lideri-putin-ankarada-1522761426651.jpg"/>
          <p:cNvPicPr>
            <a:picLocks noChangeAspect="1"/>
          </p:cNvPicPr>
          <p:nvPr/>
        </p:nvPicPr>
        <p:blipFill>
          <a:blip r:embed="rId2"/>
          <a:stretch>
            <a:fillRect/>
          </a:stretch>
        </p:blipFill>
        <p:spPr>
          <a:xfrm>
            <a:off x="1071538" y="2575457"/>
            <a:ext cx="6516581" cy="41906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714356"/>
            <a:ext cx="7010400" cy="590535"/>
          </a:xfrm>
        </p:spPr>
        <p:txBody>
          <a:bodyPr/>
          <a:lstStyle/>
          <a:p>
            <a:r>
              <a:rPr lang="tr-TR" sz="1800" dirty="0" smtClean="0">
                <a:latin typeface="Comic Sans MS" pitchFamily="66" charset="0"/>
              </a:rPr>
              <a:t>Resmi Törenlerde Karşılama ve Uğurlama </a:t>
            </a:r>
            <a:endParaRPr lang="tr-TR" sz="1800" dirty="0">
              <a:latin typeface="Comic Sans MS" pitchFamily="66" charset="0"/>
            </a:endParaRPr>
          </a:p>
        </p:txBody>
      </p:sp>
      <p:sp>
        <p:nvSpPr>
          <p:cNvPr id="3" name="2 İçerik Yer Tutucusu"/>
          <p:cNvSpPr>
            <a:spLocks noGrp="1"/>
          </p:cNvSpPr>
          <p:nvPr>
            <p:ph idx="1"/>
          </p:nvPr>
        </p:nvSpPr>
        <p:spPr>
          <a:xfrm>
            <a:off x="642910" y="1142984"/>
            <a:ext cx="7858180" cy="5029216"/>
          </a:xfrm>
        </p:spPr>
        <p:txBody>
          <a:bodyPr>
            <a:noAutofit/>
          </a:bodyPr>
          <a:lstStyle/>
          <a:p>
            <a:pPr>
              <a:lnSpc>
                <a:spcPct val="120000"/>
              </a:lnSpc>
              <a:spcBef>
                <a:spcPts val="600"/>
              </a:spcBef>
              <a:buNone/>
            </a:pPr>
            <a:r>
              <a:rPr lang="tr-TR" sz="1500" dirty="0" smtClean="0">
                <a:solidFill>
                  <a:schemeClr val="tx2">
                    <a:lumMod val="75000"/>
                  </a:schemeClr>
                </a:solidFill>
                <a:latin typeface="Comic Sans MS" pitchFamily="66" charset="0"/>
              </a:rPr>
              <a:t>Bir devlet başkanı için hazırlanan törende;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Öncelikle şeref salonu binası önünde karşılamaya gelen resmi heyet, tören bölüğü ve bando yerlerini alırlar.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Bu düzenlemenin önünde kırmızı yol halısı bulundurulur.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Konuk devlet başkanı, varsa eşi ve refakatindeki kişileri taşıyan uçak bu halı önünde duracak şekilde </a:t>
            </a:r>
            <a:r>
              <a:rPr lang="tr-TR" sz="1500" dirty="0" err="1" smtClean="0">
                <a:solidFill>
                  <a:schemeClr val="tx2">
                    <a:lumMod val="75000"/>
                  </a:schemeClr>
                </a:solidFill>
                <a:latin typeface="Comic Sans MS" pitchFamily="66" charset="0"/>
              </a:rPr>
              <a:t>apronda</a:t>
            </a:r>
            <a:r>
              <a:rPr lang="tr-TR" sz="1500" dirty="0" smtClean="0">
                <a:solidFill>
                  <a:schemeClr val="tx2">
                    <a:lumMod val="75000"/>
                  </a:schemeClr>
                </a:solidFill>
                <a:latin typeface="Comic Sans MS" pitchFamily="66" charset="0"/>
              </a:rPr>
              <a:t> park eder.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Uçağın kapısı açıldığı anda Dışişleri Bakanlığı Protokol Genel Müdürü ile konuk devlet başkanının Ankara’daki büyükelçisi uçağa girerek gelen konuğu selamlarlar.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Bu arada karşılama heyetinin başında bulunan ev sahibi devlet başkanı eşi ile birlikte uçağın merdivenlerinin önüne gelir.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Konuk ve eşi, Protokol Genel Müdürü ve büyükelçinin refakatinde uçaktan iner ve ev sahibi devlet başkanı eşi ve yanında bulunan üst düzey heyet ile tokalaşır.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Bu arada kız ve erkek iki çocuk konuk devlet başkanı ile eşine buket sunar.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Konuk devlet başkanı karşılamada bulunan heyetle tanıştırılırken, ev sahibi devlet başkanının eşi konuğun eşi ile birlikte şeref salonuna doğru gider. </a:t>
            </a:r>
          </a:p>
          <a:p>
            <a:pPr>
              <a:lnSpc>
                <a:spcPct val="120000"/>
              </a:lnSpc>
              <a:spcBef>
                <a:spcPts val="600"/>
              </a:spcBef>
              <a:buFont typeface="Wingdings" pitchFamily="2" charset="2"/>
              <a:buChar char="q"/>
            </a:pPr>
            <a:r>
              <a:rPr lang="tr-TR" sz="1500" dirty="0" smtClean="0">
                <a:solidFill>
                  <a:schemeClr val="tx2">
                    <a:lumMod val="75000"/>
                  </a:schemeClr>
                </a:solidFill>
                <a:latin typeface="Comic Sans MS" pitchFamily="66" charset="0"/>
              </a:rPr>
              <a:t>Resmi törenin başlamasıyla birlikte 21 pare top atışı atılır. </a:t>
            </a:r>
          </a:p>
          <a:p>
            <a:pPr>
              <a:lnSpc>
                <a:spcPct val="120000"/>
              </a:lnSpc>
              <a:spcBef>
                <a:spcPts val="600"/>
              </a:spcBef>
              <a:buNone/>
            </a:pPr>
            <a:endParaRPr lang="tr-TR" sz="1500" dirty="0">
              <a:solidFill>
                <a:schemeClr val="tx2">
                  <a:lumMod val="75000"/>
                </a:schemeClr>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838201"/>
            <a:ext cx="7010400" cy="590535"/>
          </a:xfrm>
        </p:spPr>
        <p:txBody>
          <a:bodyPr/>
          <a:lstStyle/>
          <a:p>
            <a:r>
              <a:rPr lang="tr-TR" sz="1800" dirty="0" smtClean="0">
                <a:latin typeface="Comic Sans MS" pitchFamily="66" charset="0"/>
              </a:rPr>
              <a:t>Resmi Törenlerde Karşılama ve Uğurlama </a:t>
            </a:r>
            <a:endParaRPr lang="tr-TR" sz="1800" dirty="0">
              <a:latin typeface="Comic Sans MS" pitchFamily="66" charset="0"/>
            </a:endParaRPr>
          </a:p>
        </p:txBody>
      </p:sp>
      <p:sp>
        <p:nvSpPr>
          <p:cNvPr id="3" name="2 İçerik Yer Tutucusu"/>
          <p:cNvSpPr>
            <a:spLocks noGrp="1"/>
          </p:cNvSpPr>
          <p:nvPr>
            <p:ph idx="1"/>
          </p:nvPr>
        </p:nvSpPr>
        <p:spPr>
          <a:xfrm>
            <a:off x="857224" y="1428736"/>
            <a:ext cx="7067576" cy="4743464"/>
          </a:xfrm>
        </p:spPr>
        <p:txBody>
          <a:bodyPr>
            <a:noAutofit/>
          </a:bodyPr>
          <a:lstStyle/>
          <a:p>
            <a:pPr>
              <a:lnSpc>
                <a:spcPct val="140000"/>
              </a:lnSpc>
              <a:buFont typeface="Wingdings" pitchFamily="2" charset="2"/>
              <a:buChar char="q"/>
            </a:pPr>
            <a:r>
              <a:rPr lang="tr-TR" sz="1600" dirty="0" smtClean="0">
                <a:solidFill>
                  <a:schemeClr val="tx2">
                    <a:lumMod val="75000"/>
                  </a:schemeClr>
                </a:solidFill>
                <a:latin typeface="Comic Sans MS" pitchFamily="66" charset="0"/>
              </a:rPr>
              <a:t>Konuk devlet başkanı ev sahibi ile birlikte tören bölüğünü denetler. </a:t>
            </a:r>
          </a:p>
          <a:p>
            <a:pPr>
              <a:lnSpc>
                <a:spcPct val="140000"/>
              </a:lnSpc>
              <a:buFont typeface="Wingdings" pitchFamily="2" charset="2"/>
              <a:buChar char="q"/>
            </a:pPr>
            <a:r>
              <a:rPr lang="tr-TR" sz="1600" dirty="0" smtClean="0">
                <a:solidFill>
                  <a:schemeClr val="tx2">
                    <a:lumMod val="75000"/>
                  </a:schemeClr>
                </a:solidFill>
                <a:latin typeface="Comic Sans MS" pitchFamily="66" charset="0"/>
              </a:rPr>
              <a:t>Konuk devlet başkanı selamlama noktasına geldiğinde "Merhaba Asker" diyerek tören bölüğünü selamlar. </a:t>
            </a:r>
          </a:p>
          <a:p>
            <a:pPr>
              <a:lnSpc>
                <a:spcPct val="140000"/>
              </a:lnSpc>
              <a:buFont typeface="Wingdings" pitchFamily="2" charset="2"/>
              <a:buChar char="q"/>
            </a:pPr>
            <a:r>
              <a:rPr lang="tr-TR" sz="1600" dirty="0" smtClean="0">
                <a:solidFill>
                  <a:schemeClr val="tx2">
                    <a:lumMod val="75000"/>
                  </a:schemeClr>
                </a:solidFill>
                <a:latin typeface="Comic Sans MS" pitchFamily="66" charset="0"/>
              </a:rPr>
              <a:t>Bölüğün "</a:t>
            </a:r>
            <a:r>
              <a:rPr lang="tr-TR" sz="1600" dirty="0" err="1" smtClean="0">
                <a:solidFill>
                  <a:schemeClr val="tx2">
                    <a:lumMod val="75000"/>
                  </a:schemeClr>
                </a:solidFill>
                <a:latin typeface="Comic Sans MS" pitchFamily="66" charset="0"/>
              </a:rPr>
              <a:t>Sağol</a:t>
            </a:r>
            <a:r>
              <a:rPr lang="tr-TR" sz="1600" dirty="0" smtClean="0">
                <a:solidFill>
                  <a:schemeClr val="tx2">
                    <a:lumMod val="75000"/>
                  </a:schemeClr>
                </a:solidFill>
                <a:latin typeface="Comic Sans MS" pitchFamily="66" charset="0"/>
              </a:rPr>
              <a:t>" cevabından sonra konuk yürümesine devam eder, bölük komutanını elini sıktıktan sonra, iki devlet başkanı bando karşısında hazırlanmış bulunan platforma çıkarlar. </a:t>
            </a:r>
          </a:p>
          <a:p>
            <a:pPr>
              <a:lnSpc>
                <a:spcPct val="140000"/>
              </a:lnSpc>
              <a:buFont typeface="Wingdings" pitchFamily="2" charset="2"/>
              <a:buChar char="q"/>
            </a:pPr>
            <a:r>
              <a:rPr lang="tr-TR" sz="1600" dirty="0" smtClean="0">
                <a:solidFill>
                  <a:schemeClr val="tx2">
                    <a:lumMod val="75000"/>
                  </a:schemeClr>
                </a:solidFill>
                <a:latin typeface="Comic Sans MS" pitchFamily="66" charset="0"/>
              </a:rPr>
              <a:t>Bu sırada iki ülkenin milli marşları çalınır. Daha sonra, beraberce şeref salonuna geçilir ve daha önceden buraya girmiş bulunan devlet başkanlarının eşleri ile diğer konuklara çay ve kahve ikramı yapılır. </a:t>
            </a:r>
          </a:p>
          <a:p>
            <a:pPr>
              <a:lnSpc>
                <a:spcPct val="140000"/>
              </a:lnSpc>
              <a:buFont typeface="Wingdings" pitchFamily="2" charset="2"/>
              <a:buChar char="q"/>
            </a:pPr>
            <a:r>
              <a:rPr lang="tr-TR" sz="1600" dirty="0" smtClean="0">
                <a:solidFill>
                  <a:schemeClr val="tx2">
                    <a:lumMod val="75000"/>
                  </a:schemeClr>
                </a:solidFill>
                <a:latin typeface="Comic Sans MS" pitchFamily="66" charset="0"/>
              </a:rPr>
              <a:t>Basın ve televizyon mensuplarının karşılarına çıkılarak kısa açıklamalarda bulunurlar. Basın toplantısından çıkan devlet başkanlarının da korteje katılmaları ile karşılama töreni son bulur. </a:t>
            </a:r>
          </a:p>
          <a:p>
            <a:pPr>
              <a:lnSpc>
                <a:spcPct val="140000"/>
              </a:lnSpc>
              <a:buNone/>
            </a:pPr>
            <a:endParaRPr lang="tr-TR" sz="1600" dirty="0">
              <a:solidFill>
                <a:schemeClr val="tx2">
                  <a:lumMod val="75000"/>
                </a:schemeClr>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857232"/>
            <a:ext cx="7010400" cy="590535"/>
          </a:xfrm>
        </p:spPr>
        <p:txBody>
          <a:bodyPr/>
          <a:lstStyle/>
          <a:p>
            <a:r>
              <a:rPr lang="tr-TR" sz="2200" dirty="0" smtClean="0">
                <a:effectLst>
                  <a:outerShdw blurRad="38100" dist="38100" dir="2700000" algn="tl">
                    <a:srgbClr val="000000">
                      <a:alpha val="43137"/>
                    </a:srgbClr>
                  </a:outerShdw>
                </a:effectLst>
                <a:latin typeface="Comic Sans MS" pitchFamily="66" charset="0"/>
              </a:rPr>
              <a:t>Resmi Törenlerde Karşılama ve Uğurlama </a:t>
            </a:r>
            <a:endParaRPr lang="tr-TR" sz="2200" dirty="0">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idx="1"/>
          </p:nvPr>
        </p:nvSpPr>
        <p:spPr>
          <a:xfrm>
            <a:off x="571472" y="1500174"/>
            <a:ext cx="7572428" cy="4743464"/>
          </a:xfrm>
        </p:spPr>
        <p:txBody>
          <a:bodyPr>
            <a:normAutofit/>
          </a:bodyPr>
          <a:lstStyle/>
          <a:p>
            <a:pPr>
              <a:lnSpc>
                <a:spcPct val="120000"/>
              </a:lnSpc>
              <a:buNone/>
            </a:pPr>
            <a:r>
              <a:rPr lang="tr-TR" sz="2000" b="1" dirty="0" smtClean="0">
                <a:latin typeface="Comic Sans MS" pitchFamily="66" charset="0"/>
              </a:rPr>
              <a:t>Uğurlama Töreni</a:t>
            </a:r>
          </a:p>
          <a:p>
            <a:pPr>
              <a:lnSpc>
                <a:spcPct val="120000"/>
              </a:lnSpc>
              <a:buFont typeface="Wingdings" pitchFamily="2" charset="2"/>
              <a:buChar char="q"/>
            </a:pPr>
            <a:r>
              <a:rPr lang="tr-TR" sz="1600" dirty="0" smtClean="0">
                <a:latin typeface="Comic Sans MS" pitchFamily="66" charset="0"/>
              </a:rPr>
              <a:t>Uğurlama töreni de hemen hemen karşılama gibi yapılır. Yalnız, konuk devlet başkanı bölüğü denetledikten sonra selamlama noktasına geldiğinde "Allaha ısmarladık asker" diyerek veda etmelidir. Tören bölüğünün cevabı yine '</a:t>
            </a:r>
            <a:r>
              <a:rPr lang="tr-TR" sz="1600" dirty="0" err="1" smtClean="0">
                <a:latin typeface="Comic Sans MS" pitchFamily="66" charset="0"/>
              </a:rPr>
              <a:t>Sağol</a:t>
            </a:r>
            <a:r>
              <a:rPr lang="tr-TR" sz="1600" dirty="0" smtClean="0">
                <a:latin typeface="Comic Sans MS" pitchFamily="66" charset="0"/>
              </a:rPr>
              <a:t>" olacaktır. </a:t>
            </a:r>
          </a:p>
          <a:p>
            <a:pPr>
              <a:lnSpc>
                <a:spcPct val="120000"/>
              </a:lnSpc>
              <a:buNone/>
            </a:pPr>
            <a:endParaRPr lang="tr-TR" sz="1600" dirty="0" smtClean="0">
              <a:latin typeface="Comic Sans MS" pitchFamily="66" charset="0"/>
            </a:endParaRPr>
          </a:p>
          <a:p>
            <a:pPr>
              <a:lnSpc>
                <a:spcPct val="120000"/>
              </a:lnSpc>
              <a:buFont typeface="Wingdings" pitchFamily="2" charset="2"/>
              <a:buChar char="q"/>
            </a:pPr>
            <a:r>
              <a:rPr lang="tr-TR" sz="1600" dirty="0" smtClean="0">
                <a:latin typeface="Comic Sans MS" pitchFamily="66" charset="0"/>
              </a:rPr>
              <a:t>Hükümet erkânı ile üst düzey sivil veya asker konukların karşılanmalarında da benzer törenler yapılır. Ancak, top atışı olmadığı gibi, tören birliği de manga düzeyinde tutulur. Bando bulunmayıp, milli marşlar da çalınmaz Basın toplantısı karşılıklı anlaşmaya bağlıdır.</a:t>
            </a:r>
          </a:p>
          <a:p>
            <a:pPr>
              <a:lnSpc>
                <a:spcPct val="120000"/>
              </a:lnSpc>
              <a:buNone/>
            </a:pPr>
            <a:endParaRPr lang="tr-TR" sz="16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72" y="714356"/>
            <a:ext cx="7010400" cy="714380"/>
          </a:xfrm>
        </p:spPr>
        <p:txBody>
          <a:bodyPr/>
          <a:lstStyle/>
          <a:p>
            <a:r>
              <a:rPr lang="tr-TR" sz="2400" b="1" dirty="0">
                <a:solidFill>
                  <a:schemeClr val="tx2">
                    <a:lumMod val="75000"/>
                  </a:schemeClr>
                </a:solidFill>
                <a:effectLst>
                  <a:outerShdw blurRad="38100" dist="38100" dir="2700000" algn="tl">
                    <a:srgbClr val="000000">
                      <a:alpha val="43137"/>
                    </a:srgbClr>
                  </a:outerShdw>
                </a:effectLst>
                <a:latin typeface="Comic Sans MS" pitchFamily="66" charset="0"/>
              </a:rPr>
              <a:t>KARŞILAMA - UĞURLAMA</a:t>
            </a:r>
            <a:endParaRPr lang="tr-TR" sz="2400" dirty="0">
              <a:solidFill>
                <a:schemeClr val="tx2">
                  <a:lumMod val="75000"/>
                </a:schemeClr>
              </a:solidFill>
              <a:effectLst>
                <a:outerShdw blurRad="38100" dist="38100" dir="2700000" algn="tl">
                  <a:srgbClr val="000000">
                    <a:alpha val="43137"/>
                  </a:srgbClr>
                </a:outerShdw>
              </a:effectLst>
              <a:latin typeface="Comic Sans MS" pitchFamily="66" charset="0"/>
            </a:endParaRPr>
          </a:p>
        </p:txBody>
      </p:sp>
      <p:sp>
        <p:nvSpPr>
          <p:cNvPr id="3" name="İçerik Yer Tutucusu 2"/>
          <p:cNvSpPr>
            <a:spLocks noGrp="1"/>
          </p:cNvSpPr>
          <p:nvPr>
            <p:ph idx="1"/>
          </p:nvPr>
        </p:nvSpPr>
        <p:spPr>
          <a:xfrm>
            <a:off x="500034" y="1428736"/>
            <a:ext cx="7772870" cy="5214974"/>
          </a:xfrm>
          <a:prstGeom prst="rect">
            <a:avLst/>
          </a:prstGeom>
        </p:spPr>
        <p:txBody>
          <a:bodyPr>
            <a:noAutofit/>
          </a:bodyPr>
          <a:lstStyle/>
          <a:p>
            <a:pPr>
              <a:lnSpc>
                <a:spcPct val="150000"/>
              </a:lnSpc>
              <a:buFont typeface="Wingdings" pitchFamily="2" charset="2"/>
              <a:buChar char="q"/>
            </a:pPr>
            <a:r>
              <a:rPr lang="tr-TR" altLang="tr-TR" sz="1800" dirty="0">
                <a:solidFill>
                  <a:schemeClr val="tx2">
                    <a:lumMod val="75000"/>
                  </a:schemeClr>
                </a:solidFill>
                <a:latin typeface="Comic Sans MS" pitchFamily="66" charset="0"/>
              </a:rPr>
              <a:t>Karşılama ve </a:t>
            </a:r>
            <a:r>
              <a:rPr lang="tr-TR" altLang="tr-TR" sz="1800" dirty="0" smtClean="0">
                <a:solidFill>
                  <a:schemeClr val="tx2">
                    <a:lumMod val="75000"/>
                  </a:schemeClr>
                </a:solidFill>
                <a:latin typeface="Comic Sans MS" pitchFamily="66" charset="0"/>
              </a:rPr>
              <a:t>uğurlamaya </a:t>
            </a:r>
            <a:r>
              <a:rPr lang="tr-TR" altLang="tr-TR" sz="1800" dirty="0">
                <a:solidFill>
                  <a:schemeClr val="tx2">
                    <a:lumMod val="75000"/>
                  </a:schemeClr>
                </a:solidFill>
                <a:latin typeface="Comic Sans MS" pitchFamily="66" charset="0"/>
              </a:rPr>
              <a:t>katılanlar kıdem ve makamlarına göre protokoldeki yerlerine dizilirler. Karşılamada varsa onur kıtasından önce, uğurlamada ise kıtadan sonra yerlerini alırlar.</a:t>
            </a:r>
          </a:p>
          <a:p>
            <a:pPr>
              <a:lnSpc>
                <a:spcPct val="150000"/>
              </a:lnSpc>
              <a:buFont typeface="Wingdings" pitchFamily="2" charset="2"/>
              <a:buChar char="q"/>
            </a:pPr>
            <a:r>
              <a:rPr lang="tr-TR" altLang="tr-TR" sz="1800" dirty="0">
                <a:solidFill>
                  <a:schemeClr val="tx2">
                    <a:lumMod val="75000"/>
                  </a:schemeClr>
                </a:solidFill>
                <a:latin typeface="Comic Sans MS" pitchFamily="66" charset="0"/>
              </a:rPr>
              <a:t>Karşılamada ve uğurlamada, töreni kabul eden kişi (konuk), sağda görülecek biçimde yer alınır.</a:t>
            </a:r>
          </a:p>
          <a:p>
            <a:pPr>
              <a:lnSpc>
                <a:spcPct val="150000"/>
              </a:lnSpc>
              <a:buFont typeface="Wingdings" pitchFamily="2" charset="2"/>
              <a:buChar char="q"/>
            </a:pPr>
            <a:r>
              <a:rPr lang="tr-TR" altLang="tr-TR" sz="1800" dirty="0" smtClean="0">
                <a:solidFill>
                  <a:schemeClr val="tx2">
                    <a:lumMod val="75000"/>
                  </a:schemeClr>
                </a:solidFill>
                <a:latin typeface="Comic Sans MS" pitchFamily="66" charset="0"/>
              </a:rPr>
              <a:t>Üstleri </a:t>
            </a:r>
            <a:r>
              <a:rPr lang="tr-TR" altLang="tr-TR" sz="1800" dirty="0">
                <a:solidFill>
                  <a:schemeClr val="tx2">
                    <a:lumMod val="75000"/>
                  </a:schemeClr>
                </a:solidFill>
                <a:latin typeface="Comic Sans MS" pitchFamily="66" charset="0"/>
              </a:rPr>
              <a:t>uçaktan ya da otomobilden indiklerinde karşılarken başta kıdemli; sonra kıdemsizler, uğurlarken de önce kıdemsizler sonra kıdemli yer alır. </a:t>
            </a:r>
          </a:p>
          <a:p>
            <a:pPr>
              <a:lnSpc>
                <a:spcPct val="150000"/>
              </a:lnSpc>
              <a:buFont typeface="Wingdings" pitchFamily="2" charset="2"/>
              <a:buChar char="q"/>
            </a:pPr>
            <a:r>
              <a:rPr lang="tr-TR" altLang="tr-TR" sz="1800" dirty="0">
                <a:solidFill>
                  <a:schemeClr val="tx2">
                    <a:lumMod val="75000"/>
                  </a:schemeClr>
                </a:solidFill>
                <a:latin typeface="Comic Sans MS" pitchFamily="66" charset="0"/>
              </a:rPr>
              <a:t>Uçağa binerken önce </a:t>
            </a:r>
            <a:r>
              <a:rPr lang="tr-TR" altLang="tr-TR" sz="1800" dirty="0" smtClean="0">
                <a:solidFill>
                  <a:schemeClr val="tx2">
                    <a:lumMod val="75000"/>
                  </a:schemeClr>
                </a:solidFill>
                <a:latin typeface="Comic Sans MS" pitchFamily="66" charset="0"/>
              </a:rPr>
              <a:t>astlar </a:t>
            </a:r>
            <a:r>
              <a:rPr lang="tr-TR" altLang="tr-TR" sz="1800" dirty="0">
                <a:solidFill>
                  <a:schemeClr val="tx2">
                    <a:lumMod val="75000"/>
                  </a:schemeClr>
                </a:solidFill>
                <a:latin typeface="Comic Sans MS" pitchFamily="66" charset="0"/>
              </a:rPr>
              <a:t>biner, inerken üst olan iner.</a:t>
            </a:r>
          </a:p>
          <a:p>
            <a:pPr>
              <a:lnSpc>
                <a:spcPct val="150000"/>
              </a:lnSpc>
              <a:buFont typeface="Wingdings" pitchFamily="2" charset="2"/>
              <a:buChar char="q"/>
            </a:pPr>
            <a:r>
              <a:rPr lang="tr-TR" altLang="tr-TR" sz="1800" dirty="0">
                <a:solidFill>
                  <a:schemeClr val="tx2">
                    <a:lumMod val="75000"/>
                  </a:schemeClr>
                </a:solidFill>
                <a:latin typeface="Comic Sans MS" pitchFamily="66" charset="0"/>
              </a:rPr>
              <a:t>Karşılamada en üst olan, konuğa ilk önce “hoş geldiniz!” der ve elini sıkar. </a:t>
            </a:r>
          </a:p>
          <a:p>
            <a:pPr>
              <a:buFont typeface="Wingdings" pitchFamily="2" charset="2"/>
              <a:buChar char="q"/>
            </a:pPr>
            <a:endParaRPr lang="tr-TR" sz="1800"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xmlns="" val="8978678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332" y="618519"/>
            <a:ext cx="7773338" cy="1154298"/>
          </a:xfrm>
        </p:spPr>
        <p:txBody>
          <a:bodyPr/>
          <a:lstStyle/>
          <a:p>
            <a:r>
              <a:rPr lang="tr-TR" sz="2200" b="1" dirty="0">
                <a:solidFill>
                  <a:srgbClr val="002060"/>
                </a:solidFill>
                <a:effectLst>
                  <a:outerShdw blurRad="38100" dist="38100" dir="2700000" algn="tl">
                    <a:srgbClr val="000000">
                      <a:alpha val="43137"/>
                    </a:srgbClr>
                  </a:outerShdw>
                </a:effectLst>
                <a:latin typeface="Comic Sans MS" pitchFamily="66" charset="0"/>
              </a:rPr>
              <a:t>KARŞILAMA - UĞURLAMA</a:t>
            </a:r>
            <a:endParaRPr lang="tr-TR" sz="2200"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İçerik Yer Tutucusu 2"/>
          <p:cNvSpPr>
            <a:spLocks noGrp="1"/>
          </p:cNvSpPr>
          <p:nvPr>
            <p:ph idx="1"/>
          </p:nvPr>
        </p:nvSpPr>
        <p:spPr>
          <a:xfrm>
            <a:off x="642910" y="1571612"/>
            <a:ext cx="7643866" cy="3802360"/>
          </a:xfrm>
          <a:prstGeom prst="rect">
            <a:avLst/>
          </a:prstGeom>
        </p:spPr>
        <p:txBody>
          <a:bodyPr>
            <a:normAutofit/>
          </a:bodyPr>
          <a:lstStyle/>
          <a:p>
            <a:pPr>
              <a:lnSpc>
                <a:spcPct val="150000"/>
              </a:lnSpc>
              <a:buFont typeface="Wingdings" pitchFamily="2" charset="2"/>
              <a:buChar char="q"/>
            </a:pPr>
            <a:r>
              <a:rPr lang="tr-TR" altLang="tr-TR" sz="2000" dirty="0">
                <a:solidFill>
                  <a:srgbClr val="002060"/>
                </a:solidFill>
                <a:latin typeface="Comic Sans MS" pitchFamily="66" charset="0"/>
              </a:rPr>
              <a:t>Uğurlamada ise, ilk önce ast olan “güle güle” der, en üst olan da en son “güle güle” der ve elini sıkar. Yani konuk, en son en üstte “</a:t>
            </a:r>
            <a:r>
              <a:rPr lang="tr-TR" altLang="tr-TR" sz="2000" dirty="0" smtClean="0">
                <a:solidFill>
                  <a:srgbClr val="002060"/>
                </a:solidFill>
                <a:latin typeface="Comic Sans MS" pitchFamily="66" charset="0"/>
              </a:rPr>
              <a:t>hoşça kalın</a:t>
            </a:r>
            <a:r>
              <a:rPr lang="tr-TR" altLang="tr-TR" sz="2000" dirty="0">
                <a:solidFill>
                  <a:srgbClr val="002060"/>
                </a:solidFill>
                <a:latin typeface="Comic Sans MS" pitchFamily="66" charset="0"/>
              </a:rPr>
              <a:t>” der ve elini sıkar. Elini sıkarken önce el uzatma hakkı üst olanındır</a:t>
            </a:r>
          </a:p>
          <a:p>
            <a:pPr>
              <a:lnSpc>
                <a:spcPct val="150000"/>
              </a:lnSpc>
              <a:buFont typeface="Wingdings" pitchFamily="2" charset="2"/>
              <a:buChar char="q"/>
            </a:pPr>
            <a:r>
              <a:rPr lang="tr-TR" altLang="tr-TR" sz="2000" dirty="0">
                <a:solidFill>
                  <a:srgbClr val="002060"/>
                </a:solidFill>
                <a:latin typeface="Comic Sans MS" pitchFamily="66" charset="0"/>
              </a:rPr>
              <a:t>Ev sahibi önden gider. Ancak önde yol gösteren biri varsa ya da bilinen bir yere </a:t>
            </a:r>
            <a:r>
              <a:rPr lang="tr-TR" altLang="tr-TR" sz="2000" dirty="0" smtClean="0">
                <a:solidFill>
                  <a:srgbClr val="002060"/>
                </a:solidFill>
                <a:latin typeface="Comic Sans MS" pitchFamily="66" charset="0"/>
              </a:rPr>
              <a:t>gidiliyorsa/giriliyorsa </a:t>
            </a:r>
            <a:r>
              <a:rPr lang="tr-TR" altLang="tr-TR" sz="2000" dirty="0">
                <a:solidFill>
                  <a:srgbClr val="002060"/>
                </a:solidFill>
                <a:latin typeface="Comic Sans MS" pitchFamily="66" charset="0"/>
              </a:rPr>
              <a:t>ev sahibi konuğun ya da üstün soluna geçerek yürür ve buyur eder.</a:t>
            </a:r>
          </a:p>
          <a:p>
            <a:pPr>
              <a:buFont typeface="Wingdings" pitchFamily="2" charset="2"/>
              <a:buChar char="q"/>
            </a:pPr>
            <a:endParaRPr lang="tr-TR" sz="2000" dirty="0">
              <a:latin typeface="Comic Sans MS" pitchFamily="66" charset="0"/>
            </a:endParaRPr>
          </a:p>
        </p:txBody>
      </p:sp>
    </p:spTree>
    <p:extLst>
      <p:ext uri="{BB962C8B-B14F-4D97-AF65-F5344CB8AC3E}">
        <p14:creationId xmlns:p14="http://schemas.microsoft.com/office/powerpoint/2010/main" xmlns="" val="2052064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332" y="761395"/>
            <a:ext cx="7773338" cy="881655"/>
          </a:xfrm>
        </p:spPr>
        <p:txBody>
          <a:bodyPr/>
          <a:lstStyle/>
          <a:p>
            <a:r>
              <a:rPr lang="tr-TR" sz="2400" b="1" dirty="0">
                <a:solidFill>
                  <a:srgbClr val="002060"/>
                </a:solidFill>
                <a:effectLst>
                  <a:outerShdw blurRad="38100" dist="38100" dir="2700000" algn="tl">
                    <a:srgbClr val="000000">
                      <a:alpha val="43137"/>
                    </a:srgbClr>
                  </a:outerShdw>
                </a:effectLst>
                <a:latin typeface="Comic Sans MS" pitchFamily="66" charset="0"/>
              </a:rPr>
              <a:t>KARŞILAMA - UĞURLAMA</a:t>
            </a:r>
            <a:endParaRPr lang="tr-TR" sz="2400"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İçerik Yer Tutucusu 2"/>
          <p:cNvSpPr>
            <a:spLocks noGrp="1"/>
          </p:cNvSpPr>
          <p:nvPr>
            <p:ph idx="1"/>
          </p:nvPr>
        </p:nvSpPr>
        <p:spPr>
          <a:xfrm>
            <a:off x="642910" y="1643050"/>
            <a:ext cx="7772870" cy="3802360"/>
          </a:xfrm>
          <a:prstGeom prst="rect">
            <a:avLst/>
          </a:prstGeom>
        </p:spPr>
        <p:txBody>
          <a:bodyPr>
            <a:normAutofit/>
          </a:bodyPr>
          <a:lstStyle/>
          <a:p>
            <a:pPr>
              <a:lnSpc>
                <a:spcPct val="150000"/>
              </a:lnSpc>
              <a:buFont typeface="Wingdings" pitchFamily="2" charset="2"/>
              <a:buChar char="q"/>
            </a:pPr>
            <a:r>
              <a:rPr lang="tr-TR" altLang="tr-TR" sz="1800" dirty="0">
                <a:solidFill>
                  <a:srgbClr val="002060"/>
                </a:solidFill>
                <a:latin typeface="Comic Sans MS" pitchFamily="66" charset="0"/>
              </a:rPr>
              <a:t>Üst odanın kapısında değil binanın kapısında karşılanmalı ve uğurlanmalıdır. </a:t>
            </a:r>
          </a:p>
          <a:p>
            <a:pPr>
              <a:lnSpc>
                <a:spcPct val="150000"/>
              </a:lnSpc>
              <a:buFont typeface="Wingdings" pitchFamily="2" charset="2"/>
              <a:buChar char="q"/>
            </a:pPr>
            <a:r>
              <a:rPr lang="tr-TR" altLang="tr-TR" sz="1800" dirty="0">
                <a:solidFill>
                  <a:srgbClr val="002060"/>
                </a:solidFill>
                <a:latin typeface="Comic Sans MS" pitchFamily="66" charset="0"/>
              </a:rPr>
              <a:t>Eş düzey ise odanın kapısında , ast konuk da odada ayağa kalkarak ve elini sıkarak karşılayıp  uğurlanmalıdır.</a:t>
            </a:r>
          </a:p>
          <a:p>
            <a:pPr>
              <a:lnSpc>
                <a:spcPct val="150000"/>
              </a:lnSpc>
              <a:buFont typeface="Wingdings" pitchFamily="2" charset="2"/>
              <a:buChar char="q"/>
            </a:pPr>
            <a:r>
              <a:rPr lang="tr-TR" altLang="tr-TR" sz="1800" dirty="0">
                <a:solidFill>
                  <a:srgbClr val="002060"/>
                </a:solidFill>
                <a:latin typeface="Comic Sans MS" pitchFamily="66" charset="0"/>
              </a:rPr>
              <a:t>Uğurlamalarda üst salonu terk etmeden kimse salonu terk etmemelidir. Üst otomobile kadar uğurlanır. Araba hareket etmeden geri dönülmemelidir. Karşılamada uygulanan kurallar uğurlama için de geçerlidir. </a:t>
            </a:r>
          </a:p>
          <a:p>
            <a:pPr>
              <a:buFont typeface="Wingdings" pitchFamily="2" charset="2"/>
              <a:buChar char="q"/>
            </a:pPr>
            <a:endParaRPr lang="tr-TR" sz="1800" dirty="0">
              <a:latin typeface="Comic Sans MS" pitchFamily="66" charset="0"/>
            </a:endParaRPr>
          </a:p>
        </p:txBody>
      </p:sp>
    </p:spTree>
    <p:extLst>
      <p:ext uri="{BB962C8B-B14F-4D97-AF65-F5344CB8AC3E}">
        <p14:creationId xmlns:p14="http://schemas.microsoft.com/office/powerpoint/2010/main" xmlns="" val="4948472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857232"/>
            <a:ext cx="7010400" cy="733412"/>
          </a:xfrm>
        </p:spPr>
        <p:txBody>
          <a:bodyPr/>
          <a:lstStyle/>
          <a:p>
            <a:r>
              <a:rPr lang="tr-TR" sz="2400" dirty="0" smtClean="0">
                <a:solidFill>
                  <a:schemeClr val="bg2">
                    <a:lumMod val="50000"/>
                  </a:schemeClr>
                </a:solidFill>
                <a:effectLst>
                  <a:outerShdw blurRad="38100" dist="38100" dir="2700000" algn="tl">
                    <a:srgbClr val="000000">
                      <a:alpha val="43137"/>
                    </a:srgbClr>
                  </a:outerShdw>
                </a:effectLst>
                <a:latin typeface="Comic Sans MS" pitchFamily="66" charset="0"/>
              </a:rPr>
              <a:t>Tanıtma ve Tanıştırma </a:t>
            </a:r>
            <a:endParaRPr lang="tr-TR" sz="2400" dirty="0">
              <a:solidFill>
                <a:schemeClr val="bg2">
                  <a:lumMod val="50000"/>
                </a:schemeClr>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idx="1"/>
          </p:nvPr>
        </p:nvSpPr>
        <p:spPr>
          <a:xfrm>
            <a:off x="857224" y="1643050"/>
            <a:ext cx="7010400" cy="4286280"/>
          </a:xfrm>
        </p:spPr>
        <p:txBody>
          <a:bodyPr/>
          <a:lstStyle/>
          <a:p>
            <a:pPr>
              <a:buFont typeface="Wingdings" pitchFamily="2" charset="2"/>
              <a:buChar char="q"/>
            </a:pPr>
            <a:r>
              <a:rPr lang="tr-TR" sz="2000" dirty="0" smtClean="0">
                <a:solidFill>
                  <a:schemeClr val="bg2">
                    <a:lumMod val="50000"/>
                  </a:schemeClr>
                </a:solidFill>
                <a:latin typeface="Comic Sans MS" pitchFamily="66" charset="0"/>
              </a:rPr>
              <a:t>Özel ortamda; </a:t>
            </a:r>
          </a:p>
          <a:p>
            <a:pPr lvl="1">
              <a:buNone/>
            </a:pPr>
            <a:r>
              <a:rPr lang="tr-TR" sz="1800" dirty="0" smtClean="0">
                <a:solidFill>
                  <a:schemeClr val="bg2">
                    <a:lumMod val="50000"/>
                  </a:schemeClr>
                </a:solidFill>
                <a:latin typeface="Comic Sans MS" pitchFamily="66" charset="0"/>
              </a:rPr>
              <a:t>kişi kendini ve başkasını adıyla tanıtır.</a:t>
            </a:r>
          </a:p>
          <a:p>
            <a:pPr lvl="1">
              <a:buNone/>
            </a:pPr>
            <a:r>
              <a:rPr lang="tr-TR" sz="1800" dirty="0" smtClean="0">
                <a:solidFill>
                  <a:schemeClr val="bg2">
                    <a:lumMod val="50000"/>
                  </a:schemeClr>
                </a:solidFill>
                <a:latin typeface="Comic Sans MS" pitchFamily="66" charset="0"/>
              </a:rPr>
              <a:t> </a:t>
            </a:r>
          </a:p>
          <a:p>
            <a:pPr>
              <a:buFont typeface="Wingdings" pitchFamily="2" charset="2"/>
              <a:buChar char="q"/>
            </a:pPr>
            <a:r>
              <a:rPr lang="tr-TR" sz="2000" dirty="0" smtClean="0">
                <a:solidFill>
                  <a:schemeClr val="bg2">
                    <a:lumMod val="50000"/>
                  </a:schemeClr>
                </a:solidFill>
                <a:latin typeface="Comic Sans MS" pitchFamily="66" charset="0"/>
              </a:rPr>
              <a:t>Sosyal ortamda; </a:t>
            </a:r>
          </a:p>
          <a:p>
            <a:pPr lvl="1">
              <a:buNone/>
            </a:pPr>
            <a:r>
              <a:rPr lang="tr-TR" sz="1800" dirty="0" smtClean="0">
                <a:solidFill>
                  <a:schemeClr val="bg2">
                    <a:lumMod val="50000"/>
                  </a:schemeClr>
                </a:solidFill>
                <a:latin typeface="Comic Sans MS" pitchFamily="66" charset="0"/>
              </a:rPr>
              <a:t>adı ve soyadıyla tanıtır.</a:t>
            </a:r>
          </a:p>
          <a:p>
            <a:pPr lvl="1">
              <a:buNone/>
            </a:pPr>
            <a:endParaRPr lang="tr-TR" sz="1800" dirty="0" smtClean="0">
              <a:solidFill>
                <a:schemeClr val="bg2">
                  <a:lumMod val="50000"/>
                </a:schemeClr>
              </a:solidFill>
              <a:latin typeface="Comic Sans MS" pitchFamily="66" charset="0"/>
            </a:endParaRPr>
          </a:p>
          <a:p>
            <a:pPr>
              <a:buFont typeface="Wingdings" pitchFamily="2" charset="2"/>
              <a:buChar char="q"/>
            </a:pPr>
            <a:r>
              <a:rPr lang="tr-TR" sz="2000" dirty="0" smtClean="0">
                <a:solidFill>
                  <a:schemeClr val="bg2">
                    <a:lumMod val="50000"/>
                  </a:schemeClr>
                </a:solidFill>
                <a:latin typeface="Comic Sans MS" pitchFamily="66" charset="0"/>
              </a:rPr>
              <a:t>Resmi ortamda; 	</a:t>
            </a:r>
          </a:p>
          <a:p>
            <a:pPr lvl="1">
              <a:buNone/>
            </a:pPr>
            <a:r>
              <a:rPr lang="tr-TR" sz="1800" dirty="0">
                <a:solidFill>
                  <a:schemeClr val="bg2">
                    <a:lumMod val="50000"/>
                  </a:schemeClr>
                </a:solidFill>
                <a:latin typeface="Comic Sans MS" pitchFamily="66" charset="0"/>
              </a:rPr>
              <a:t>u</a:t>
            </a:r>
            <a:r>
              <a:rPr lang="tr-TR" sz="1800" dirty="0" smtClean="0">
                <a:solidFill>
                  <a:schemeClr val="bg2">
                    <a:lumMod val="50000"/>
                  </a:schemeClr>
                </a:solidFill>
                <a:latin typeface="Comic Sans MS" pitchFamily="66" charset="0"/>
              </a:rPr>
              <a:t>nvanı ve adı soyadıyla tanıtır.</a:t>
            </a:r>
          </a:p>
          <a:p>
            <a:pPr lvl="1">
              <a:buNone/>
            </a:pPr>
            <a:endParaRPr lang="tr-TR" sz="1800" dirty="0" smtClean="0">
              <a:solidFill>
                <a:schemeClr val="bg2">
                  <a:lumMod val="50000"/>
                </a:schemeClr>
              </a:solidFill>
              <a:latin typeface="Comic Sans MS" pitchFamily="66" charset="0"/>
            </a:endParaRPr>
          </a:p>
          <a:p>
            <a:pPr>
              <a:buFont typeface="Wingdings" pitchFamily="2" charset="2"/>
              <a:buChar char="q"/>
            </a:pPr>
            <a:r>
              <a:rPr lang="tr-TR" sz="2000" dirty="0" smtClean="0">
                <a:solidFill>
                  <a:schemeClr val="bg2">
                    <a:lumMod val="50000"/>
                  </a:schemeClr>
                </a:solidFill>
                <a:latin typeface="Comic Sans MS" pitchFamily="66" charset="0"/>
              </a:rPr>
              <a:t>Özel ve sosyal ortamda; </a:t>
            </a:r>
          </a:p>
          <a:p>
            <a:pPr lvl="1">
              <a:buNone/>
            </a:pPr>
            <a:r>
              <a:rPr lang="tr-TR" sz="1800" dirty="0" smtClean="0">
                <a:solidFill>
                  <a:schemeClr val="bg2">
                    <a:lumMod val="50000"/>
                  </a:schemeClr>
                </a:solidFill>
                <a:latin typeface="Comic Sans MS" pitchFamily="66" charset="0"/>
              </a:rPr>
              <a:t> kişinin kendini veya başkasını unvanıyla tanıtması, </a:t>
            </a:r>
          </a:p>
          <a:p>
            <a:pPr lvl="1">
              <a:buNone/>
            </a:pPr>
            <a:r>
              <a:rPr lang="tr-TR" sz="1800" dirty="0">
                <a:solidFill>
                  <a:schemeClr val="bg2">
                    <a:lumMod val="50000"/>
                  </a:schemeClr>
                </a:solidFill>
                <a:latin typeface="Comic Sans MS" pitchFamily="66" charset="0"/>
              </a:rPr>
              <a:t> </a:t>
            </a:r>
            <a:r>
              <a:rPr lang="tr-TR" sz="1800" dirty="0" smtClean="0">
                <a:solidFill>
                  <a:schemeClr val="bg2">
                    <a:lumMod val="50000"/>
                  </a:schemeClr>
                </a:solidFill>
                <a:latin typeface="Comic Sans MS" pitchFamily="66" charset="0"/>
              </a:rPr>
              <a:t>övünmesi anlamına gelir.  </a:t>
            </a:r>
          </a:p>
        </p:txBody>
      </p:sp>
    </p:spTree>
  </p:cSld>
  <p:clrMapOvr>
    <a:masterClrMapping/>
  </p:clrMapOvr>
</p:sld>
</file>

<file path=ppt/theme/theme1.xml><?xml version="1.0" encoding="utf-8"?>
<a:theme xmlns:a="http://schemas.openxmlformats.org/drawingml/2006/main" name="tf01072137">
  <a:themeElements>
    <a:clrScheme name="Ofis Teması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fontScheme name="Ofis Teması">
      <a:majorFont>
        <a:latin typeface="Arial Black"/>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is Teması 1">
        <a:dk1>
          <a:srgbClr val="000000"/>
        </a:dk1>
        <a:lt1>
          <a:srgbClr val="FFFFD9"/>
        </a:lt1>
        <a:dk2>
          <a:srgbClr val="000000"/>
        </a:dk2>
        <a:lt2>
          <a:srgbClr val="777777"/>
        </a:lt2>
        <a:accent1>
          <a:srgbClr val="FFFFF7"/>
        </a:accent1>
        <a:accent2>
          <a:srgbClr val="7EAC7E"/>
        </a:accent2>
        <a:accent3>
          <a:srgbClr val="FFFFE9"/>
        </a:accent3>
        <a:accent4>
          <a:srgbClr val="000000"/>
        </a:accent4>
        <a:accent5>
          <a:srgbClr val="FFFFFA"/>
        </a:accent5>
        <a:accent6>
          <a:srgbClr val="729B72"/>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Ofis Teması 2">
        <a:dk1>
          <a:srgbClr val="006699"/>
        </a:dk1>
        <a:lt1>
          <a:srgbClr val="FFCC99"/>
        </a:lt1>
        <a:dk2>
          <a:srgbClr val="DFD293"/>
        </a:dk2>
        <a:lt2>
          <a:srgbClr val="5C1F00"/>
        </a:lt2>
        <a:accent1>
          <a:srgbClr val="B7D7B5"/>
        </a:accent1>
        <a:accent2>
          <a:srgbClr val="BE7960"/>
        </a:accent2>
        <a:accent3>
          <a:srgbClr val="FFE2CA"/>
        </a:accent3>
        <a:accent4>
          <a:srgbClr val="005682"/>
        </a:accent4>
        <a:accent5>
          <a:srgbClr val="D8E8D7"/>
        </a:accent5>
        <a:accent6>
          <a:srgbClr val="AC6D56"/>
        </a:accent6>
        <a:hlink>
          <a:srgbClr val="169FD6"/>
        </a:hlink>
        <a:folHlink>
          <a:srgbClr val="D3A219"/>
        </a:folHlink>
      </a:clrScheme>
      <a:clrMap bg1="lt1" tx1="dk1" bg2="lt2" tx2="dk2" accent1="accent1" accent2="accent2" accent3="accent3" accent4="accent4" accent5="accent5" accent6="accent6" hlink="hlink" folHlink="folHlink"/>
    </a:extraClrScheme>
    <a:extraClrScheme>
      <a:clrScheme name="Ofis Teması 3">
        <a:dk1>
          <a:srgbClr val="2D2015"/>
        </a:dk1>
        <a:lt1>
          <a:srgbClr val="006699"/>
        </a:lt1>
        <a:dk2>
          <a:srgbClr val="523E26"/>
        </a:dk2>
        <a:lt2>
          <a:srgbClr val="DFC08D"/>
        </a:lt2>
        <a:accent1>
          <a:srgbClr val="AAB99D"/>
        </a:accent1>
        <a:accent2>
          <a:srgbClr val="8F5F2F"/>
        </a:accent2>
        <a:accent3>
          <a:srgbClr val="B3AFAC"/>
        </a:accent3>
        <a:accent4>
          <a:srgbClr val="005682"/>
        </a:accent4>
        <a:accent5>
          <a:srgbClr val="D2D9CC"/>
        </a:accent5>
        <a:accent6>
          <a:srgbClr val="81552A"/>
        </a:accent6>
        <a:hlink>
          <a:srgbClr val="FFEF79"/>
        </a:hlink>
        <a:folHlink>
          <a:srgbClr val="003399"/>
        </a:folHlink>
      </a:clrScheme>
      <a:clrMap bg1="dk2" tx1="lt1" bg2="dk1" tx2="lt2" accent1="accent1" accent2="accent2" accent3="accent3" accent4="accent4" accent5="accent5" accent6="accent6" hlink="hlink" folHlink="folHlink"/>
    </a:extraClrScheme>
    <a:extraClrScheme>
      <a:clrScheme name="Ofis Teması 4">
        <a:dk1>
          <a:srgbClr val="336699"/>
        </a:dk1>
        <a:lt1>
          <a:srgbClr val="C4DAC2"/>
        </a:lt1>
        <a:dk2>
          <a:srgbClr val="00405C"/>
        </a:dk2>
        <a:lt2>
          <a:srgbClr val="005A58"/>
        </a:lt2>
        <a:accent1>
          <a:srgbClr val="88C294"/>
        </a:accent1>
        <a:accent2>
          <a:srgbClr val="48C5EC"/>
        </a:accent2>
        <a:accent3>
          <a:srgbClr val="DEEADD"/>
        </a:accent3>
        <a:accent4>
          <a:srgbClr val="2A5682"/>
        </a:accent4>
        <a:accent5>
          <a:srgbClr val="C3DDC8"/>
        </a:accent5>
        <a:accent6>
          <a:srgbClr val="40B2D6"/>
        </a:accent6>
        <a:hlink>
          <a:srgbClr val="B2E7F2"/>
        </a:hlink>
        <a:folHlink>
          <a:srgbClr val="CCFFCC"/>
        </a:folHlink>
      </a:clrScheme>
      <a:clrMap bg1="lt1" tx1="dk1" bg2="lt2" tx2="dk2" accent1="accent1" accent2="accent2" accent3="accent3" accent4="accent4" accent5="accent5" accent6="accent6" hlink="hlink" folHlink="folHlink"/>
    </a:extraClrScheme>
    <a:extraClrScheme>
      <a:clrScheme name="Ofis Teması 5">
        <a:dk1>
          <a:srgbClr val="01A6D9"/>
        </a:dk1>
        <a:lt1>
          <a:srgbClr val="FFFFFF"/>
        </a:lt1>
        <a:dk2>
          <a:srgbClr val="00486C"/>
        </a:dk2>
        <a:lt2>
          <a:srgbClr val="333333"/>
        </a:lt2>
        <a:accent1>
          <a:srgbClr val="DDDDDD"/>
        </a:accent1>
        <a:accent2>
          <a:srgbClr val="808080"/>
        </a:accent2>
        <a:accent3>
          <a:srgbClr val="FFFFFF"/>
        </a:accent3>
        <a:accent4>
          <a:srgbClr val="018DB9"/>
        </a:accent4>
        <a:accent5>
          <a:srgbClr val="EBEBEB"/>
        </a:accent5>
        <a:accent6>
          <a:srgbClr val="737373"/>
        </a:accent6>
        <a:hlink>
          <a:srgbClr val="4D4D4D"/>
        </a:hlink>
        <a:folHlink>
          <a:srgbClr val="339966"/>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BBE0E3"/>
        </a:accent1>
        <a:accent2>
          <a:srgbClr val="175C87"/>
        </a:accent2>
        <a:accent3>
          <a:srgbClr val="FFFFFF"/>
        </a:accent3>
        <a:accent4>
          <a:srgbClr val="000000"/>
        </a:accent4>
        <a:accent5>
          <a:srgbClr val="DAEDEF"/>
        </a:accent5>
        <a:accent6>
          <a:srgbClr val="14537A"/>
        </a:accent6>
        <a:hlink>
          <a:srgbClr val="009999"/>
        </a:hlink>
        <a:folHlink>
          <a:srgbClr val="66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3D5C"/>
        </a:dk2>
        <a:lt2>
          <a:srgbClr val="969696"/>
        </a:lt2>
        <a:accent1>
          <a:srgbClr val="ABCB9D"/>
        </a:accent1>
        <a:accent2>
          <a:srgbClr val="FF9966"/>
        </a:accent2>
        <a:accent3>
          <a:srgbClr val="FFFFFF"/>
        </a:accent3>
        <a:accent4>
          <a:srgbClr val="000000"/>
        </a:accent4>
        <a:accent5>
          <a:srgbClr val="D2E2CC"/>
        </a:accent5>
        <a:accent6>
          <a:srgbClr val="E78A5C"/>
        </a:accent6>
        <a:hlink>
          <a:srgbClr val="0099CC"/>
        </a:hlink>
        <a:folHlink>
          <a:srgbClr val="996600"/>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808080"/>
        </a:lt2>
        <a:accent1>
          <a:srgbClr val="0099CC"/>
        </a:accent1>
        <a:accent2>
          <a:srgbClr val="8EC8A0"/>
        </a:accent2>
        <a:accent3>
          <a:srgbClr val="FFFFFF"/>
        </a:accent3>
        <a:accent4>
          <a:srgbClr val="000000"/>
        </a:accent4>
        <a:accent5>
          <a:srgbClr val="AACAE2"/>
        </a:accent5>
        <a:accent6>
          <a:srgbClr val="80B591"/>
        </a:accent6>
        <a:hlink>
          <a:srgbClr val="00428A"/>
        </a:hlink>
        <a:folHlink>
          <a:srgbClr val="DAF0DC"/>
        </a:folHlink>
      </a:clrScheme>
      <a:clrMap bg1="lt1" tx1="dk1" bg2="lt2" tx2="dk2" accent1="accent1" accent2="accent2" accent3="accent3" accent4="accent4" accent5="accent5" accent6="accent6" hlink="hlink" folHlink="folHlink"/>
    </a:extraClrScheme>
    <a:extraClrScheme>
      <a:clrScheme name="Ofis Teması 9">
        <a:dk1>
          <a:srgbClr val="336600"/>
        </a:dk1>
        <a:lt1>
          <a:srgbClr val="B3DBE9"/>
        </a:lt1>
        <a:dk2>
          <a:srgbClr val="DDDDDD"/>
        </a:dk2>
        <a:lt2>
          <a:srgbClr val="003366"/>
        </a:lt2>
        <a:accent1>
          <a:srgbClr val="11A5D9"/>
        </a:accent1>
        <a:accent2>
          <a:srgbClr val="52B34B"/>
        </a:accent2>
        <a:accent3>
          <a:srgbClr val="D6EAF2"/>
        </a:accent3>
        <a:accent4>
          <a:srgbClr val="2A5600"/>
        </a:accent4>
        <a:accent5>
          <a:srgbClr val="AACFE9"/>
        </a:accent5>
        <a:accent6>
          <a:srgbClr val="49A243"/>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Ofis Teması 10">
        <a:dk1>
          <a:srgbClr val="336699"/>
        </a:dk1>
        <a:lt1>
          <a:srgbClr val="5F5F5F"/>
        </a:lt1>
        <a:dk2>
          <a:srgbClr val="000000"/>
        </a:dk2>
        <a:lt2>
          <a:srgbClr val="273D4D"/>
        </a:lt2>
        <a:accent1>
          <a:srgbClr val="0099CC"/>
        </a:accent1>
        <a:accent2>
          <a:srgbClr val="468A4B"/>
        </a:accent2>
        <a:accent3>
          <a:srgbClr val="AAAAAA"/>
        </a:accent3>
        <a:accent4>
          <a:srgbClr val="505050"/>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is Teması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clrMap bg1="lt1" tx1="dk1" bg2="lt2" tx2="dk2" accent1="accent1" accent2="accent2" accent3="accent3" accent4="accent4" accent5="accent5" accent6="accent6" hlink="hlink" folHlink="folHlink"/>
    </a:extraClrScheme>
    <a:extraClrScheme>
      <a:clrScheme name="Ofis Teması 12">
        <a:dk1>
          <a:srgbClr val="003300"/>
        </a:dk1>
        <a:lt1>
          <a:srgbClr val="D8E4D8"/>
        </a:lt1>
        <a:dk2>
          <a:srgbClr val="272D2C"/>
        </a:dk2>
        <a:lt2>
          <a:srgbClr val="777777"/>
        </a:lt2>
        <a:accent1>
          <a:srgbClr val="909082"/>
        </a:accent1>
        <a:accent2>
          <a:srgbClr val="55A9D3"/>
        </a:accent2>
        <a:accent3>
          <a:srgbClr val="E9EFE9"/>
        </a:accent3>
        <a:accent4>
          <a:srgbClr val="002A00"/>
        </a:accent4>
        <a:accent5>
          <a:srgbClr val="C6C6C1"/>
        </a:accent5>
        <a:accent6>
          <a:srgbClr val="4C99BF"/>
        </a:accent6>
        <a:hlink>
          <a:srgbClr val="FFCC66"/>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tf01072137</Template>
  <TotalTime>94</TotalTime>
  <Words>1084</Words>
  <Application>Microsoft Office PowerPoint</Application>
  <PresentationFormat>Ekran Gösterisi (4:3)</PresentationFormat>
  <Paragraphs>90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tf01072137</vt:lpstr>
      <vt:lpstr>KARŞILAMA VE UĞURLAMA</vt:lpstr>
      <vt:lpstr>Resmi Törenlerde Karşılama ve Uğurlama </vt:lpstr>
      <vt:lpstr>Resmi Törenlerde Karşılama ve Uğurlama </vt:lpstr>
      <vt:lpstr>Resmi Törenlerde Karşılama ve Uğurlama </vt:lpstr>
      <vt:lpstr>Resmi Törenlerde Karşılama ve Uğurlama </vt:lpstr>
      <vt:lpstr>KARŞILAMA - UĞURLAMA</vt:lpstr>
      <vt:lpstr>KARŞILAMA - UĞURLAMA</vt:lpstr>
      <vt:lpstr>KARŞILAMA - UĞURLAMA</vt:lpstr>
      <vt:lpstr>Tanıtma ve Tanıştırma </vt:lpstr>
      <vt:lpstr>TANIŞMA VE TANIŞTIRMA</vt:lpstr>
      <vt:lpstr>Slayt 11</vt:lpstr>
      <vt:lpstr>Selamlaşma ve Tokalaşma</vt:lpstr>
      <vt:lpstr>Slayt 13</vt:lpstr>
      <vt:lpstr>Slayt 14</vt:lpstr>
      <vt:lpstr>Slayt 15</vt:lpstr>
      <vt:lpstr>Selamlaşma ve Tokalaşma</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9</cp:revision>
  <dcterms:created xsi:type="dcterms:W3CDTF">2020-04-27T19:31:15Z</dcterms:created>
  <dcterms:modified xsi:type="dcterms:W3CDTF">2020-04-27T21:06:22Z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TC010721371055</vt:lpwstr>
  </property>
</Properties>
</file>