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8"/>
  </p:notesMasterIdLst>
  <p:handoutMasterIdLst>
    <p:handoutMasterId r:id="rId19"/>
  </p:handoutMasterIdLst>
  <p:sldIdLst>
    <p:sldId id="848" r:id="rId2"/>
    <p:sldId id="849" r:id="rId3"/>
    <p:sldId id="835" r:id="rId4"/>
    <p:sldId id="818" r:id="rId5"/>
    <p:sldId id="821" r:id="rId6"/>
    <p:sldId id="841" r:id="rId7"/>
    <p:sldId id="842" r:id="rId8"/>
    <p:sldId id="843" r:id="rId9"/>
    <p:sldId id="840" r:id="rId10"/>
    <p:sldId id="836" r:id="rId11"/>
    <p:sldId id="829" r:id="rId12"/>
    <p:sldId id="819" r:id="rId13"/>
    <p:sldId id="822" r:id="rId14"/>
    <p:sldId id="804" r:id="rId15"/>
    <p:sldId id="771" r:id="rId16"/>
    <p:sldId id="850" r:id="rId17"/>
  </p:sldIdLst>
  <p:sldSz cx="12192000" cy="6858000"/>
  <p:notesSz cx="7099300" cy="10234613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3C8"/>
    <a:srgbClr val="008000"/>
    <a:srgbClr val="CCECFF"/>
    <a:srgbClr val="3333FF"/>
    <a:srgbClr val="FFFF00"/>
    <a:srgbClr val="FF3300"/>
    <a:srgbClr val="CC00CC"/>
    <a:srgbClr val="FFCC00"/>
    <a:srgbClr val="FF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3" autoAdjust="0"/>
    <p:restoredTop sz="94618" autoAdjust="0"/>
  </p:normalViewPr>
  <p:slideViewPr>
    <p:cSldViewPr>
      <p:cViewPr varScale="1">
        <p:scale>
          <a:sx n="105" d="100"/>
          <a:sy n="105" d="100"/>
        </p:scale>
        <p:origin x="1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FDBF11C-B684-4A8C-9DB2-46B18AF4E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134953A-E847-4B81-A1EE-12E7BBF0F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6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4953A-E847-4B81-A1EE-12E7BBF0F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458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014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4783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65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2489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04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598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658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356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591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537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047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11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005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018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515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i.berkeley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1.png"/><Relationship Id="rId5" Type="http://schemas.openxmlformats.org/officeDocument/2006/relationships/tags" Target="../tags/tag13.xml"/><Relationship Id="rId10" Type="http://schemas.openxmlformats.org/officeDocument/2006/relationships/image" Target="../media/image20.png"/><Relationship Id="rId4" Type="http://schemas.openxmlformats.org/officeDocument/2006/relationships/tags" Target="../tags/tag12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8.xml"/><Relationship Id="rId10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Yapay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Zeka</a:t>
            </a: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b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802600715151 </a:t>
            </a:r>
            <a:r>
              <a:rPr lang="tr-TR" altLang="en-US" dirty="0" smtClean="0">
                <a:ea typeface="ＭＳ Ｐゴシック" panose="020B0600070205080204" pitchFamily="34" charset="-128"/>
              </a:rPr>
              <a:t/>
            </a:r>
            <a:br>
              <a:rPr lang="tr-TR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505200"/>
            <a:ext cx="4572000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altLang="en-US" b="1" dirty="0" smtClean="0"/>
              <a:t>Doç. Dr. Mehmet Serdar GÜZEL</a:t>
            </a:r>
            <a:endParaRPr lang="en-US" altLang="en-US" b="1" dirty="0" smtClean="0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628029" y="4546600"/>
            <a:ext cx="836562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Slides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mainly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adapted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following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course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altLang="en-US" sz="2133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 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http://ai.berkeley.edu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created by Dan Klein and Pieter </a:t>
            </a:r>
            <a:r>
              <a:rPr 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Abbeel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for CS188</a:t>
            </a:r>
            <a:endParaRPr lang="tr-TR" altLang="en-US" sz="2133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401" y="3190732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6401" y="3190732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Model-Free Learning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448200"/>
            <a:ext cx="5480050" cy="502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Reinforcement Learning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156714"/>
            <a:ext cx="7162800" cy="531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Reinforcement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4300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Simplified task: policy evaluation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Input: a fixed policy </a:t>
            </a:r>
            <a:r>
              <a:rPr lang="en-US" sz="2400" dirty="0" smtClean="0">
                <a:sym typeface="Symbol" pitchFamily="18" charset="2"/>
              </a:rPr>
              <a:t>(s)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You don’t know the transitions T(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You don’t know the rewards R(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C0000"/>
                </a:solidFill>
              </a:rPr>
              <a:t>Goal: learn the state values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Learner is “along for the ride”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choice about what actions to take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Just execute the policy and learn from experience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is NOT offline planning!  You actually take actions in the world.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48143"/>
            <a:ext cx="5410200" cy="3162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Goal: Compute values for each state under </a:t>
            </a:r>
            <a:r>
              <a:rPr lang="en-US" sz="2800" dirty="0" smtClean="0">
                <a:sym typeface="Symbol" pitchFamily="18" charset="2"/>
              </a:rPr>
              <a:t>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Idea: Average together observed sample values</a:t>
            </a:r>
          </a:p>
          <a:p>
            <a:pPr lvl="1"/>
            <a:r>
              <a:rPr lang="en-US" sz="2400" dirty="0" smtClean="0"/>
              <a:t>Act according to </a:t>
            </a:r>
            <a:r>
              <a:rPr lang="en-US" sz="2400" dirty="0" smtClean="0">
                <a:sym typeface="Symbol" pitchFamily="18" charset="2"/>
              </a:rPr>
              <a:t></a:t>
            </a:r>
          </a:p>
          <a:p>
            <a:pPr lvl="1"/>
            <a:r>
              <a:rPr lang="en-US" sz="2400" dirty="0" smtClean="0"/>
              <a:t>Every time you visit a state, write down what the sum of discounted rewards turned out to be</a:t>
            </a:r>
          </a:p>
          <a:p>
            <a:pPr lvl="1"/>
            <a:r>
              <a:rPr lang="en-US" sz="2400" dirty="0" smtClean="0"/>
              <a:t>Average those samples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This is called direct evaluation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880" y="1447800"/>
            <a:ext cx="301752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Sample-Based Policy Evaluation?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430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We want to improve our estimate of V by computing these averages: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Idea: Take samples of outcomes s’ (by doing the action!) and average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9902825" y="3390900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4342" name="Line 11"/>
          <p:cNvSpPr>
            <a:spLocks noChangeShapeType="1"/>
          </p:cNvSpPr>
          <p:nvPr/>
        </p:nvSpPr>
        <p:spPr bwMode="auto">
          <a:xfrm flipH="1">
            <a:off x="9658350" y="3595688"/>
            <a:ext cx="368300" cy="573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43" name="Oval 13"/>
          <p:cNvSpPr>
            <a:spLocks noChangeArrowheads="1"/>
          </p:cNvSpPr>
          <p:nvPr/>
        </p:nvSpPr>
        <p:spPr bwMode="auto">
          <a:xfrm>
            <a:off x="9575800" y="4168775"/>
            <a:ext cx="204788" cy="204788"/>
          </a:xfrm>
          <a:prstGeom prst="ellipse">
            <a:avLst/>
          </a:prstGeom>
          <a:solidFill>
            <a:srgbClr val="B5E3C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44" name="Line 17"/>
          <p:cNvSpPr>
            <a:spLocks noChangeShapeType="1"/>
          </p:cNvSpPr>
          <p:nvPr/>
        </p:nvSpPr>
        <p:spPr bwMode="auto">
          <a:xfrm flipH="1">
            <a:off x="9353550" y="4373563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9829800" y="36957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  <a:sym typeface="Symbol" pitchFamily="18" charset="2"/>
              </a:rPr>
              <a:t>(s)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10134600" y="3252788"/>
            <a:ext cx="20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4347" name="Text Box 21"/>
          <p:cNvSpPr txBox="1">
            <a:spLocks noChangeArrowheads="1"/>
          </p:cNvSpPr>
          <p:nvPr/>
        </p:nvSpPr>
        <p:spPr bwMode="auto">
          <a:xfrm>
            <a:off x="9753600" y="407670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(s)</a:t>
            </a:r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548658" y="5407025"/>
            <a:ext cx="3454166" cy="76599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661525" y="4373563"/>
            <a:ext cx="854075" cy="910669"/>
            <a:chOff x="7223125" y="3529013"/>
            <a:chExt cx="854075" cy="910669"/>
          </a:xfrm>
        </p:grpSpPr>
        <p:sp>
          <p:nvSpPr>
            <p:cNvPr id="14373" name="Line 18"/>
            <p:cNvSpPr>
              <a:spLocks noChangeShapeType="1"/>
            </p:cNvSpPr>
            <p:nvPr/>
          </p:nvSpPr>
          <p:spPr bwMode="auto">
            <a:xfrm>
              <a:off x="7223125" y="3529013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374" name="AutoShape 23"/>
            <p:cNvSpPr>
              <a:spLocks noChangeArrowheads="1"/>
            </p:cNvSpPr>
            <p:nvPr/>
          </p:nvSpPr>
          <p:spPr bwMode="auto">
            <a:xfrm>
              <a:off x="7383463" y="4151313"/>
              <a:ext cx="244475" cy="195262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375" name="Text Box 24"/>
            <p:cNvSpPr txBox="1">
              <a:spLocks noChangeArrowheads="1"/>
            </p:cNvSpPr>
            <p:nvPr/>
          </p:nvSpPr>
          <p:spPr bwMode="auto">
            <a:xfrm>
              <a:off x="7551738" y="4070350"/>
              <a:ext cx="525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smtClean="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  <a:r>
                <a:rPr lang="en-US" baseline="-25000" dirty="0" smtClean="0">
                  <a:solidFill>
                    <a:srgbClr val="3333FF"/>
                  </a:solidFill>
                  <a:latin typeface="Calibri"/>
                  <a:cs typeface="Calibri"/>
                </a:rPr>
                <a:t>1</a:t>
              </a:r>
              <a:r>
                <a:rPr lang="en-US" dirty="0" smtClean="0">
                  <a:solidFill>
                    <a:srgbClr val="3333FF"/>
                  </a:solidFill>
                  <a:latin typeface="Calibri"/>
                  <a:cs typeface="Calibri"/>
                </a:rPr>
                <a:t>'</a:t>
              </a:r>
              <a:endParaRPr lang="en-US" dirty="0">
                <a:solidFill>
                  <a:srgbClr val="3333FF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587933" y="3308350"/>
            <a:ext cx="5118817" cy="375602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575088" y="3862387"/>
            <a:ext cx="5117520" cy="375507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590229" y="4603750"/>
            <a:ext cx="5117396" cy="375498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33411" y="4391025"/>
            <a:ext cx="330501" cy="60336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494115" y="1905000"/>
            <a:ext cx="7416560" cy="645897"/>
          </a:xfrm>
          <a:prstGeom prst="rect">
            <a:avLst/>
          </a:prstGeom>
          <a:noFill/>
          <a:ln/>
          <a:effectLst/>
        </p:spPr>
      </p:pic>
      <p:sp>
        <p:nvSpPr>
          <p:cNvPr id="14355" name="Line 17"/>
          <p:cNvSpPr>
            <a:spLocks noChangeShapeType="1"/>
          </p:cNvSpPr>
          <p:nvPr/>
        </p:nvSpPr>
        <p:spPr bwMode="auto">
          <a:xfrm flipH="1">
            <a:off x="8610600" y="420687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9215438" y="4395788"/>
            <a:ext cx="461962" cy="615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9078913" y="5021263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9247188" y="4940300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 smtClean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3333FF"/>
                </a:solidFill>
                <a:latin typeface="Calibri"/>
                <a:cs typeface="Calibri"/>
              </a:rPr>
              <a:t>'</a:t>
            </a:r>
            <a:endParaRPr lang="en-US" dirty="0">
              <a:solidFill>
                <a:srgbClr val="3333FF"/>
              </a:solidFill>
              <a:latin typeface="Calibri"/>
              <a:cs typeface="Calibri"/>
            </a:endParaRPr>
          </a:p>
        </p:txBody>
      </p:sp>
      <p:sp>
        <p:nvSpPr>
          <p:cNvPr id="14359" name="Line 17"/>
          <p:cNvSpPr>
            <a:spLocks noChangeShapeType="1"/>
          </p:cNvSpPr>
          <p:nvPr/>
        </p:nvSpPr>
        <p:spPr bwMode="auto">
          <a:xfrm flipH="1">
            <a:off x="10115550" y="4395788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9677400" y="4395788"/>
            <a:ext cx="1042988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10583863" y="5018088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0752138" y="4937125"/>
            <a:ext cx="525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 smtClean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  <a:cs typeface="Calibri"/>
              </a:rPr>
              <a:t>3</a:t>
            </a:r>
            <a:r>
              <a:rPr lang="en-US" dirty="0" smtClean="0">
                <a:solidFill>
                  <a:srgbClr val="3333FF"/>
                </a:solidFill>
                <a:latin typeface="Calibri"/>
                <a:cs typeface="Calibri"/>
              </a:rPr>
              <a:t>'</a:t>
            </a:r>
            <a:endParaRPr lang="en-US" dirty="0">
              <a:solidFill>
                <a:srgbClr val="3333FF"/>
              </a:solidFill>
              <a:latin typeface="Calibri"/>
              <a:cs typeface="Calibri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799513" y="4425950"/>
            <a:ext cx="1716087" cy="860425"/>
            <a:chOff x="6172200" y="2978150"/>
            <a:chExt cx="1716088" cy="860425"/>
          </a:xfrm>
        </p:grpSpPr>
        <p:grpSp>
          <p:nvGrpSpPr>
            <p:cNvPr id="14365" name="Group 14"/>
            <p:cNvGrpSpPr>
              <a:grpSpLocks/>
            </p:cNvGrpSpPr>
            <p:nvPr/>
          </p:nvGrpSpPr>
          <p:grpSpPr bwMode="auto">
            <a:xfrm>
              <a:off x="6210300" y="2978150"/>
              <a:ext cx="1677988" cy="612775"/>
              <a:chOff x="1536" y="2400"/>
              <a:chExt cx="1584" cy="624"/>
            </a:xfrm>
          </p:grpSpPr>
          <p:sp>
            <p:nvSpPr>
              <p:cNvPr id="14369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37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371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372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4366" name="Text Box 22"/>
            <p:cNvSpPr txBox="1">
              <a:spLocks noChangeArrowheads="1"/>
            </p:cNvSpPr>
            <p:nvPr/>
          </p:nvSpPr>
          <p:spPr bwMode="auto">
            <a:xfrm>
              <a:off x="6172200" y="3135313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</a:rPr>
                <a:t>s,</a:t>
              </a:r>
              <a:r>
                <a:rPr lang="en-US" dirty="0">
                  <a:latin typeface="Calibri"/>
                  <a:cs typeface="Calibri"/>
                  <a:sym typeface="Symbol" pitchFamily="18" charset="2"/>
                </a:rPr>
                <a:t> (s)</a:t>
              </a:r>
              <a:r>
                <a:rPr lang="en-US" dirty="0">
                  <a:latin typeface="Calibri"/>
                  <a:cs typeface="Calibri"/>
                </a:rPr>
                <a:t>,s’</a:t>
              </a:r>
            </a:p>
          </p:txBody>
        </p:sp>
        <p:sp>
          <p:nvSpPr>
            <p:cNvPr id="14367" name="AutoShape 23"/>
            <p:cNvSpPr>
              <a:spLocks noChangeArrowheads="1"/>
            </p:cNvSpPr>
            <p:nvPr/>
          </p:nvSpPr>
          <p:spPr bwMode="auto">
            <a:xfrm>
              <a:off x="7192963" y="3567112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368" name="Text Box 24"/>
            <p:cNvSpPr txBox="1">
              <a:spLocks noChangeArrowheads="1"/>
            </p:cNvSpPr>
            <p:nvPr/>
          </p:nvSpPr>
          <p:spPr bwMode="auto">
            <a:xfrm>
              <a:off x="7421563" y="3471863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smtClean="0">
                  <a:solidFill>
                    <a:srgbClr val="3333FF"/>
                  </a:solidFill>
                  <a:latin typeface="Calibri"/>
                  <a:cs typeface="Calibri"/>
                </a:rPr>
                <a:t>s'</a:t>
              </a:r>
              <a:endParaRPr lang="en-US" dirty="0">
                <a:solidFill>
                  <a:srgbClr val="3333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610600" y="5562600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Almost!  But we can’t rewind time to get sample after sample from state s.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978480"/>
            <a:ext cx="4191000" cy="368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5" grpId="0"/>
      <p:bldP spid="14346" grpId="0"/>
      <p:bldP spid="14347" grpId="0"/>
      <p:bldP spid="42" grpId="0" animBg="1"/>
      <p:bldP spid="43" grpId="0" animBg="1"/>
      <p:bldP spid="44" grpId="0"/>
      <p:bldP spid="46" grpId="0" animBg="1"/>
      <p:bldP spid="47" grpId="0" animBg="1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 Properties</a:t>
            </a: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6566"/>
            <a:ext cx="5257800" cy="2209800"/>
          </a:xfrm>
        </p:spPr>
      </p:pic>
      <p:sp>
        <p:nvSpPr>
          <p:cNvPr id="3" name="Dikdörtgen 2"/>
          <p:cNvSpPr/>
          <p:nvPr/>
        </p:nvSpPr>
        <p:spPr>
          <a:xfrm>
            <a:off x="762000" y="1607234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A0A23"/>
                </a:solidFill>
                <a:latin typeface="Lato"/>
              </a:rPr>
              <a:t>Q-learning is a values-based learning algorithm in reinforcement learning. </a:t>
            </a:r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152400" y="4692133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1B1B32"/>
                </a:solidFill>
                <a:latin typeface="-apple-system"/>
              </a:rPr>
              <a:t>I</a:t>
            </a:r>
            <a:r>
              <a:rPr lang="en-US" b="1" dirty="0" err="1" smtClean="0">
                <a:solidFill>
                  <a:srgbClr val="1B1B32"/>
                </a:solidFill>
                <a:latin typeface="-apple-system"/>
              </a:rPr>
              <a:t>ntroducing</a:t>
            </a:r>
            <a:r>
              <a:rPr lang="en-US" b="1" dirty="0" smtClean="0">
                <a:solidFill>
                  <a:srgbClr val="1B1B32"/>
                </a:solidFill>
                <a:latin typeface="-apple-system"/>
              </a:rPr>
              <a:t> </a:t>
            </a:r>
            <a:r>
              <a:rPr lang="en-US" b="1" dirty="0">
                <a:solidFill>
                  <a:srgbClr val="1B1B32"/>
                </a:solidFill>
                <a:latin typeface="-apple-system"/>
              </a:rPr>
              <a:t>the Q-learning algorithm process</a:t>
            </a:r>
            <a:endParaRPr lang="en-US" b="1" i="0" dirty="0">
              <a:solidFill>
                <a:srgbClr val="1B1B32"/>
              </a:solidFill>
              <a:effectLst/>
              <a:latin typeface="-apple-system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0"/>
            <a:ext cx="3793065" cy="213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			Deep </a:t>
            </a:r>
            <a:r>
              <a:rPr lang="en-US" dirty="0" smtClean="0"/>
              <a:t>Q-Learning</a:t>
            </a:r>
            <a:endParaRPr lang="en-US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7518136" cy="49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ea typeface="ＭＳ Ｐゴシック" panose="020B0600070205080204" pitchFamily="34" charset="-128"/>
              </a:rPr>
              <a:t>Lecturer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Instructor: </a:t>
            </a:r>
            <a:r>
              <a:rPr lang="tr-TR" alt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Assoc. Prof Dr. Mehmet S Güzel </a:t>
            </a:r>
            <a:endParaRPr lang="en-US" altLang="en-US" smtClean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Office hours: Tuesday, </a:t>
            </a:r>
            <a:r>
              <a:rPr lang="tr-TR" altLang="en-US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:30-</a:t>
            </a:r>
            <a:r>
              <a:rPr lang="tr-TR" altLang="en-US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:30pm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Open door policy – don’t hesitate to stop by!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Watch the course website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Assignments,</a:t>
            </a:r>
            <a:r>
              <a:rPr lang="tr-TR" altLang="en-US" smtClean="0">
                <a:ea typeface="ＭＳ Ｐゴシック" panose="020B0600070205080204" pitchFamily="34" charset="-128"/>
              </a:rPr>
              <a:t> lab tutorials, </a:t>
            </a:r>
            <a:r>
              <a:rPr lang="en-US" altLang="en-US" smtClean="0">
                <a:ea typeface="ＭＳ Ｐゴシック" panose="020B0600070205080204" pitchFamily="34" charset="-128"/>
              </a:rPr>
              <a:t> lecture notes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Char char="•"/>
            </a:pPr>
            <a:r>
              <a:rPr lang="en-US" altLang="en-US" sz="1200">
                <a:solidFill>
                  <a:schemeClr val="bg2"/>
                </a:solidFill>
                <a:latin typeface="Arial" panose="020B0604020202020204" pitchFamily="34" charset="0"/>
              </a:rPr>
              <a:t>slide </a:t>
            </a:r>
            <a:fld id="{DD1FAF00-B09D-4A9B-921E-9E64A11DDA64}" type="slidenum">
              <a:rPr lang="en-US" altLang="en-US" sz="1200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Clr>
                  <a:schemeClr val="accent2"/>
                </a:buClr>
                <a:buSzTx/>
                <a:buFontTx/>
                <a:buChar char="•"/>
              </a:pPr>
              <a:t>2</a:t>
            </a:fld>
            <a:endParaRPr lang="en-US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Reinforcement Learning</a:t>
            </a:r>
            <a:r>
              <a:rPr lang="tr-TR" sz="3600" b="1" dirty="0" smtClean="0"/>
              <a:t> 2</a:t>
            </a:r>
            <a:endParaRPr lang="en-US" sz="3600" b="1" dirty="0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Reinforcement Learning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11049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Still assume a Markov decision process (MDP):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set of states s </a:t>
            </a: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 </a:t>
            </a: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S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set of actions (per state) A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model T(</a:t>
            </a:r>
            <a:r>
              <a:rPr lang="en-US" sz="2400" dirty="0" err="1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s,a,s</a:t>
            </a:r>
            <a:r>
              <a:rPr lang="en-US" altLang="ja-JP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’)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reward function R(</a:t>
            </a:r>
            <a:r>
              <a:rPr lang="en-US" sz="2400" dirty="0" err="1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s,a,s</a:t>
            </a:r>
            <a:r>
              <a:rPr lang="en-US" altLang="ja-JP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’)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Still looking for a policy </a:t>
            </a:r>
            <a:r>
              <a:rPr lang="en-US" sz="2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(s)</a:t>
            </a: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New twist: </a:t>
            </a:r>
            <a:r>
              <a:rPr lang="en-US" sz="2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don</a:t>
            </a:r>
            <a:r>
              <a:rPr lang="en-US" altLang="ja-JP" sz="2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’t know T or R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I.e. we don’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 know which states are good or what the actions do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Must actually try actions and states out to learn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2103975"/>
            <a:ext cx="5437619" cy="19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867400" y="1905000"/>
            <a:ext cx="5181600" cy="2446215"/>
            <a:chOff x="5920155" y="2133600"/>
            <a:chExt cx="5181600" cy="2446215"/>
          </a:xfrm>
        </p:grpSpPr>
        <p:sp>
          <p:nvSpPr>
            <p:cNvPr id="5" name="Rectangle 4"/>
            <p:cNvSpPr/>
            <p:nvPr/>
          </p:nvSpPr>
          <p:spPr>
            <a:xfrm>
              <a:off x="5920155" y="2971800"/>
              <a:ext cx="816708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5955" y="4046415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4955" y="37338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39354" y="2286000"/>
              <a:ext cx="1547445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53955" y="2209800"/>
              <a:ext cx="14478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01000" y="21336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8458200" y="2743200"/>
              <a:ext cx="304800" cy="228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48955" y="3429000"/>
              <a:ext cx="1654908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(MDPs) vs. Online (RL)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176" y="2667000"/>
            <a:ext cx="4541755" cy="2362200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48180"/>
            <a:ext cx="4770142" cy="3580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42" y="5358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Offline Solution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5358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Online Learning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Learning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327" y="1600200"/>
            <a:ext cx="9660551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3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Model-Based Learning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Model-Based Idea: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Learn an approximate model based on experiences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Solve for values as if the learned model were correct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Step 1: Learn empirical MDP model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Count outcomes s’ for each s, a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Normalize to give an estimate of</a:t>
            </a:r>
            <a:endParaRPr lang="en-US" sz="2200" b="1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Discover each </a:t>
            </a:r>
            <a:r>
              <a:rPr lang="en-US" sz="2200" b="1" dirty="0" smtClean="0"/>
              <a:t>                      </a:t>
            </a:r>
            <a:r>
              <a:rPr lang="en-US" sz="2200" dirty="0" smtClean="0"/>
              <a:t>when we experience (s, a, s’)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Step 2: Solve the learned MDP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For example, use value iteration, as before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0" y="3505399"/>
            <a:ext cx="3144852" cy="1828402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7577" y="1447800"/>
            <a:ext cx="342064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6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Model-Based Learning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Input Policy 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latin typeface="Calibri"/>
                <a:cs typeface="Calibri"/>
                <a:sym typeface="Symbol" pitchFamily="18" charset="2"/>
              </a:rPr>
              <a:t>Assume: </a:t>
            </a:r>
            <a:r>
              <a:rPr lang="en-US" dirty="0" smtClean="0">
                <a:latin typeface="Calibri"/>
                <a:cs typeface="Calibri"/>
                <a:sym typeface="Symbol" pitchFamily="18" charset="2"/>
              </a:rPr>
              <a:t>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= </a:t>
            </a:r>
            <a:r>
              <a:rPr lang="en-US" dirty="0" smtClean="0">
                <a:latin typeface="Calibri"/>
                <a:cs typeface="Calibri"/>
                <a:sym typeface="Symbol" pitchFamily="18" charset="2"/>
              </a:rPr>
              <a:t>1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Observed Episodes (Training)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Learned Model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62599"/>
              </p:ext>
            </p:extLst>
          </p:nvPr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D, exit,  x, +10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D, exit,  x, +10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A, exit,    x, -10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Episode 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Episode 2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Episode 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Episode 4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 smtClean="0">
                <a:latin typeface="Calibri"/>
                <a:cs typeface="Calibri"/>
              </a:rPr>
              <a:t>D, exit,    x, +10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96400" y="19812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3200" dirty="0" err="1" smtClean="0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T(B, east, C) = 1.00</a:t>
            </a:r>
          </a:p>
          <a:p>
            <a:r>
              <a:rPr lang="en-US" sz="2000" dirty="0" smtClean="0">
                <a:latin typeface="Calibri"/>
                <a:cs typeface="Calibri"/>
              </a:rPr>
              <a:t>T(C, east, D) = 0.75</a:t>
            </a:r>
          </a:p>
          <a:p>
            <a:r>
              <a:rPr lang="en-US" sz="2000" dirty="0" smtClean="0">
                <a:latin typeface="Calibri"/>
                <a:cs typeface="Calibri"/>
              </a:rPr>
              <a:t>T(C, east, A) = 0.25</a:t>
            </a: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…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3200" dirty="0" err="1" smtClean="0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R(B, east, C) = -1</a:t>
            </a:r>
          </a:p>
          <a:p>
            <a:r>
              <a:rPr lang="en-US" sz="2000" dirty="0" smtClean="0">
                <a:latin typeface="Calibri"/>
                <a:cs typeface="Calibri"/>
              </a:rPr>
              <a:t>R(C, east, D) = -1</a:t>
            </a:r>
          </a:p>
          <a:p>
            <a:r>
              <a:rPr lang="en-US" sz="2000" dirty="0" smtClean="0">
                <a:latin typeface="Calibri"/>
                <a:cs typeface="Calibri"/>
              </a:rPr>
              <a:t>R(D, exit, x) = +10</a:t>
            </a: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…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44000" y="25146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6482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659816" y="2066192"/>
            <a:ext cx="1522958" cy="3810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77400" y="4199792"/>
            <a:ext cx="1505313" cy="3810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806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Expected Age</a:t>
            </a: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971800" y="121473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Goal: Compute expected age of cs188 students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00200" y="1828800"/>
            <a:ext cx="8915400" cy="1219200"/>
            <a:chOff x="1828800" y="1828800"/>
            <a:chExt cx="8534400" cy="1219200"/>
          </a:xfrm>
          <a:solidFill>
            <a:srgbClr val="B5E3C8"/>
          </a:solidFill>
        </p:grpSpPr>
        <p:sp>
          <p:nvSpPr>
            <p:cNvPr id="12" name="Rounded Rectangle 11"/>
            <p:cNvSpPr/>
            <p:nvPr/>
          </p:nvSpPr>
          <p:spPr>
            <a:xfrm>
              <a:off x="1828800" y="1828800"/>
              <a:ext cx="8534400" cy="1219200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828800" y="2209800"/>
              <a:ext cx="85344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4600" y="2362200"/>
            <a:ext cx="213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3800" y="2438400"/>
            <a:ext cx="1879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1600200" y="3886200"/>
            <a:ext cx="4191000" cy="2438400"/>
          </a:xfrm>
          <a:prstGeom prst="round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28800" y="3897313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Unknown P(A): “Model Based”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600200" y="4267200"/>
            <a:ext cx="419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461000"/>
            <a:ext cx="213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9700" y="4572000"/>
            <a:ext cx="1727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324600" y="3886200"/>
            <a:ext cx="4191000" cy="2438400"/>
          </a:xfrm>
          <a:prstGeom prst="round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53200" y="3897313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Unknown P(A): “Model Free”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324600" y="4267200"/>
            <a:ext cx="419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953000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00200" y="3244825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Without P(A), instead collect samples [a</a:t>
            </a:r>
            <a:r>
              <a:rPr lang="en-US" sz="2400" baseline="-25000" dirty="0"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, a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, … </a:t>
            </a:r>
            <a:r>
              <a:rPr lang="en-US" sz="2400" dirty="0" err="1">
                <a:latin typeface="Calibri" pitchFamily="34" charset="0"/>
              </a:rPr>
              <a:t>a</a:t>
            </a:r>
            <a:r>
              <a:rPr lang="en-US" sz="2400" baseline="-25000" dirty="0" err="1">
                <a:latin typeface="Calibri" pitchFamily="34" charset="0"/>
              </a:rPr>
              <a:t>N</a:t>
            </a:r>
            <a:r>
              <a:rPr lang="en-US" sz="2400" dirty="0">
                <a:latin typeface="Calibri" pitchFamily="34" charset="0"/>
              </a:rPr>
              <a:t>]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5334000" y="18288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Known P(A)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9982200" y="4495800"/>
            <a:ext cx="1981200" cy="1752600"/>
          </a:xfrm>
          <a:prstGeom prst="wedgeRectCallout">
            <a:avLst>
              <a:gd name="adj1" fmla="val -73260"/>
              <a:gd name="adj2" fmla="val -14027"/>
            </a:avLst>
          </a:prstGeom>
          <a:solidFill>
            <a:srgbClr val="B5E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Why does this work?  Because samples appear with the right frequencies.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52400" y="4495800"/>
            <a:ext cx="1981200" cy="1752600"/>
          </a:xfrm>
          <a:prstGeom prst="wedgeRectCallout">
            <a:avLst>
              <a:gd name="adj1" fmla="val 68494"/>
              <a:gd name="adj2" fmla="val -29621"/>
            </a:avLst>
          </a:prstGeom>
          <a:solidFill>
            <a:srgbClr val="B5E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Why does this work?  Because eventually you learn the right model.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2" grpId="0" animBg="1"/>
      <p:bldP spid="33" grpId="0"/>
      <p:bldP spid="37" grpId="0"/>
      <p:bldP spid="12294" grpId="0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_1 = R(s,\pi(s),s_1') +  \gamma V_k^\pi(s_1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_2 = R(s,\pi(s),s_2') +  \gamma V_k^\pi(s_2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99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_n = R(s,\pi(s),s_n') +  \gamma V_k^\pi(s_n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99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\cdots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6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E[A] = \sum_a P(a) \cdot a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4"/>
  <p:tag name="PICTUREFILESIZE" val="68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= 0.35 \times 20 + \ldots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4"/>
  <p:tag name="PICTUREFILESIZE" val="38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E[A] \approx \sum_a \hat{P}(a) \cdot a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4"/>
  <p:tag name="PICTUREFILESIZE" val="75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\hat{P}(a) = \frac{\mbox{num}(a)}{N}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8"/>
  <p:tag name="PICTUREFILESIZE" val="6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E[A] \approx \frac{1}{N} \sum_i a_i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1"/>
  <p:tag name="PICTUREFILESIZE" val="71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_{k+1}^\pi(s) \leftarrow \frac{1}{n} \sum_{i} \textcolor{OliveGreen}{sample_i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30"/>
  <p:tag name="PICTUREFILESIZE" val="29806"/>
</p:tagLst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54299</TotalTime>
  <Words>736</Words>
  <Application>Microsoft Office PowerPoint</Application>
  <PresentationFormat>Geniş ekran</PresentationFormat>
  <Paragraphs>138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7" baseType="lpstr">
      <vt:lpstr>ＭＳ Ｐゴシック</vt:lpstr>
      <vt:lpstr>-apple-system</vt:lpstr>
      <vt:lpstr>Arial</vt:lpstr>
      <vt:lpstr>Calibri</vt:lpstr>
      <vt:lpstr>Lato</vt:lpstr>
      <vt:lpstr>Symbol</vt:lpstr>
      <vt:lpstr>Tahoma</vt:lpstr>
      <vt:lpstr>Times New Roman</vt:lpstr>
      <vt:lpstr>Trebuchet MS</vt:lpstr>
      <vt:lpstr>Wingdings 3</vt:lpstr>
      <vt:lpstr>Yüzeyler</vt:lpstr>
      <vt:lpstr>Yapay Zeka  802600715151  </vt:lpstr>
      <vt:lpstr>Lecturer</vt:lpstr>
      <vt:lpstr> </vt:lpstr>
      <vt:lpstr>Reinforcement Learning</vt:lpstr>
      <vt:lpstr>Offline (MDPs) vs. Online (RL)</vt:lpstr>
      <vt:lpstr>Model-Based Learning</vt:lpstr>
      <vt:lpstr>Model-Based Learning</vt:lpstr>
      <vt:lpstr>Example: Model-Based Learning</vt:lpstr>
      <vt:lpstr>Example: Expected Age</vt:lpstr>
      <vt:lpstr>Model-Free Learning</vt:lpstr>
      <vt:lpstr>Passive Reinforcement Learning</vt:lpstr>
      <vt:lpstr>Passive Reinforcement Learning</vt:lpstr>
      <vt:lpstr>Direct Evaluation</vt:lpstr>
      <vt:lpstr>Sample-Based Policy Evaluation?</vt:lpstr>
      <vt:lpstr>Q-Learning Properties</vt:lpstr>
      <vt:lpstr>     Deep Q-Learning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pc</cp:lastModifiedBy>
  <cp:revision>2982</cp:revision>
  <cp:lastPrinted>2014-02-20T19:34:11Z</cp:lastPrinted>
  <dcterms:created xsi:type="dcterms:W3CDTF">2004-08-27T04:16:05Z</dcterms:created>
  <dcterms:modified xsi:type="dcterms:W3CDTF">2019-11-28T17:42:04Z</dcterms:modified>
</cp:coreProperties>
</file>