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notesMasterIdLst>
    <p:notesMasterId r:id="rId18"/>
  </p:notesMasterIdLst>
  <p:handoutMasterIdLst>
    <p:handoutMasterId r:id="rId19"/>
  </p:handoutMasterIdLst>
  <p:sldIdLst>
    <p:sldId id="848" r:id="rId2"/>
    <p:sldId id="849" r:id="rId3"/>
    <p:sldId id="835" r:id="rId4"/>
    <p:sldId id="818" r:id="rId5"/>
    <p:sldId id="821" r:id="rId6"/>
    <p:sldId id="841" r:id="rId7"/>
    <p:sldId id="842" r:id="rId8"/>
    <p:sldId id="843" r:id="rId9"/>
    <p:sldId id="840" r:id="rId10"/>
    <p:sldId id="836" r:id="rId11"/>
    <p:sldId id="829" r:id="rId12"/>
    <p:sldId id="819" r:id="rId13"/>
    <p:sldId id="822" r:id="rId14"/>
    <p:sldId id="804" r:id="rId15"/>
    <p:sldId id="771" r:id="rId16"/>
    <p:sldId id="850" r:id="rId17"/>
  </p:sldIdLst>
  <p:sldSz cx="12192000" cy="6858000"/>
  <p:notesSz cx="7099300" cy="10234613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E3C8"/>
    <a:srgbClr val="008000"/>
    <a:srgbClr val="CCECFF"/>
    <a:srgbClr val="3333FF"/>
    <a:srgbClr val="FFFF00"/>
    <a:srgbClr val="FF3300"/>
    <a:srgbClr val="CC00CC"/>
    <a:srgbClr val="FFCC00"/>
    <a:srgbClr val="FF99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33" autoAdjust="0"/>
    <p:restoredTop sz="94618" autoAdjust="0"/>
  </p:normalViewPr>
  <p:slideViewPr>
    <p:cSldViewPr>
      <p:cViewPr varScale="1">
        <p:scale>
          <a:sx n="105" d="100"/>
          <a:sy n="105" d="100"/>
        </p:scale>
        <p:origin x="1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BFDBF11C-B684-4A8C-9DB2-46B18AF4E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47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E134953A-E847-4B81-A1EE-12E7BBF0F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768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3075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Please retain proper</a:t>
            </a:r>
            <a:r>
              <a:rPr lang="en-US" baseline="0" dirty="0" smtClean="0"/>
              <a:t> attribution, including the reference to </a:t>
            </a:r>
            <a:r>
              <a:rPr lang="en-US" baseline="0" dirty="0" err="1" smtClean="0"/>
              <a:t>ai.berkeley.edu</a:t>
            </a:r>
            <a:r>
              <a:rPr lang="en-US" baseline="0" dirty="0" smtClean="0"/>
              <a:t>.  </a:t>
            </a:r>
            <a:r>
              <a:rPr lang="en-US" baseline="0" smtClean="0"/>
              <a:t>Thanks!</a:t>
            </a:r>
            <a:endParaRPr lang="en-US" sz="1200" smtClean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34953A-E847-4B81-A1EE-12E7BBF0FE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5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4583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40142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447839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655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324898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7045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35984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1658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3356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15919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25373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20472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99114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0059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0188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05157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58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i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2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1.png"/><Relationship Id="rId5" Type="http://schemas.openxmlformats.org/officeDocument/2006/relationships/tags" Target="../tags/tag13.xml"/><Relationship Id="rId10" Type="http://schemas.openxmlformats.org/officeDocument/2006/relationships/image" Target="../media/image20.png"/><Relationship Id="rId4" Type="http://schemas.openxmlformats.org/officeDocument/2006/relationships/tags" Target="../tags/tag12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6.xml"/><Relationship Id="rId7" Type="http://schemas.openxmlformats.org/officeDocument/2006/relationships/image" Target="../media/image9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5" Type="http://schemas.openxmlformats.org/officeDocument/2006/relationships/tags" Target="../tags/tag8.xml"/><Relationship Id="rId10" Type="http://schemas.openxmlformats.org/officeDocument/2006/relationships/image" Target="../media/image12.png"/><Relationship Id="rId4" Type="http://schemas.openxmlformats.org/officeDocument/2006/relationships/tags" Target="../tags/tag7.xm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33600" y="1066800"/>
            <a:ext cx="7924800" cy="1600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Yapay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Zeka</a:t>
            </a: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b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802600715151 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505200"/>
            <a:ext cx="4572000" cy="762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en-US" b="1" dirty="0" smtClean="0"/>
              <a:t>Doç. Dr. Mehmet Serdar GÜZEL</a:t>
            </a:r>
            <a:endParaRPr lang="en-US" altLang="en-US" b="1" dirty="0" smtClean="0"/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628029" y="4546600"/>
            <a:ext cx="8365623" cy="81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Slides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mainly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adapted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following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page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http://ai.berkeley.edu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created by Dan Klein and Pieter </a:t>
            </a:r>
            <a:r>
              <a:rPr 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Abbeel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for CS188</a:t>
            </a:r>
            <a:endParaRPr lang="tr-TR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75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Model-Free Learning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1448200"/>
            <a:ext cx="5480050" cy="5028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Passive Reinforcement Learning</a:t>
            </a: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0800" y="1156714"/>
            <a:ext cx="7162800" cy="5319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Passive Reinforcement Learning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11430000" cy="45259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Simplified task: policy evaluation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Input: a fixed policy </a:t>
            </a:r>
            <a:r>
              <a:rPr lang="en-US" sz="2400" dirty="0" smtClean="0">
                <a:sym typeface="Symbol" pitchFamily="18" charset="2"/>
              </a:rPr>
              <a:t>(s)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You don’t know the transitions T(</a:t>
            </a:r>
            <a:r>
              <a:rPr lang="en-US" sz="2400" dirty="0" err="1" smtClean="0"/>
              <a:t>s,a,s</a:t>
            </a:r>
            <a:r>
              <a:rPr lang="en-US" sz="2400" dirty="0" smtClean="0"/>
              <a:t>’)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You don’t know the rewards R(</a:t>
            </a:r>
            <a:r>
              <a:rPr lang="en-US" sz="2400" dirty="0" err="1" smtClean="0"/>
              <a:t>s,a,s</a:t>
            </a:r>
            <a:r>
              <a:rPr lang="en-US" sz="2400" dirty="0" smtClean="0"/>
              <a:t>’)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CC0000"/>
                </a:solidFill>
              </a:rPr>
              <a:t>Goal: learn the state values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In this case: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Learner is “along for the ride”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No choice about what actions to take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Just execute the policy and learn from experience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This is NOT offline planning!  You actually take actions in the world.</a:t>
            </a:r>
          </a:p>
          <a:p>
            <a:pPr lvl="1">
              <a:lnSpc>
                <a:spcPct val="90000"/>
              </a:lnSpc>
            </a:pPr>
            <a:endParaRPr lang="en-US" sz="2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4600" y="1448143"/>
            <a:ext cx="5410200" cy="3162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397001"/>
            <a:ext cx="7442200" cy="4729164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Goal: Compute values for each state under </a:t>
            </a:r>
            <a:r>
              <a:rPr lang="en-US" sz="2800" dirty="0" smtClean="0">
                <a:sym typeface="Symbol" pitchFamily="18" charset="2"/>
              </a:rPr>
              <a:t></a:t>
            </a:r>
          </a:p>
          <a:p>
            <a:pPr lvl="2"/>
            <a:endParaRPr lang="en-US" sz="2000" dirty="0" smtClean="0"/>
          </a:p>
          <a:p>
            <a:r>
              <a:rPr lang="en-US" sz="2800" dirty="0" smtClean="0"/>
              <a:t>Idea: Average together observed sample values</a:t>
            </a:r>
          </a:p>
          <a:p>
            <a:pPr lvl="1"/>
            <a:r>
              <a:rPr lang="en-US" sz="2400" dirty="0" smtClean="0"/>
              <a:t>Act according to </a:t>
            </a:r>
            <a:r>
              <a:rPr lang="en-US" sz="2400" dirty="0" smtClean="0">
                <a:sym typeface="Symbol" pitchFamily="18" charset="2"/>
              </a:rPr>
              <a:t></a:t>
            </a:r>
          </a:p>
          <a:p>
            <a:pPr lvl="1"/>
            <a:r>
              <a:rPr lang="en-US" sz="2400" dirty="0" smtClean="0"/>
              <a:t>Every time you visit a state, write down what the sum of discounted rewards turned out to be</a:t>
            </a:r>
          </a:p>
          <a:p>
            <a:pPr lvl="1"/>
            <a:r>
              <a:rPr lang="en-US" sz="2400" dirty="0" smtClean="0"/>
              <a:t>Average those samples</a:t>
            </a:r>
          </a:p>
          <a:p>
            <a:pPr lvl="2"/>
            <a:endParaRPr lang="en-US" sz="2000" dirty="0" smtClean="0"/>
          </a:p>
          <a:p>
            <a:r>
              <a:rPr lang="en-US" sz="2800" dirty="0" smtClean="0"/>
              <a:t>This is called direct evaluation</a:t>
            </a: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3880" y="1447800"/>
            <a:ext cx="301752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Sample-Based Policy Evaluation?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1143000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>
                <a:latin typeface="Calibri"/>
                <a:cs typeface="Calibri"/>
              </a:rPr>
              <a:t>We want to improve our estimate of V by computing these averages:</a:t>
            </a:r>
          </a:p>
          <a:p>
            <a:pPr>
              <a:lnSpc>
                <a:spcPct val="80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latin typeface="Calibri"/>
                <a:cs typeface="Calibri"/>
              </a:rPr>
              <a:t>Idea: Take samples of outcomes s’ (by doing the action!) and average</a:t>
            </a: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endParaRPr lang="en-US" dirty="0" smtClean="0">
              <a:latin typeface="Calibri"/>
              <a:cs typeface="Calibri"/>
            </a:endParaRPr>
          </a:p>
        </p:txBody>
      </p:sp>
      <p:sp>
        <p:nvSpPr>
          <p:cNvPr id="14341" name="AutoShape 7"/>
          <p:cNvSpPr>
            <a:spLocks noChangeArrowheads="1"/>
          </p:cNvSpPr>
          <p:nvPr/>
        </p:nvSpPr>
        <p:spPr bwMode="auto">
          <a:xfrm>
            <a:off x="9902825" y="3390900"/>
            <a:ext cx="246063" cy="196850"/>
          </a:xfrm>
          <a:prstGeom prst="triangle">
            <a:avLst>
              <a:gd name="adj" fmla="val 50000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14342" name="Line 11"/>
          <p:cNvSpPr>
            <a:spLocks noChangeShapeType="1"/>
          </p:cNvSpPr>
          <p:nvPr/>
        </p:nvSpPr>
        <p:spPr bwMode="auto">
          <a:xfrm flipH="1">
            <a:off x="9658350" y="3595688"/>
            <a:ext cx="368300" cy="5730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4343" name="Oval 13"/>
          <p:cNvSpPr>
            <a:spLocks noChangeArrowheads="1"/>
          </p:cNvSpPr>
          <p:nvPr/>
        </p:nvSpPr>
        <p:spPr bwMode="auto">
          <a:xfrm>
            <a:off x="9575800" y="4168775"/>
            <a:ext cx="204788" cy="204788"/>
          </a:xfrm>
          <a:prstGeom prst="ellipse">
            <a:avLst/>
          </a:prstGeom>
          <a:solidFill>
            <a:srgbClr val="B5E3C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4344" name="Line 17"/>
          <p:cNvSpPr>
            <a:spLocks noChangeShapeType="1"/>
          </p:cNvSpPr>
          <p:nvPr/>
        </p:nvSpPr>
        <p:spPr bwMode="auto">
          <a:xfrm flipH="1">
            <a:off x="9353550" y="4373563"/>
            <a:ext cx="307975" cy="612775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4345" name="Text Box 19"/>
          <p:cNvSpPr txBox="1">
            <a:spLocks noChangeArrowheads="1"/>
          </p:cNvSpPr>
          <p:nvPr/>
        </p:nvSpPr>
        <p:spPr bwMode="auto">
          <a:xfrm>
            <a:off x="9829800" y="36957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Calibri"/>
                <a:cs typeface="Calibri"/>
                <a:sym typeface="Symbol" pitchFamily="18" charset="2"/>
              </a:rPr>
              <a:t>(s)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4346" name="Text Box 20"/>
          <p:cNvSpPr txBox="1">
            <a:spLocks noChangeArrowheads="1"/>
          </p:cNvSpPr>
          <p:nvPr/>
        </p:nvSpPr>
        <p:spPr bwMode="auto">
          <a:xfrm>
            <a:off x="10134600" y="3252788"/>
            <a:ext cx="204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3333FF"/>
                </a:solidFill>
                <a:latin typeface="Calibri"/>
                <a:cs typeface="Calibri"/>
              </a:rPr>
              <a:t>s</a:t>
            </a:r>
          </a:p>
        </p:txBody>
      </p:sp>
      <p:sp>
        <p:nvSpPr>
          <p:cNvPr id="14347" name="Text Box 21"/>
          <p:cNvSpPr txBox="1">
            <a:spLocks noChangeArrowheads="1"/>
          </p:cNvSpPr>
          <p:nvPr/>
        </p:nvSpPr>
        <p:spPr bwMode="auto">
          <a:xfrm>
            <a:off x="9753600" y="4076700"/>
            <a:ext cx="887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s, 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  <a:sym typeface="Symbol" pitchFamily="18" charset="2"/>
              </a:rPr>
              <a:t>(s)</a:t>
            </a:r>
          </a:p>
        </p:txBody>
      </p:sp>
      <p:pic>
        <p:nvPicPr>
          <p:cNvPr id="60" name="Picture 59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548658" y="5407025"/>
            <a:ext cx="3454166" cy="765990"/>
          </a:xfrm>
          <a:prstGeom prst="rect">
            <a:avLst/>
          </a:prstGeom>
          <a:noFill/>
          <a:ln/>
          <a:effectLst/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9661525" y="4373563"/>
            <a:ext cx="854075" cy="910669"/>
            <a:chOff x="7223125" y="3529013"/>
            <a:chExt cx="854075" cy="910669"/>
          </a:xfrm>
        </p:grpSpPr>
        <p:sp>
          <p:nvSpPr>
            <p:cNvPr id="14373" name="Line 18"/>
            <p:cNvSpPr>
              <a:spLocks noChangeShapeType="1"/>
            </p:cNvSpPr>
            <p:nvPr/>
          </p:nvSpPr>
          <p:spPr bwMode="auto">
            <a:xfrm>
              <a:off x="7223125" y="3529013"/>
              <a:ext cx="296863" cy="6127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4374" name="AutoShape 23"/>
            <p:cNvSpPr>
              <a:spLocks noChangeArrowheads="1"/>
            </p:cNvSpPr>
            <p:nvPr/>
          </p:nvSpPr>
          <p:spPr bwMode="auto">
            <a:xfrm>
              <a:off x="7383463" y="4151313"/>
              <a:ext cx="244475" cy="195262"/>
            </a:xfrm>
            <a:prstGeom prst="triangle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4375" name="Text Box 24"/>
            <p:cNvSpPr txBox="1">
              <a:spLocks noChangeArrowheads="1"/>
            </p:cNvSpPr>
            <p:nvPr/>
          </p:nvSpPr>
          <p:spPr bwMode="auto">
            <a:xfrm>
              <a:off x="7551738" y="4070350"/>
              <a:ext cx="52546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dirty="0" smtClean="0">
                  <a:solidFill>
                    <a:srgbClr val="3333FF"/>
                  </a:solidFill>
                  <a:latin typeface="Calibri"/>
                  <a:cs typeface="Calibri"/>
                </a:rPr>
                <a:t>s</a:t>
              </a:r>
              <a:r>
                <a:rPr lang="en-US" baseline="-25000" dirty="0" smtClean="0">
                  <a:solidFill>
                    <a:srgbClr val="3333FF"/>
                  </a:solidFill>
                  <a:latin typeface="Calibri"/>
                  <a:cs typeface="Calibri"/>
                </a:rPr>
                <a:t>1</a:t>
              </a:r>
              <a:r>
                <a:rPr lang="en-US" dirty="0" smtClean="0">
                  <a:solidFill>
                    <a:srgbClr val="3333FF"/>
                  </a:solidFill>
                  <a:latin typeface="Calibri"/>
                  <a:cs typeface="Calibri"/>
                </a:rPr>
                <a:t>'</a:t>
              </a:r>
              <a:endParaRPr lang="en-US" dirty="0">
                <a:solidFill>
                  <a:srgbClr val="3333FF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56" name="Picture 55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1587933" y="3308350"/>
            <a:ext cx="5118817" cy="375602"/>
          </a:xfrm>
          <a:prstGeom prst="rect">
            <a:avLst/>
          </a:prstGeom>
          <a:noFill/>
          <a:ln/>
          <a:effectLst/>
        </p:spPr>
      </p:pic>
      <p:pic>
        <p:nvPicPr>
          <p:cNvPr id="57" name="Picture 56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575088" y="3862387"/>
            <a:ext cx="5117520" cy="375507"/>
          </a:xfrm>
          <a:prstGeom prst="rect">
            <a:avLst/>
          </a:prstGeom>
          <a:noFill/>
          <a:ln/>
          <a:effectLst/>
        </p:spPr>
      </p:pic>
      <p:pic>
        <p:nvPicPr>
          <p:cNvPr id="61" name="Picture 60" descr="txp_fi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590229" y="4603750"/>
            <a:ext cx="5117396" cy="375498"/>
          </a:xfrm>
          <a:prstGeom prst="rect">
            <a:avLst/>
          </a:prstGeom>
          <a:noFill/>
          <a:ln/>
          <a:effectLst/>
        </p:spPr>
      </p:pic>
      <p:pic>
        <p:nvPicPr>
          <p:cNvPr id="52" name="Picture 51" descr="txp_fi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833411" y="4391025"/>
            <a:ext cx="330501" cy="60336"/>
          </a:xfrm>
          <a:prstGeom prst="rect">
            <a:avLst/>
          </a:prstGeom>
          <a:noFill/>
          <a:ln/>
          <a:effectLst/>
        </p:spPr>
      </p:pic>
      <p:pic>
        <p:nvPicPr>
          <p:cNvPr id="55" name="Picture 54" descr="txp_fi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1494115" y="1905000"/>
            <a:ext cx="7416560" cy="645897"/>
          </a:xfrm>
          <a:prstGeom prst="rect">
            <a:avLst/>
          </a:prstGeom>
          <a:noFill/>
          <a:ln/>
          <a:effectLst/>
        </p:spPr>
      </p:pic>
      <p:sp>
        <p:nvSpPr>
          <p:cNvPr id="14355" name="Line 17"/>
          <p:cNvSpPr>
            <a:spLocks noChangeShapeType="1"/>
          </p:cNvSpPr>
          <p:nvPr/>
        </p:nvSpPr>
        <p:spPr bwMode="auto">
          <a:xfrm flipH="1">
            <a:off x="8610600" y="4206875"/>
            <a:ext cx="307975" cy="612775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2" name="Line 18"/>
          <p:cNvSpPr>
            <a:spLocks noChangeShapeType="1"/>
          </p:cNvSpPr>
          <p:nvPr/>
        </p:nvSpPr>
        <p:spPr bwMode="auto">
          <a:xfrm flipH="1">
            <a:off x="9215438" y="4395788"/>
            <a:ext cx="461962" cy="615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3" name="AutoShape 23"/>
          <p:cNvSpPr>
            <a:spLocks noChangeArrowheads="1"/>
          </p:cNvSpPr>
          <p:nvPr/>
        </p:nvSpPr>
        <p:spPr bwMode="auto">
          <a:xfrm>
            <a:off x="9078913" y="5021263"/>
            <a:ext cx="244475" cy="195262"/>
          </a:xfrm>
          <a:prstGeom prst="triangle">
            <a:avLst>
              <a:gd name="adj" fmla="val 50000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US">
              <a:latin typeface="Calibri"/>
              <a:cs typeface="Calibri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9247188" y="4940300"/>
            <a:ext cx="5254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dirty="0" smtClean="0">
                <a:solidFill>
                  <a:srgbClr val="3333FF"/>
                </a:solidFill>
                <a:latin typeface="Calibri"/>
                <a:cs typeface="Calibri"/>
              </a:rPr>
              <a:t>s</a:t>
            </a:r>
            <a:r>
              <a:rPr lang="en-US" baseline="-25000" dirty="0" smtClean="0">
                <a:solidFill>
                  <a:srgbClr val="3333FF"/>
                </a:solidFill>
                <a:latin typeface="Calibri"/>
                <a:cs typeface="Calibri"/>
              </a:rPr>
              <a:t>2</a:t>
            </a:r>
            <a:r>
              <a:rPr lang="en-US" dirty="0" smtClean="0">
                <a:solidFill>
                  <a:srgbClr val="3333FF"/>
                </a:solidFill>
                <a:latin typeface="Calibri"/>
                <a:cs typeface="Calibri"/>
              </a:rPr>
              <a:t>'</a:t>
            </a:r>
            <a:endParaRPr lang="en-US" dirty="0">
              <a:solidFill>
                <a:srgbClr val="3333FF"/>
              </a:solidFill>
              <a:latin typeface="Calibri"/>
              <a:cs typeface="Calibri"/>
            </a:endParaRPr>
          </a:p>
        </p:txBody>
      </p:sp>
      <p:sp>
        <p:nvSpPr>
          <p:cNvPr id="14359" name="Line 17"/>
          <p:cNvSpPr>
            <a:spLocks noChangeShapeType="1"/>
          </p:cNvSpPr>
          <p:nvPr/>
        </p:nvSpPr>
        <p:spPr bwMode="auto">
          <a:xfrm flipH="1">
            <a:off x="10115550" y="4395788"/>
            <a:ext cx="307975" cy="612775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6" name="Line 18"/>
          <p:cNvSpPr>
            <a:spLocks noChangeShapeType="1"/>
          </p:cNvSpPr>
          <p:nvPr/>
        </p:nvSpPr>
        <p:spPr bwMode="auto">
          <a:xfrm>
            <a:off x="9677400" y="4395788"/>
            <a:ext cx="1042988" cy="6127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7" name="AutoShape 23"/>
          <p:cNvSpPr>
            <a:spLocks noChangeArrowheads="1"/>
          </p:cNvSpPr>
          <p:nvPr/>
        </p:nvSpPr>
        <p:spPr bwMode="auto">
          <a:xfrm>
            <a:off x="10583863" y="5018088"/>
            <a:ext cx="244475" cy="195262"/>
          </a:xfrm>
          <a:prstGeom prst="triangle">
            <a:avLst>
              <a:gd name="adj" fmla="val 50000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US">
              <a:latin typeface="Calibri"/>
              <a:cs typeface="Calibri"/>
            </a:endParaRP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10752138" y="4937125"/>
            <a:ext cx="525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dirty="0" smtClean="0">
                <a:solidFill>
                  <a:srgbClr val="3333FF"/>
                </a:solidFill>
                <a:latin typeface="Calibri"/>
                <a:cs typeface="Calibri"/>
              </a:rPr>
              <a:t>s</a:t>
            </a:r>
            <a:r>
              <a:rPr lang="en-US" baseline="-25000" dirty="0" smtClean="0">
                <a:solidFill>
                  <a:srgbClr val="3333FF"/>
                </a:solidFill>
                <a:latin typeface="Calibri"/>
                <a:cs typeface="Calibri"/>
              </a:rPr>
              <a:t>3</a:t>
            </a:r>
            <a:r>
              <a:rPr lang="en-US" dirty="0" smtClean="0">
                <a:solidFill>
                  <a:srgbClr val="3333FF"/>
                </a:solidFill>
                <a:latin typeface="Calibri"/>
                <a:cs typeface="Calibri"/>
              </a:rPr>
              <a:t>'</a:t>
            </a:r>
            <a:endParaRPr lang="en-US" dirty="0">
              <a:solidFill>
                <a:srgbClr val="3333FF"/>
              </a:solidFill>
              <a:latin typeface="Calibri"/>
              <a:cs typeface="Calibri"/>
            </a:endParaRP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8799513" y="4425950"/>
            <a:ext cx="1716087" cy="860425"/>
            <a:chOff x="6172200" y="2978150"/>
            <a:chExt cx="1716088" cy="860425"/>
          </a:xfrm>
        </p:grpSpPr>
        <p:grpSp>
          <p:nvGrpSpPr>
            <p:cNvPr id="14365" name="Group 14"/>
            <p:cNvGrpSpPr>
              <a:grpSpLocks/>
            </p:cNvGrpSpPr>
            <p:nvPr/>
          </p:nvGrpSpPr>
          <p:grpSpPr bwMode="auto">
            <a:xfrm>
              <a:off x="6210300" y="2978150"/>
              <a:ext cx="1677988" cy="612775"/>
              <a:chOff x="1536" y="2400"/>
              <a:chExt cx="1584" cy="624"/>
            </a:xfrm>
          </p:grpSpPr>
          <p:sp>
            <p:nvSpPr>
              <p:cNvPr id="14369" name="Line 15"/>
              <p:cNvSpPr>
                <a:spLocks noChangeShapeType="1"/>
              </p:cNvSpPr>
              <p:nvPr/>
            </p:nvSpPr>
            <p:spPr bwMode="auto">
              <a:xfrm flipH="1">
                <a:off x="1536" y="2400"/>
                <a:ext cx="776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14370" name="Line 16"/>
              <p:cNvSpPr>
                <a:spLocks noChangeShapeType="1"/>
              </p:cNvSpPr>
              <p:nvPr/>
            </p:nvSpPr>
            <p:spPr bwMode="auto">
              <a:xfrm>
                <a:off x="2312" y="2400"/>
                <a:ext cx="808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14371" name="Line 17"/>
              <p:cNvSpPr>
                <a:spLocks noChangeShapeType="1"/>
              </p:cNvSpPr>
              <p:nvPr/>
            </p:nvSpPr>
            <p:spPr bwMode="auto">
              <a:xfrm flipH="1">
                <a:off x="2021" y="2400"/>
                <a:ext cx="291" cy="62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14372" name="Line 18"/>
              <p:cNvSpPr>
                <a:spLocks noChangeShapeType="1"/>
              </p:cNvSpPr>
              <p:nvPr/>
            </p:nvSpPr>
            <p:spPr bwMode="auto">
              <a:xfrm>
                <a:off x="2312" y="2400"/>
                <a:ext cx="280" cy="62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</p:grpSp>
        <p:sp>
          <p:nvSpPr>
            <p:cNvPr id="14366" name="Text Box 22"/>
            <p:cNvSpPr txBox="1">
              <a:spLocks noChangeArrowheads="1"/>
            </p:cNvSpPr>
            <p:nvPr/>
          </p:nvSpPr>
          <p:spPr bwMode="auto">
            <a:xfrm>
              <a:off x="6172200" y="3135313"/>
              <a:ext cx="12573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Calibri"/>
                  <a:cs typeface="Calibri"/>
                </a:rPr>
                <a:t>s,</a:t>
              </a:r>
              <a:r>
                <a:rPr lang="en-US" dirty="0">
                  <a:latin typeface="Calibri"/>
                  <a:cs typeface="Calibri"/>
                  <a:sym typeface="Symbol" pitchFamily="18" charset="2"/>
                </a:rPr>
                <a:t> (s)</a:t>
              </a:r>
              <a:r>
                <a:rPr lang="en-US" dirty="0">
                  <a:latin typeface="Calibri"/>
                  <a:cs typeface="Calibri"/>
                </a:rPr>
                <a:t>,s’</a:t>
              </a:r>
            </a:p>
          </p:txBody>
        </p:sp>
        <p:sp>
          <p:nvSpPr>
            <p:cNvPr id="14367" name="AutoShape 23"/>
            <p:cNvSpPr>
              <a:spLocks noChangeArrowheads="1"/>
            </p:cNvSpPr>
            <p:nvPr/>
          </p:nvSpPr>
          <p:spPr bwMode="auto">
            <a:xfrm>
              <a:off x="7192963" y="3567112"/>
              <a:ext cx="244475" cy="195263"/>
            </a:xfrm>
            <a:prstGeom prst="triangle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4368" name="Text Box 24"/>
            <p:cNvSpPr txBox="1">
              <a:spLocks noChangeArrowheads="1"/>
            </p:cNvSpPr>
            <p:nvPr/>
          </p:nvSpPr>
          <p:spPr bwMode="auto">
            <a:xfrm>
              <a:off x="7421563" y="3471863"/>
              <a:ext cx="373062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dirty="0" smtClean="0">
                  <a:solidFill>
                    <a:srgbClr val="3333FF"/>
                  </a:solidFill>
                  <a:latin typeface="Calibri"/>
                  <a:cs typeface="Calibri"/>
                </a:rPr>
                <a:t>s'</a:t>
              </a:r>
              <a:endParaRPr lang="en-US" dirty="0">
                <a:solidFill>
                  <a:srgbClr val="3333FF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8610600" y="5562600"/>
            <a:ext cx="2971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latin typeface="Calibri"/>
                <a:cs typeface="Calibri"/>
              </a:rPr>
              <a:t>Almost!  But we can’t rewind time to get sample after sample from state s.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3800" y="2978480"/>
            <a:ext cx="4191000" cy="3688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animBg="1"/>
      <p:bldP spid="14343" grpId="0" animBg="1"/>
      <p:bldP spid="14345" grpId="0"/>
      <p:bldP spid="14346" grpId="0"/>
      <p:bldP spid="14347" grpId="0"/>
      <p:bldP spid="42" grpId="0" animBg="1"/>
      <p:bldP spid="43" grpId="0" animBg="1"/>
      <p:bldP spid="44" grpId="0"/>
      <p:bldP spid="46" grpId="0" animBg="1"/>
      <p:bldP spid="47" grpId="0" animBg="1"/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Q-Learning Properties</a:t>
            </a:r>
          </a:p>
        </p:txBody>
      </p:sp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76566"/>
            <a:ext cx="5257800" cy="2209800"/>
          </a:xfrm>
        </p:spPr>
      </p:pic>
      <p:sp>
        <p:nvSpPr>
          <p:cNvPr id="3" name="Dikdörtgen 2"/>
          <p:cNvSpPr/>
          <p:nvPr/>
        </p:nvSpPr>
        <p:spPr>
          <a:xfrm>
            <a:off x="762000" y="1607234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A0A23"/>
                </a:solidFill>
                <a:latin typeface="Lato"/>
              </a:rPr>
              <a:t>Q-learning is a values-based learning algorithm in reinforcement learning. </a:t>
            </a:r>
            <a:endParaRPr lang="en-US"/>
          </a:p>
        </p:txBody>
      </p:sp>
      <p:sp>
        <p:nvSpPr>
          <p:cNvPr id="4" name="Dikdörtgen 3"/>
          <p:cNvSpPr/>
          <p:nvPr/>
        </p:nvSpPr>
        <p:spPr>
          <a:xfrm>
            <a:off x="152400" y="4692133"/>
            <a:ext cx="5147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1B1B32"/>
                </a:solidFill>
                <a:latin typeface="-apple-system"/>
              </a:rPr>
              <a:t>I</a:t>
            </a:r>
            <a:r>
              <a:rPr lang="en-US" b="1" dirty="0" err="1" smtClean="0">
                <a:solidFill>
                  <a:srgbClr val="1B1B32"/>
                </a:solidFill>
                <a:latin typeface="-apple-system"/>
              </a:rPr>
              <a:t>ntroducing</a:t>
            </a:r>
            <a:r>
              <a:rPr lang="en-US" b="1" dirty="0" smtClean="0">
                <a:solidFill>
                  <a:srgbClr val="1B1B32"/>
                </a:solidFill>
                <a:latin typeface="-apple-system"/>
              </a:rPr>
              <a:t> </a:t>
            </a:r>
            <a:r>
              <a:rPr lang="en-US" b="1" dirty="0">
                <a:solidFill>
                  <a:srgbClr val="1B1B32"/>
                </a:solidFill>
                <a:latin typeface="-apple-system"/>
              </a:rPr>
              <a:t>the Q-learning algorithm process</a:t>
            </a:r>
            <a:endParaRPr lang="en-US" b="1" i="0" dirty="0">
              <a:solidFill>
                <a:srgbClr val="1B1B32"/>
              </a:solidFill>
              <a:effectLst/>
              <a:latin typeface="-apple-system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810000"/>
            <a:ext cx="3793065" cy="2133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				Deep </a:t>
            </a:r>
            <a:r>
              <a:rPr lang="en-US" dirty="0" smtClean="0"/>
              <a:t>Q-Learning</a:t>
            </a:r>
            <a:endParaRPr lang="en-US" dirty="0" smtClean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371600"/>
            <a:ext cx="7518136" cy="493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9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32" indent="-28574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2971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160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349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537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726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8914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103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DD1FAF00-B09D-4A9B-921E-9E64A11DDA64}" type="slidenum"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18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121920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endParaRPr lang="en-US" sz="3600" dirty="0" smtClean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990600"/>
            <a:ext cx="12192000" cy="1524000"/>
          </a:xfrm>
        </p:spPr>
        <p:txBody>
          <a:bodyPr/>
          <a:lstStyle/>
          <a:p>
            <a:pPr algn="ctr" eaLnBrk="1" hangingPunct="1"/>
            <a:r>
              <a:rPr lang="en-US" sz="3600" b="1" dirty="0" smtClean="0"/>
              <a:t>Reinforcement Learning</a:t>
            </a:r>
            <a:r>
              <a:rPr lang="tr-TR" sz="3600" b="1" dirty="0" smtClean="0"/>
              <a:t> 2</a:t>
            </a:r>
            <a:endParaRPr lang="en-US" sz="3600" b="1" dirty="0" smtClean="0"/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1524000" y="6248403"/>
            <a:ext cx="5867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Calibri"/>
                <a:ea typeface="ＭＳ Ｐゴシック" pitchFamily="34" charset="-128"/>
                <a:cs typeface="Calibri"/>
              </a:rPr>
              <a:t>Reinforcement Learning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7"/>
            <a:ext cx="11049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Calibri"/>
                <a:ea typeface="ＭＳ Ｐゴシック" pitchFamily="34" charset="-128"/>
                <a:cs typeface="Calibri"/>
              </a:rPr>
              <a:t>Still assume a Markov decision process (MDP):</a:t>
            </a:r>
          </a:p>
          <a:p>
            <a:pPr lvl="1"/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</a:rPr>
              <a:t>A </a:t>
            </a:r>
            <a:r>
              <a:rPr lang="en-US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set of states s </a:t>
            </a:r>
            <a:r>
              <a:rPr lang="en-US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 </a:t>
            </a:r>
            <a:r>
              <a:rPr lang="en-US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S</a:t>
            </a:r>
          </a:p>
          <a:p>
            <a:pPr lvl="1"/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</a:rPr>
              <a:t>A </a:t>
            </a:r>
            <a:r>
              <a:rPr lang="en-US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set of actions (per state) A</a:t>
            </a:r>
          </a:p>
          <a:p>
            <a:pPr lvl="1"/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</a:rPr>
              <a:t>A </a:t>
            </a:r>
            <a:r>
              <a:rPr lang="en-US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model T(</a:t>
            </a:r>
            <a:r>
              <a:rPr lang="en-US" sz="2400" dirty="0" err="1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s,a,s</a:t>
            </a:r>
            <a:r>
              <a:rPr lang="en-US" altLang="ja-JP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’)</a:t>
            </a:r>
            <a:endParaRPr lang="en-US" altLang="ja-JP" sz="2400" dirty="0" smtClean="0">
              <a:latin typeface="Calibri"/>
              <a:ea typeface="ＭＳ Ｐゴシック" pitchFamily="34" charset="-128"/>
              <a:cs typeface="Calibri"/>
            </a:endParaRPr>
          </a:p>
          <a:p>
            <a:pPr lvl="1"/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</a:rPr>
              <a:t>A </a:t>
            </a:r>
            <a:r>
              <a:rPr lang="en-US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reward function R(</a:t>
            </a:r>
            <a:r>
              <a:rPr lang="en-US" sz="2400" dirty="0" err="1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s,a,s</a:t>
            </a:r>
            <a:r>
              <a:rPr lang="en-US" altLang="ja-JP" sz="24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</a:rPr>
              <a:t>’)</a:t>
            </a:r>
            <a:endParaRPr lang="en-US" altLang="ja-JP" sz="2400" dirty="0" smtClean="0">
              <a:latin typeface="Calibri"/>
              <a:ea typeface="ＭＳ Ｐゴシック" pitchFamily="34" charset="-128"/>
              <a:cs typeface="Calibri"/>
            </a:endParaRPr>
          </a:p>
          <a:p>
            <a:r>
              <a:rPr lang="en-US" sz="2800" dirty="0" smtClean="0">
                <a:latin typeface="Calibri"/>
                <a:ea typeface="ＭＳ Ｐゴシック" pitchFamily="34" charset="-128"/>
                <a:cs typeface="Calibri"/>
              </a:rPr>
              <a:t>Still looking for a policy </a:t>
            </a:r>
            <a:r>
              <a:rPr lang="en-US" sz="28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(s)</a:t>
            </a:r>
          </a:p>
          <a:p>
            <a:pPr lvl="1"/>
            <a:endParaRPr lang="en-US" sz="2000" dirty="0" smtClean="0">
              <a:latin typeface="Calibri"/>
              <a:ea typeface="ＭＳ Ｐゴシック" pitchFamily="34" charset="-128"/>
              <a:cs typeface="Calibri"/>
              <a:sym typeface="Symbol" pitchFamily="18" charset="2"/>
            </a:endParaRPr>
          </a:p>
          <a:p>
            <a:r>
              <a:rPr lang="en-US" sz="2800" dirty="0" smtClean="0"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New twist: </a:t>
            </a:r>
            <a:r>
              <a:rPr lang="en-US" sz="28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don</a:t>
            </a:r>
            <a:r>
              <a:rPr lang="en-US" altLang="ja-JP" sz="2800" dirty="0" smtClean="0">
                <a:solidFill>
                  <a:srgbClr val="CC0000"/>
                </a:solidFill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’t know T or R</a:t>
            </a:r>
          </a:p>
          <a:p>
            <a:pPr lvl="1"/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I.e. we don’</a:t>
            </a:r>
            <a:r>
              <a:rPr lang="en-US" altLang="ja-JP" sz="2400" dirty="0" smtClean="0"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t know which states are good or what the actions do</a:t>
            </a:r>
          </a:p>
          <a:p>
            <a:pPr lvl="1"/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  <a:sym typeface="Symbol" pitchFamily="18" charset="2"/>
              </a:rPr>
              <a:t>Must actually try actions and states out to learn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9800" y="2103975"/>
            <a:ext cx="5437619" cy="1982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5867400" y="1905000"/>
            <a:ext cx="5181600" cy="2446215"/>
            <a:chOff x="5920155" y="2133600"/>
            <a:chExt cx="5181600" cy="2446215"/>
          </a:xfrm>
        </p:grpSpPr>
        <p:sp>
          <p:nvSpPr>
            <p:cNvPr id="5" name="Rectangle 4"/>
            <p:cNvSpPr/>
            <p:nvPr/>
          </p:nvSpPr>
          <p:spPr>
            <a:xfrm>
              <a:off x="5920155" y="2971800"/>
              <a:ext cx="816708" cy="1295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605955" y="4046415"/>
              <a:ext cx="16764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224955" y="3733800"/>
              <a:ext cx="685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39354" y="2286000"/>
              <a:ext cx="1547445" cy="990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653955" y="2209800"/>
              <a:ext cx="1447800" cy="1066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001000" y="2133600"/>
              <a:ext cx="1828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8458200" y="2743200"/>
              <a:ext cx="304800" cy="22860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748955" y="3429000"/>
              <a:ext cx="1654908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Offline (MDPs) vs. Online (RL)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59176" y="2667000"/>
            <a:ext cx="4541755" cy="2362200"/>
          </a:xfrm>
          <a:prstGeom prst="rect">
            <a:avLst/>
          </a:prstGeom>
          <a:noFill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1448180"/>
            <a:ext cx="4770142" cy="35806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45942" y="5358825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libri" pitchFamily="34" charset="0"/>
              </a:rPr>
              <a:t>Offline Solution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5358825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libri" pitchFamily="34" charset="0"/>
              </a:rPr>
              <a:t>Online Learning</a:t>
            </a:r>
            <a:endParaRPr lang="en-US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Model-Based Learning</a:t>
            </a: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4327" y="1600200"/>
            <a:ext cx="9660551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13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Model-Based Learning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600" dirty="0" smtClean="0"/>
              <a:t>Model-Based Idea: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Learn an approximate model based on experiences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Solve for values as if the learned model were correct</a:t>
            </a:r>
          </a:p>
          <a:p>
            <a:pPr lvl="1"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Step 1: Learn empirical MDP model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Count outcomes s’ for each s, a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Normalize to give an estimate of</a:t>
            </a:r>
            <a:endParaRPr lang="en-US" sz="2200" b="1" dirty="0" smtClean="0"/>
          </a:p>
          <a:p>
            <a:pPr lvl="1">
              <a:lnSpc>
                <a:spcPct val="80000"/>
              </a:lnSpc>
            </a:pPr>
            <a:r>
              <a:rPr lang="en-US" sz="2200" dirty="0" smtClean="0"/>
              <a:t>Discover each </a:t>
            </a:r>
            <a:r>
              <a:rPr lang="en-US" sz="2200" b="1" dirty="0" smtClean="0"/>
              <a:t>                      </a:t>
            </a:r>
            <a:r>
              <a:rPr lang="en-US" sz="2200" dirty="0" smtClean="0"/>
              <a:t>when we experience (s, a, s’)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Step 2: Solve the learned MDP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For example, use value iteration, as before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0" y="3505399"/>
            <a:ext cx="3144852" cy="1828402"/>
          </a:xfrm>
          <a:prstGeom prst="rect">
            <a:avLst/>
          </a:prstGeom>
          <a:noFill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7577" y="1447800"/>
            <a:ext cx="3420645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761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Example: Model-Based Learning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3716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latin typeface="Calibri"/>
                <a:cs typeface="Calibri"/>
              </a:rPr>
              <a:t>Input Policy </a:t>
            </a:r>
            <a:r>
              <a:rPr lang="en-US" sz="2800" dirty="0" smtClean="0">
                <a:solidFill>
                  <a:schemeClr val="accent2"/>
                </a:solidFill>
                <a:latin typeface="Calibri"/>
                <a:cs typeface="Calibri"/>
                <a:sym typeface="Symbol" pitchFamily="18" charset="2"/>
              </a:rPr>
              <a:t></a:t>
            </a:r>
            <a:r>
              <a:rPr lang="en-US" dirty="0" smtClean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  <a:endParaRPr lang="en-US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57200" y="5421868"/>
            <a:ext cx="2438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 smtClean="0">
                <a:latin typeface="Calibri"/>
                <a:cs typeface="Calibri"/>
                <a:sym typeface="Symbol" pitchFamily="18" charset="2"/>
              </a:rPr>
              <a:t>Assume: </a:t>
            </a:r>
            <a:r>
              <a:rPr lang="en-US" dirty="0" smtClean="0">
                <a:latin typeface="Calibri"/>
                <a:cs typeface="Calibri"/>
                <a:sym typeface="Symbol" pitchFamily="18" charset="2"/>
              </a:rPr>
              <a:t> </a:t>
            </a:r>
            <a:r>
              <a:rPr lang="en-US" dirty="0">
                <a:latin typeface="Calibri"/>
                <a:cs typeface="Calibri"/>
                <a:sym typeface="Symbol" pitchFamily="18" charset="2"/>
              </a:rPr>
              <a:t>= </a:t>
            </a:r>
            <a:r>
              <a:rPr lang="en-US" dirty="0" smtClean="0">
                <a:latin typeface="Calibri"/>
                <a:cs typeface="Calibri"/>
                <a:sym typeface="Symbol" pitchFamily="18" charset="2"/>
              </a:rPr>
              <a:t>1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3800" y="1371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latin typeface="Calibri"/>
                <a:cs typeface="Calibri"/>
              </a:rPr>
              <a:t>Observed Episodes (Training)</a:t>
            </a:r>
            <a:endParaRPr lang="en-US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91600" y="13716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latin typeface="Calibri"/>
                <a:cs typeface="Calibri"/>
              </a:rPr>
              <a:t>Learned Model</a:t>
            </a:r>
            <a:endParaRPr lang="en-US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362599"/>
              </p:ext>
            </p:extLst>
          </p:nvPr>
        </p:nvGraphicFramePr>
        <p:xfrm>
          <a:off x="381000" y="2514600"/>
          <a:ext cx="2667000" cy="2543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777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 marL="83489" marR="83489" marT="41745" marB="417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A</a:t>
                      </a:r>
                      <a:endParaRPr lang="en-US" sz="2800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 marL="83489" marR="83489" marT="41745" marB="417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itchFamily="34" charset="0"/>
                      </a:endParaRPr>
                    </a:p>
                  </a:txBody>
                  <a:tcPr marL="83489" marR="83489" marT="41745" marB="4174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771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83489" marR="83489" marT="41745" marB="417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C</a:t>
                      </a:r>
                      <a:endParaRPr lang="en-US" sz="3200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 marL="83489" marR="83489" marT="41745" marB="417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D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3489" marR="83489" marT="41745" marB="417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771">
                <a:tc>
                  <a:txBody>
                    <a:bodyPr/>
                    <a:lstStyle/>
                    <a:p>
                      <a:endParaRPr lang="en-US" sz="1800" dirty="0">
                        <a:latin typeface="Calibri" pitchFamily="34" charset="0"/>
                      </a:endParaRPr>
                    </a:p>
                  </a:txBody>
                  <a:tcPr marL="83489" marR="83489" marT="41745" marB="4174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E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808080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3489" marR="83489" marT="41745" marB="417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itchFamily="34" charset="0"/>
                      </a:endParaRPr>
                    </a:p>
                  </a:txBody>
                  <a:tcPr marL="83489" marR="83489" marT="41745" marB="4174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2303584" y="3478824"/>
            <a:ext cx="609600" cy="609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06768" y="2640624"/>
            <a:ext cx="609600" cy="609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1064981" y="3690949"/>
            <a:ext cx="228600" cy="197069"/>
          </a:xfrm>
          <a:prstGeom prst="triangle">
            <a:avLst/>
          </a:prstGeom>
          <a:solidFill>
            <a:srgbClr val="CCEC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23" name="Isosceles Triangle 22"/>
          <p:cNvSpPr/>
          <p:nvPr/>
        </p:nvSpPr>
        <p:spPr>
          <a:xfrm rot="5400000">
            <a:off x="1920765" y="3690950"/>
            <a:ext cx="228600" cy="197069"/>
          </a:xfrm>
          <a:prstGeom prst="triangle">
            <a:avLst/>
          </a:prstGeom>
          <a:solidFill>
            <a:srgbClr val="CCEC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24" name="Isosceles Triangle 23"/>
          <p:cNvSpPr/>
          <p:nvPr/>
        </p:nvSpPr>
        <p:spPr>
          <a:xfrm>
            <a:off x="1608992" y="4222531"/>
            <a:ext cx="228600" cy="197069"/>
          </a:xfrm>
          <a:prstGeom prst="triangle">
            <a:avLst/>
          </a:prstGeom>
          <a:solidFill>
            <a:srgbClr val="CCEC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95344" y="2567352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B, east, C,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C, east, D,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D, exit,  x, +10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86144" y="2567352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B, east, C,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C, east, D,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D, exit,  x, +10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42184" y="4699311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E, north, C,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C, east,   A,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A, exit,    x, -10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86200" y="19812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alibri"/>
                <a:cs typeface="Calibri"/>
              </a:rPr>
              <a:t>Episode 1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81400" y="2514600"/>
            <a:ext cx="2286000" cy="1295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77000" y="19812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alibri"/>
                <a:cs typeface="Calibri"/>
              </a:rPr>
              <a:t>Episode 2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172200" y="2514600"/>
            <a:ext cx="2286000" cy="1295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86200" y="41148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alibri"/>
                <a:cs typeface="Calibri"/>
              </a:rPr>
              <a:t>Episode 3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581400" y="4648200"/>
            <a:ext cx="2286000" cy="1295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77000" y="41148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alibri"/>
                <a:cs typeface="Calibri"/>
              </a:rPr>
              <a:t>Episode 4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172200" y="4648200"/>
            <a:ext cx="2286000" cy="1295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800" y="4698024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E, north, C,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C, east,   D, -1</a:t>
            </a:r>
          </a:p>
          <a:p>
            <a:r>
              <a:rPr lang="en-US" sz="2400" dirty="0" smtClean="0">
                <a:latin typeface="Calibri"/>
                <a:cs typeface="Calibri"/>
              </a:rPr>
              <a:t>D, exit,    x, +10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96400" y="1981200"/>
            <a:ext cx="2286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alibri"/>
                <a:cs typeface="Calibri"/>
              </a:rPr>
              <a:t>T(</a:t>
            </a:r>
            <a:r>
              <a:rPr lang="en-US" sz="3200" dirty="0" err="1" smtClean="0">
                <a:solidFill>
                  <a:schemeClr val="bg1"/>
                </a:solidFill>
                <a:latin typeface="Calibri"/>
                <a:cs typeface="Calibri"/>
              </a:rPr>
              <a:t>s,a,s</a:t>
            </a:r>
            <a:r>
              <a:rPr lang="en-US" sz="3200" dirty="0" smtClean="0">
                <a:solidFill>
                  <a:schemeClr val="bg1"/>
                </a:solidFill>
                <a:latin typeface="Calibri"/>
                <a:cs typeface="Calibri"/>
              </a:rPr>
              <a:t>’).</a:t>
            </a:r>
          </a:p>
          <a:p>
            <a:pPr algn="ctr"/>
            <a:endParaRPr lang="en-US" sz="500" dirty="0" smtClean="0">
              <a:latin typeface="Calibri"/>
              <a:cs typeface="Calibri"/>
            </a:endParaRPr>
          </a:p>
          <a:p>
            <a:r>
              <a:rPr lang="en-US" sz="2000" dirty="0" smtClean="0">
                <a:latin typeface="Calibri"/>
                <a:cs typeface="Calibri"/>
              </a:rPr>
              <a:t>T(B, east, C) = 1.00</a:t>
            </a:r>
          </a:p>
          <a:p>
            <a:r>
              <a:rPr lang="en-US" sz="2000" dirty="0" smtClean="0">
                <a:latin typeface="Calibri"/>
                <a:cs typeface="Calibri"/>
              </a:rPr>
              <a:t>T(C, east, D) = 0.75</a:t>
            </a:r>
          </a:p>
          <a:p>
            <a:r>
              <a:rPr lang="en-US" sz="2000" dirty="0" smtClean="0">
                <a:latin typeface="Calibri"/>
                <a:cs typeface="Calibri"/>
              </a:rPr>
              <a:t>T(C, east, A) = 0.25</a:t>
            </a: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…</a:t>
            </a:r>
          </a:p>
          <a:p>
            <a:endParaRPr lang="en-US" sz="2000" dirty="0" smtClean="0">
              <a:latin typeface="Calibri"/>
              <a:cs typeface="Calibri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Calibri"/>
                <a:cs typeface="Calibri"/>
              </a:rPr>
              <a:t>R(</a:t>
            </a:r>
            <a:r>
              <a:rPr lang="en-US" sz="3200" dirty="0" err="1" smtClean="0">
                <a:solidFill>
                  <a:schemeClr val="bg1"/>
                </a:solidFill>
                <a:latin typeface="Calibri"/>
                <a:cs typeface="Calibri"/>
              </a:rPr>
              <a:t>s,a,s</a:t>
            </a:r>
            <a:r>
              <a:rPr lang="en-US" sz="3200" dirty="0" smtClean="0">
                <a:solidFill>
                  <a:schemeClr val="bg1"/>
                </a:solidFill>
                <a:latin typeface="Calibri"/>
                <a:cs typeface="Calibri"/>
              </a:rPr>
              <a:t>’).</a:t>
            </a:r>
          </a:p>
          <a:p>
            <a:pPr algn="ctr"/>
            <a:endParaRPr lang="en-US" sz="500" dirty="0" smtClean="0">
              <a:latin typeface="Calibri"/>
              <a:cs typeface="Calibri"/>
            </a:endParaRPr>
          </a:p>
          <a:p>
            <a:r>
              <a:rPr lang="en-US" sz="2000" dirty="0" smtClean="0">
                <a:latin typeface="Calibri"/>
                <a:cs typeface="Calibri"/>
              </a:rPr>
              <a:t>R(B, east, C) = -1</a:t>
            </a:r>
          </a:p>
          <a:p>
            <a:r>
              <a:rPr lang="en-US" sz="2000" dirty="0" smtClean="0">
                <a:latin typeface="Calibri"/>
                <a:cs typeface="Calibri"/>
              </a:rPr>
              <a:t>R(C, east, D) = -1</a:t>
            </a:r>
          </a:p>
          <a:p>
            <a:r>
              <a:rPr lang="en-US" sz="2000" dirty="0" smtClean="0">
                <a:latin typeface="Calibri"/>
                <a:cs typeface="Calibri"/>
              </a:rPr>
              <a:t>R(D, exit, x) = +10</a:t>
            </a: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…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9144000" y="2514600"/>
            <a:ext cx="2438400" cy="1295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144000" y="4648200"/>
            <a:ext cx="2438400" cy="1295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pic>
        <p:nvPicPr>
          <p:cNvPr id="41" name="Picture 40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9659816" y="2066192"/>
            <a:ext cx="1522958" cy="381000"/>
          </a:xfrm>
          <a:prstGeom prst="rect">
            <a:avLst/>
          </a:prstGeom>
          <a:noFill/>
          <a:ln/>
          <a:effectLst/>
        </p:spPr>
      </p:pic>
      <p:pic>
        <p:nvPicPr>
          <p:cNvPr id="42" name="Picture 41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9677400" y="4199792"/>
            <a:ext cx="1505313" cy="381000"/>
          </a:xfrm>
          <a:prstGeom prst="rect">
            <a:avLst/>
          </a:prstGeom>
          <a:noFill/>
          <a:ln/>
          <a:effectLst/>
        </p:spPr>
      </p:pic>
    </p:spTree>
    <p:extLst>
      <p:ext uri="{BB962C8B-B14F-4D97-AF65-F5344CB8AC3E}">
        <p14:creationId xmlns:p14="http://schemas.microsoft.com/office/powerpoint/2010/main" val="268063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6" grpId="0"/>
      <p:bldP spid="28" grpId="0"/>
      <p:bldP spid="29" grpId="0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44" grpId="0"/>
      <p:bldP spid="38" grpId="0"/>
      <p:bldP spid="39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Expected Age</a:t>
            </a:r>
          </a:p>
        </p:txBody>
      </p:sp>
      <p:sp>
        <p:nvSpPr>
          <p:cNvPr id="12292" name="TextBox 10"/>
          <p:cNvSpPr txBox="1">
            <a:spLocks noChangeArrowheads="1"/>
          </p:cNvSpPr>
          <p:nvPr/>
        </p:nvSpPr>
        <p:spPr bwMode="auto">
          <a:xfrm>
            <a:off x="2971800" y="1214735"/>
            <a:ext cx="624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Goal: Compute expected age of cs188 students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600200" y="1828800"/>
            <a:ext cx="8915400" cy="1219200"/>
            <a:chOff x="1828800" y="1828800"/>
            <a:chExt cx="8534400" cy="1219200"/>
          </a:xfrm>
          <a:solidFill>
            <a:srgbClr val="B5E3C8"/>
          </a:solidFill>
        </p:grpSpPr>
        <p:sp>
          <p:nvSpPr>
            <p:cNvPr id="12" name="Rounded Rectangle 11"/>
            <p:cNvSpPr/>
            <p:nvPr/>
          </p:nvSpPr>
          <p:spPr>
            <a:xfrm>
              <a:off x="1828800" y="1828800"/>
              <a:ext cx="8534400" cy="1219200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latin typeface="Calibri" pitchFamily="34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828800" y="2209800"/>
              <a:ext cx="853440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4600" y="2362200"/>
            <a:ext cx="2133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73800" y="2438400"/>
            <a:ext cx="18796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1600200" y="3886200"/>
            <a:ext cx="4191000" cy="2438400"/>
          </a:xfrm>
          <a:prstGeom prst="round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latin typeface="Calibri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828800" y="3897313"/>
            <a:ext cx="365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latin typeface="Calibri" pitchFamily="34" charset="0"/>
              </a:rPr>
              <a:t>Unknown P(A): “Model Based”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600200" y="4267200"/>
            <a:ext cx="4191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5461000"/>
            <a:ext cx="2133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79700" y="4572000"/>
            <a:ext cx="17272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ounded Rectangle 31"/>
          <p:cNvSpPr/>
          <p:nvPr/>
        </p:nvSpPr>
        <p:spPr>
          <a:xfrm>
            <a:off x="6324600" y="3886200"/>
            <a:ext cx="4191000" cy="2438400"/>
          </a:xfrm>
          <a:prstGeom prst="round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latin typeface="Calibri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553200" y="3897313"/>
            <a:ext cx="365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latin typeface="Calibri" pitchFamily="34" charset="0"/>
              </a:rPr>
              <a:t>Unknown P(A): “Model Free”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324600" y="4267200"/>
            <a:ext cx="4191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67600" y="4953000"/>
            <a:ext cx="180181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1600200" y="3244825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Without P(A), instead collect samples [a</a:t>
            </a:r>
            <a:r>
              <a:rPr lang="en-US" sz="2400" baseline="-25000" dirty="0">
                <a:latin typeface="Calibri" pitchFamily="34" charset="0"/>
              </a:rPr>
              <a:t>1</a:t>
            </a:r>
            <a:r>
              <a:rPr lang="en-US" sz="2400" dirty="0">
                <a:latin typeface="Calibri" pitchFamily="34" charset="0"/>
              </a:rPr>
              <a:t>, a</a:t>
            </a:r>
            <a:r>
              <a:rPr lang="en-US" sz="2400" baseline="-25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, … </a:t>
            </a:r>
            <a:r>
              <a:rPr lang="en-US" sz="2400" dirty="0" err="1">
                <a:latin typeface="Calibri" pitchFamily="34" charset="0"/>
              </a:rPr>
              <a:t>a</a:t>
            </a:r>
            <a:r>
              <a:rPr lang="en-US" sz="2400" baseline="-25000" dirty="0" err="1">
                <a:latin typeface="Calibri" pitchFamily="34" charset="0"/>
              </a:rPr>
              <a:t>N</a:t>
            </a:r>
            <a:r>
              <a:rPr lang="en-US" sz="2400" dirty="0">
                <a:latin typeface="Calibri" pitchFamily="34" charset="0"/>
              </a:rPr>
              <a:t>]</a:t>
            </a:r>
          </a:p>
        </p:txBody>
      </p:sp>
      <p:sp>
        <p:nvSpPr>
          <p:cNvPr id="12294" name="TextBox 12"/>
          <p:cNvSpPr txBox="1">
            <a:spLocks noChangeArrowheads="1"/>
          </p:cNvSpPr>
          <p:nvPr/>
        </p:nvSpPr>
        <p:spPr bwMode="auto">
          <a:xfrm>
            <a:off x="5334000" y="1828800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latin typeface="Calibri" pitchFamily="34" charset="0"/>
              </a:rPr>
              <a:t>Known P(A)</a:t>
            </a:r>
          </a:p>
        </p:txBody>
      </p:sp>
      <p:sp>
        <p:nvSpPr>
          <p:cNvPr id="25" name="Rectangular Callout 24"/>
          <p:cNvSpPr/>
          <p:nvPr/>
        </p:nvSpPr>
        <p:spPr>
          <a:xfrm>
            <a:off x="9982200" y="4495800"/>
            <a:ext cx="1981200" cy="1752600"/>
          </a:xfrm>
          <a:prstGeom prst="wedgeRectCallout">
            <a:avLst>
              <a:gd name="adj1" fmla="val -73260"/>
              <a:gd name="adj2" fmla="val -14027"/>
            </a:avLst>
          </a:prstGeom>
          <a:solidFill>
            <a:srgbClr val="B5E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Why does this work?  Because samples appear with the right frequencies.</a:t>
            </a: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152400" y="4495800"/>
            <a:ext cx="1981200" cy="1752600"/>
          </a:xfrm>
          <a:prstGeom prst="wedgeRectCallout">
            <a:avLst>
              <a:gd name="adj1" fmla="val 68494"/>
              <a:gd name="adj2" fmla="val -29621"/>
            </a:avLst>
          </a:prstGeom>
          <a:solidFill>
            <a:srgbClr val="B5E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Why does this work?  Because eventually you learn the right model.</a:t>
            </a: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2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32" grpId="0" animBg="1"/>
      <p:bldP spid="33" grpId="0"/>
      <p:bldP spid="37" grpId="0"/>
      <p:bldP spid="12294" grpId="0"/>
      <p:bldP spid="25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85"/>
  <p:tag name="DEFAULTHEIGHT" val="28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textcolor{OliveGreen}{sample_1 = R(s,\pi(s),s_1') +  \gamma V_k^\pi(s_1')}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341"/>
  <p:tag name="PICTUREFILESIZE" val="2811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textcolor{OliveGreen}{sample_2 = R(s,\pi(s),s_2') +  \gamma V_k^\pi(s_2')}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341"/>
  <p:tag name="PICTUREFILESIZE" val="2995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textcolor{OliveGreen}{sample_n = R(s,\pi(s),s_n') +  \gamma V_k^\pi(s_n')}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341"/>
  <p:tag name="PICTUREFILESIZE" val="299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textcolor{OliveGreen}{\cdots}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22"/>
  <p:tag name="PICTUREFILESIZE" val="65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textcolor{Black}{V_{k+1}^\pi(s) \leftarrow \sum_{s'} T(s, \pi(s), s') [R(s,\pi(s), s') + \gamma V_k^\pi(s')]}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494"/>
  <p:tag name="PICTUREFILESIZE" val="4729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hat{T}(s, a, s')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88"/>
  <p:tag name="PICTUREFILESIZE" val="839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\hat{R}(s, a, s')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87"/>
  <p:tag name="PICTUREFILESIZE" val="88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E[A] = \sum_a P(a) \cdot a&#10;\]&#10;&#10;\end{document}&#10;"/>
  <p:tag name="FILENAME" val="TP_tmp"/>
  <p:tag name="FORMAT" val="png16m"/>
  <p:tag name="RES" val="1200"/>
  <p:tag name="BLEND" val="0"/>
  <p:tag name="TRANSPARENT" val="1"/>
  <p:tag name="TBUG" val="0"/>
  <p:tag name="ALLOWFS" val="0"/>
  <p:tag name="ORIGWIDTH" val="84"/>
  <p:tag name="PICTUREFILESIZE" val="682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= 0.35 \times 20 + \ldots&#10;\]&#10;&#10;\end{document}&#10;"/>
  <p:tag name="FILENAME" val="TP_tmp"/>
  <p:tag name="FORMAT" val="png16m"/>
  <p:tag name="RES" val="1200"/>
  <p:tag name="BLEND" val="0"/>
  <p:tag name="TRANSPARENT" val="1"/>
  <p:tag name="TBUG" val="0"/>
  <p:tag name="ALLOWFS" val="0"/>
  <p:tag name="ORIGWIDTH" val="74"/>
  <p:tag name="PICTUREFILESIZE" val="383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E[A] \approx \sum_a \hat{P}(a) \cdot a&#10;\]&#10;&#10;\end{document}&#10;"/>
  <p:tag name="FILENAME" val="TP_tmp"/>
  <p:tag name="FORMAT" val="png16m"/>
  <p:tag name="RES" val="1200"/>
  <p:tag name="BLEND" val="0"/>
  <p:tag name="TRANSPARENT" val="1"/>
  <p:tag name="TBUG" val="0"/>
  <p:tag name="ALLOWFS" val="0"/>
  <p:tag name="ORIGWIDTH" val="84"/>
  <p:tag name="PICTUREFILESIZE" val="75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\hat{P}(a) = \frac{\mbox{num}(a)}{N}&#10;\]&#10;&#10;\end{document}&#10;"/>
  <p:tag name="FILENAME" val="TP_tmp"/>
  <p:tag name="FORMAT" val="png16m"/>
  <p:tag name="RES" val="1200"/>
  <p:tag name="BLEND" val="0"/>
  <p:tag name="TRANSPARENT" val="1"/>
  <p:tag name="TBUG" val="0"/>
  <p:tag name="ALLOWFS" val="0"/>
  <p:tag name="ORIGWIDTH" val="68"/>
  <p:tag name="PICTUREFILESIZE" val="637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E[A] \approx \frac{1}{N} \sum_i a_i&#10;\]&#10;&#10;\end{document}&#10;"/>
  <p:tag name="FILENAME" val="TP_tmp"/>
  <p:tag name="FORMAT" val="png16m"/>
  <p:tag name="RES" val="1200"/>
  <p:tag name="BLEND" val="0"/>
  <p:tag name="TRANSPARENT" val="1"/>
  <p:tag name="TBUG" val="0"/>
  <p:tag name="ALLOWFS" val="0"/>
  <p:tag name="ORIGWIDTH" val="71"/>
  <p:tag name="PICTUREFILESIZE" val="716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[usenames]{color}&#10;\def\argmax{\mathop{\rm arg\,max}}&#10;\begin{document}&#10;\[&#10;V_{k+1}^\pi(s) \leftarrow \frac{1}{n} \sum_{i} \textcolor{OliveGreen}{sample_i}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230"/>
  <p:tag name="PICTUREFILESIZE" val="29806"/>
</p:tagLst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54299</TotalTime>
  <Words>736</Words>
  <Application>Microsoft Office PowerPoint</Application>
  <PresentationFormat>Geniş ekran</PresentationFormat>
  <Paragraphs>138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7" baseType="lpstr">
      <vt:lpstr>ＭＳ Ｐゴシック</vt:lpstr>
      <vt:lpstr>-apple-system</vt:lpstr>
      <vt:lpstr>Arial</vt:lpstr>
      <vt:lpstr>Calibri</vt:lpstr>
      <vt:lpstr>Lato</vt:lpstr>
      <vt:lpstr>Symbol</vt:lpstr>
      <vt:lpstr>Tahoma</vt:lpstr>
      <vt:lpstr>Times New Roman</vt:lpstr>
      <vt:lpstr>Trebuchet MS</vt:lpstr>
      <vt:lpstr>Wingdings 3</vt:lpstr>
      <vt:lpstr>Yüzeyler</vt:lpstr>
      <vt:lpstr>Yapay Zeka  802600715151  </vt:lpstr>
      <vt:lpstr>Lecturer</vt:lpstr>
      <vt:lpstr> </vt:lpstr>
      <vt:lpstr>Reinforcement Learning</vt:lpstr>
      <vt:lpstr>Offline (MDPs) vs. Online (RL)</vt:lpstr>
      <vt:lpstr>Model-Based Learning</vt:lpstr>
      <vt:lpstr>Model-Based Learning</vt:lpstr>
      <vt:lpstr>Example: Model-Based Learning</vt:lpstr>
      <vt:lpstr>Example: Expected Age</vt:lpstr>
      <vt:lpstr>Model-Free Learning</vt:lpstr>
      <vt:lpstr>Passive Reinforcement Learning</vt:lpstr>
      <vt:lpstr>Passive Reinforcement Learning</vt:lpstr>
      <vt:lpstr>Direct Evaluation</vt:lpstr>
      <vt:lpstr>Sample-Based Policy Evaluation?</vt:lpstr>
      <vt:lpstr>Q-Learning Properties</vt:lpstr>
      <vt:lpstr>     Deep Q-Learning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294-5: Statistical Natural Language Processing</dc:title>
  <dc:creator>Preferred Customer</dc:creator>
  <cp:lastModifiedBy>pc</cp:lastModifiedBy>
  <cp:revision>2982</cp:revision>
  <cp:lastPrinted>2014-02-20T19:34:11Z</cp:lastPrinted>
  <dcterms:created xsi:type="dcterms:W3CDTF">2004-08-27T04:16:05Z</dcterms:created>
  <dcterms:modified xsi:type="dcterms:W3CDTF">2019-11-28T17:42:04Z</dcterms:modified>
</cp:coreProperties>
</file>