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0" d="100"/>
          <a:sy n="60" d="100"/>
        </p:scale>
        <p:origin x="-112" y="-2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dirty="0"/>
          </a:p>
        </p:txBody>
      </p:sp>
      <p:sp>
        <p:nvSpPr>
          <p:cNvPr id="4" name="Date Placeholder 3"/>
          <p:cNvSpPr>
            <a:spLocks noGrp="1"/>
          </p:cNvSpPr>
          <p:nvPr>
            <p:ph type="dt" sz="half" idx="10"/>
          </p:nvPr>
        </p:nvSpPr>
        <p:spPr bwMode="white"/>
        <p:txBody>
          <a:bodyPr/>
          <a:lstStyle/>
          <a:p>
            <a:fld id="{DF9FDB79-631A-924B-8B5C-C82F87DA62CC}" type="datetimeFigureOut">
              <a:rPr lang="en-US" smtClean="0"/>
              <a:t>19.08.2015</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4F6CDAEC-DCCA-454D-8F81-CDAF95A3731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DF9FDB79-631A-924B-8B5C-C82F87DA62CC}" type="datetimeFigureOut">
              <a:rPr lang="en-US" smtClean="0"/>
              <a:t>19.08.2015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CDAEC-DCCA-454D-8F81-CDAF95A3731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Date Placeholder 3"/>
          <p:cNvSpPr>
            <a:spLocks noGrp="1"/>
          </p:cNvSpPr>
          <p:nvPr>
            <p:ph type="dt" sz="half" idx="10"/>
          </p:nvPr>
        </p:nvSpPr>
        <p:spPr/>
        <p:txBody>
          <a:bodyPr/>
          <a:lstStyle/>
          <a:p>
            <a:fld id="{DF9FDB79-631A-924B-8B5C-C82F87DA62CC}" type="datetimeFigureOut">
              <a:rPr lang="en-US" smtClean="0"/>
              <a:t>19.08.2015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CDAEC-DCCA-454D-8F81-CDAF95A3731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Date Placeholder 3"/>
          <p:cNvSpPr>
            <a:spLocks noGrp="1"/>
          </p:cNvSpPr>
          <p:nvPr>
            <p:ph type="dt" sz="half" idx="10"/>
          </p:nvPr>
        </p:nvSpPr>
        <p:spPr/>
        <p:txBody>
          <a:bodyPr/>
          <a:lstStyle/>
          <a:p>
            <a:fld id="{DF9FDB79-631A-924B-8B5C-C82F87DA62CC}" type="datetimeFigureOut">
              <a:rPr lang="en-US" smtClean="0"/>
              <a:t>19.08.2015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CDAEC-DCCA-454D-8F81-CDAF95A37310}"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9FDB79-631A-924B-8B5C-C82F87DA62CC}" type="datetimeFigureOut">
              <a:rPr lang="en-US" smtClean="0"/>
              <a:t>19.08.2015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CDAEC-DCCA-454D-8F81-CDAF95A37310}"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2" name="Title 1"/>
          <p:cNvSpPr>
            <a:spLocks noGrp="1"/>
          </p:cNvSpPr>
          <p:nvPr>
            <p:ph type="title"/>
          </p:nvPr>
        </p:nvSpPr>
        <p:spPr/>
        <p:txBody>
          <a:bodyPr/>
          <a:lstStyle/>
          <a:p>
            <a:r>
              <a:rPr lang="tr-TR" smtClean="0"/>
              <a:t>Click to edit Master title style</a:t>
            </a:r>
            <a:endParaRPr lang="en-US"/>
          </a:p>
        </p:txBody>
      </p:sp>
      <p:sp>
        <p:nvSpPr>
          <p:cNvPr id="5" name="Date Placeholder 4"/>
          <p:cNvSpPr>
            <a:spLocks noGrp="1"/>
          </p:cNvSpPr>
          <p:nvPr>
            <p:ph type="dt" sz="half" idx="10"/>
          </p:nvPr>
        </p:nvSpPr>
        <p:spPr/>
        <p:txBody>
          <a:bodyPr/>
          <a:lstStyle/>
          <a:p>
            <a:fld id="{DF9FDB79-631A-924B-8B5C-C82F87DA62CC}" type="datetimeFigureOut">
              <a:rPr lang="en-US" smtClean="0"/>
              <a:t>19.08.2015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CDAEC-DCCA-454D-8F81-CDAF95A37310}"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7" name="Date Placeholder 6"/>
          <p:cNvSpPr>
            <a:spLocks noGrp="1"/>
          </p:cNvSpPr>
          <p:nvPr>
            <p:ph type="dt" sz="half" idx="10"/>
          </p:nvPr>
        </p:nvSpPr>
        <p:spPr/>
        <p:txBody>
          <a:bodyPr/>
          <a:lstStyle/>
          <a:p>
            <a:fld id="{DF9FDB79-631A-924B-8B5C-C82F87DA62CC}" type="datetimeFigureOut">
              <a:rPr lang="en-US" smtClean="0"/>
              <a:t>19.08.2015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6CDAEC-DCCA-454D-8F81-CDAF95A3731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DF9FDB79-631A-924B-8B5C-C82F87DA62CC}" type="datetimeFigureOut">
              <a:rPr lang="en-US" smtClean="0"/>
              <a:t>19.08.2015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6CDAEC-DCCA-454D-8F81-CDAF95A37310}"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F9FDB79-631A-924B-8B5C-C82F87DA62CC}" type="datetimeFigureOut">
              <a:rPr lang="en-US" smtClean="0"/>
              <a:t>19.08.2015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CDAEC-DCCA-454D-8F81-CDAF95A3731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DF9FDB79-631A-924B-8B5C-C82F87DA62CC}" type="datetimeFigureOut">
              <a:rPr lang="en-US" smtClean="0"/>
              <a:t>19.08.2015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CDAEC-DCCA-454D-8F81-CDAF95A37310}"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DF9FDB79-631A-924B-8B5C-C82F87DA62CC}" type="datetimeFigureOut">
              <a:rPr lang="en-US" smtClean="0"/>
              <a:t>19.08.2015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CDAEC-DCCA-454D-8F81-CDAF95A3731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DF9FDB79-631A-924B-8B5C-C82F87DA62CC}" type="datetimeFigureOut">
              <a:rPr lang="en-US" smtClean="0"/>
              <a:t>19.08.2015</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4F6CDAEC-DCCA-454D-8F81-CDAF95A3731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73169" y="1129758"/>
            <a:ext cx="7327647" cy="1138773"/>
          </a:xfrm>
          <a:prstGeom prst="rect">
            <a:avLst/>
          </a:prstGeom>
          <a:noFill/>
        </p:spPr>
        <p:txBody>
          <a:bodyPr wrap="none" rtlCol="0">
            <a:spAutoFit/>
          </a:bodyPr>
          <a:lstStyle/>
          <a:p>
            <a:pPr algn="ctr">
              <a:lnSpc>
                <a:spcPts val="4080"/>
              </a:lnSpc>
            </a:pPr>
            <a:r>
              <a:rPr lang="en-US" sz="3400" dirty="0" smtClean="0">
                <a:solidFill>
                  <a:srgbClr val="800000"/>
                </a:solidFill>
                <a:latin typeface="Copperplate Gothic Bold"/>
                <a:cs typeface="Copperplate Gothic Bold"/>
              </a:rPr>
              <a:t>Monsters ın gothıc fıctıon: </a:t>
            </a:r>
          </a:p>
          <a:p>
            <a:pPr algn="ctr">
              <a:lnSpc>
                <a:spcPts val="4080"/>
              </a:lnSpc>
            </a:pPr>
            <a:r>
              <a:rPr lang="en-US" sz="3400" dirty="0" err="1" smtClean="0">
                <a:solidFill>
                  <a:srgbClr val="800000"/>
                </a:solidFill>
                <a:latin typeface="Copperplate Gothic Bold"/>
                <a:cs typeface="Copperplate Gothic Bold"/>
              </a:rPr>
              <a:t>mary</a:t>
            </a:r>
            <a:r>
              <a:rPr lang="en-US" sz="3400" dirty="0" smtClean="0">
                <a:solidFill>
                  <a:srgbClr val="800000"/>
                </a:solidFill>
                <a:latin typeface="Copperplate Gothic Bold"/>
                <a:cs typeface="Copperplate Gothic Bold"/>
              </a:rPr>
              <a:t> </a:t>
            </a:r>
            <a:r>
              <a:rPr lang="en-US" sz="3400" dirty="0" err="1" smtClean="0">
                <a:solidFill>
                  <a:srgbClr val="800000"/>
                </a:solidFill>
                <a:latin typeface="Copperplate Gothic Bold"/>
                <a:cs typeface="Copperplate Gothic Bold"/>
              </a:rPr>
              <a:t>shelley’s</a:t>
            </a:r>
            <a:r>
              <a:rPr lang="en-US" sz="3400" dirty="0" smtClean="0">
                <a:solidFill>
                  <a:srgbClr val="800000"/>
                </a:solidFill>
                <a:latin typeface="Copperplate Gothic Bold"/>
                <a:cs typeface="Copperplate Gothic Bold"/>
              </a:rPr>
              <a:t> </a:t>
            </a:r>
            <a:r>
              <a:rPr lang="en-US" sz="3400" i="1" dirty="0" err="1" smtClean="0">
                <a:solidFill>
                  <a:srgbClr val="800000"/>
                </a:solidFill>
                <a:latin typeface="Copperplate Gothic Bold"/>
                <a:cs typeface="Copperplate Gothic Bold"/>
              </a:rPr>
              <a:t>frankenstein</a:t>
            </a:r>
            <a:endParaRPr lang="en-US" sz="3400" dirty="0">
              <a:solidFill>
                <a:srgbClr val="800000"/>
              </a:solidFill>
              <a:latin typeface="Copperplate Gothic Bold"/>
              <a:cs typeface="Copperplate Gothic Bold"/>
            </a:endParaRPr>
          </a:p>
        </p:txBody>
      </p:sp>
      <p:pic>
        <p:nvPicPr>
          <p:cNvPr id="16" name="Picture 15" descr="51zfnZ5vEsL._SL300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509" y="2268531"/>
            <a:ext cx="4445482" cy="3327001"/>
          </a:xfrm>
          <a:prstGeom prst="rect">
            <a:avLst/>
          </a:prstGeom>
        </p:spPr>
      </p:pic>
    </p:spTree>
    <p:extLst>
      <p:ext uri="{BB962C8B-B14F-4D97-AF65-F5344CB8AC3E}">
        <p14:creationId xmlns:p14="http://schemas.microsoft.com/office/powerpoint/2010/main" val="16946957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3138" y="1820071"/>
            <a:ext cx="6546626" cy="2677656"/>
          </a:xfrm>
          <a:prstGeom prst="rect">
            <a:avLst/>
          </a:prstGeom>
        </p:spPr>
        <p:txBody>
          <a:bodyPr wrap="square">
            <a:spAutoFit/>
          </a:bodyPr>
          <a:lstStyle/>
          <a:p>
            <a:pPr algn="just"/>
            <a:r>
              <a:rPr lang="en-US" sz="2400" b="1" dirty="0">
                <a:latin typeface="Century Gothic"/>
                <a:ea typeface="ＭＳ 明朝"/>
                <a:cs typeface="Century Gothic"/>
              </a:rPr>
              <a:t>“Learn from me, if not by my precepts, at least by my example, how dangerous is the acquirement of knowledge and how much happier that man is who believes his native town to be the world, than he who aspires to become greater than his nature will allow.”</a:t>
            </a:r>
            <a:r>
              <a:rPr lang="en-US" sz="2400" b="1" dirty="0">
                <a:latin typeface="Century Gothic"/>
                <a:cs typeface="Century Gothic"/>
              </a:rPr>
              <a:t> </a:t>
            </a:r>
          </a:p>
        </p:txBody>
      </p:sp>
    </p:spTree>
    <p:extLst>
      <p:ext uri="{BB962C8B-B14F-4D97-AF65-F5344CB8AC3E}">
        <p14:creationId xmlns:p14="http://schemas.microsoft.com/office/powerpoint/2010/main" val="4579321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96166" y="1406836"/>
            <a:ext cx="2039891" cy="646331"/>
          </a:xfrm>
          <a:prstGeom prst="rect">
            <a:avLst/>
          </a:prstGeom>
          <a:noFill/>
        </p:spPr>
        <p:txBody>
          <a:bodyPr wrap="none" rtlCol="0">
            <a:spAutoFit/>
          </a:bodyPr>
          <a:lstStyle/>
          <a:p>
            <a:r>
              <a:rPr lang="en-US" sz="3600" dirty="0">
                <a:solidFill>
                  <a:srgbClr val="800000"/>
                </a:solidFill>
                <a:latin typeface="Copperplate Gothic Bold"/>
                <a:cs typeface="Copperplate Gothic Bold"/>
              </a:rPr>
              <a:t>themes</a:t>
            </a:r>
            <a:endParaRPr lang="en-US" sz="3600" dirty="0"/>
          </a:p>
        </p:txBody>
      </p:sp>
      <p:sp>
        <p:nvSpPr>
          <p:cNvPr id="3" name="TextBox 2"/>
          <p:cNvSpPr txBox="1"/>
          <p:nvPr/>
        </p:nvSpPr>
        <p:spPr>
          <a:xfrm>
            <a:off x="3184669" y="2659390"/>
            <a:ext cx="2381882" cy="1384995"/>
          </a:xfrm>
          <a:prstGeom prst="rect">
            <a:avLst/>
          </a:prstGeom>
          <a:noFill/>
        </p:spPr>
        <p:txBody>
          <a:bodyPr wrap="none" rtlCol="0">
            <a:spAutoFit/>
          </a:bodyPr>
          <a:lstStyle/>
          <a:p>
            <a:r>
              <a:rPr lang="en-US" sz="2800" b="1" dirty="0" smtClean="0">
                <a:latin typeface="Century Gothic"/>
                <a:cs typeface="Century Gothic"/>
              </a:rPr>
              <a:t>2) Free Will</a:t>
            </a:r>
          </a:p>
          <a:p>
            <a:endParaRPr lang="en-US" sz="2800" b="1" dirty="0">
              <a:latin typeface="Century Gothic"/>
              <a:cs typeface="Century Gothic"/>
            </a:endParaRPr>
          </a:p>
          <a:p>
            <a:r>
              <a:rPr lang="en-US" sz="2800" b="1" dirty="0" smtClean="0">
                <a:latin typeface="Century Gothic"/>
                <a:cs typeface="Century Gothic"/>
              </a:rPr>
              <a:t>3) Alienation</a:t>
            </a:r>
            <a:endParaRPr lang="en-US" sz="2800" b="1" dirty="0">
              <a:latin typeface="Century Gothic"/>
              <a:cs typeface="Century Gothic"/>
            </a:endParaRPr>
          </a:p>
        </p:txBody>
      </p:sp>
    </p:spTree>
    <p:extLst>
      <p:ext uri="{BB962C8B-B14F-4D97-AF65-F5344CB8AC3E}">
        <p14:creationId xmlns:p14="http://schemas.microsoft.com/office/powerpoint/2010/main" val="32139859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kyll and hy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1023" y="1230839"/>
            <a:ext cx="3587552" cy="4105278"/>
          </a:xfrm>
          <a:prstGeom prst="rect">
            <a:avLst/>
          </a:prstGeom>
        </p:spPr>
      </p:pic>
    </p:spTree>
    <p:extLst>
      <p:ext uri="{BB962C8B-B14F-4D97-AF65-F5344CB8AC3E}">
        <p14:creationId xmlns:p14="http://schemas.microsoft.com/office/powerpoint/2010/main" val="39398756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9720" y="1249001"/>
            <a:ext cx="2039891" cy="646331"/>
          </a:xfrm>
          <a:prstGeom prst="rect">
            <a:avLst/>
          </a:prstGeom>
        </p:spPr>
        <p:txBody>
          <a:bodyPr wrap="none">
            <a:spAutoFit/>
          </a:bodyPr>
          <a:lstStyle/>
          <a:p>
            <a:r>
              <a:rPr lang="en-US" sz="3600" dirty="0">
                <a:solidFill>
                  <a:srgbClr val="800000"/>
                </a:solidFill>
                <a:latin typeface="Copperplate Gothic Bold"/>
                <a:cs typeface="Copperplate Gothic Bold"/>
              </a:rPr>
              <a:t>themes</a:t>
            </a:r>
            <a:endParaRPr lang="en-US" sz="3600" dirty="0"/>
          </a:p>
        </p:txBody>
      </p:sp>
      <p:sp>
        <p:nvSpPr>
          <p:cNvPr id="3" name="TextBox 2"/>
          <p:cNvSpPr txBox="1"/>
          <p:nvPr/>
        </p:nvSpPr>
        <p:spPr>
          <a:xfrm>
            <a:off x="3459720" y="2199670"/>
            <a:ext cx="2174118" cy="523220"/>
          </a:xfrm>
          <a:prstGeom prst="rect">
            <a:avLst/>
          </a:prstGeom>
          <a:noFill/>
        </p:spPr>
        <p:txBody>
          <a:bodyPr wrap="none" rtlCol="0">
            <a:spAutoFit/>
          </a:bodyPr>
          <a:lstStyle/>
          <a:p>
            <a:r>
              <a:rPr lang="en-US" sz="2800" b="1" dirty="0">
                <a:latin typeface="Century Gothic"/>
                <a:cs typeface="Century Gothic"/>
              </a:rPr>
              <a:t>4</a:t>
            </a:r>
            <a:r>
              <a:rPr lang="en-US" sz="2800" b="1" dirty="0" smtClean="0">
                <a:latin typeface="Century Gothic"/>
                <a:cs typeface="Century Gothic"/>
              </a:rPr>
              <a:t>) Revenge</a:t>
            </a:r>
            <a:endParaRPr lang="en-US" sz="2800" b="1" dirty="0">
              <a:latin typeface="Century Gothic"/>
              <a:cs typeface="Century Gothic"/>
            </a:endParaRPr>
          </a:p>
        </p:txBody>
      </p:sp>
      <p:sp>
        <p:nvSpPr>
          <p:cNvPr id="4" name="TextBox 3"/>
          <p:cNvSpPr txBox="1"/>
          <p:nvPr/>
        </p:nvSpPr>
        <p:spPr>
          <a:xfrm>
            <a:off x="1629833" y="2940503"/>
            <a:ext cx="6159500" cy="3416320"/>
          </a:xfrm>
          <a:prstGeom prst="rect">
            <a:avLst/>
          </a:prstGeom>
          <a:noFill/>
        </p:spPr>
        <p:txBody>
          <a:bodyPr wrap="square" rtlCol="0">
            <a:spAutoFit/>
          </a:bodyPr>
          <a:lstStyle/>
          <a:p>
            <a:r>
              <a:rPr lang="en-US" sz="2400" b="1" dirty="0" smtClean="0">
                <a:solidFill>
                  <a:srgbClr val="800000"/>
                </a:solidFill>
                <a:latin typeface="Century Gothic"/>
                <a:cs typeface="Century Gothic"/>
              </a:rPr>
              <a:t>Victims: </a:t>
            </a:r>
            <a:r>
              <a:rPr lang="en-US" sz="2400" b="1" dirty="0" smtClean="0">
                <a:latin typeface="Century Gothic"/>
                <a:cs typeface="Century Gothic"/>
              </a:rPr>
              <a:t>Brother William</a:t>
            </a:r>
          </a:p>
          <a:p>
            <a:r>
              <a:rPr lang="en-US" sz="2400" b="1" dirty="0">
                <a:solidFill>
                  <a:srgbClr val="800000"/>
                </a:solidFill>
                <a:latin typeface="Century Gothic"/>
                <a:cs typeface="Century Gothic"/>
              </a:rPr>
              <a:t>	</a:t>
            </a:r>
            <a:r>
              <a:rPr lang="en-US" sz="2400" b="1" dirty="0" smtClean="0">
                <a:solidFill>
                  <a:srgbClr val="800000"/>
                </a:solidFill>
                <a:latin typeface="Century Gothic"/>
                <a:cs typeface="Century Gothic"/>
              </a:rPr>
              <a:t>	    </a:t>
            </a:r>
            <a:r>
              <a:rPr lang="en-US" sz="2400" b="1" dirty="0" smtClean="0">
                <a:solidFill>
                  <a:srgbClr val="000000"/>
                </a:solidFill>
                <a:latin typeface="Century Gothic"/>
                <a:cs typeface="Century Gothic"/>
              </a:rPr>
              <a:t>Friend Henry </a:t>
            </a:r>
            <a:r>
              <a:rPr lang="en-US" sz="2400" b="1" dirty="0" err="1" smtClean="0">
                <a:solidFill>
                  <a:srgbClr val="000000"/>
                </a:solidFill>
                <a:latin typeface="Century Gothic"/>
                <a:cs typeface="Century Gothic"/>
              </a:rPr>
              <a:t>Clerval</a:t>
            </a:r>
            <a:endParaRPr lang="en-US" sz="2400" b="1" dirty="0" smtClean="0">
              <a:solidFill>
                <a:srgbClr val="000000"/>
              </a:solidFill>
              <a:latin typeface="Century Gothic"/>
              <a:cs typeface="Century Gothic"/>
            </a:endParaRPr>
          </a:p>
          <a:p>
            <a:r>
              <a:rPr lang="en-US" sz="2400" b="1" dirty="0">
                <a:solidFill>
                  <a:srgbClr val="000000"/>
                </a:solidFill>
                <a:latin typeface="Century Gothic"/>
                <a:cs typeface="Century Gothic"/>
              </a:rPr>
              <a:t> </a:t>
            </a:r>
            <a:r>
              <a:rPr lang="en-US" sz="2400" b="1" dirty="0" smtClean="0">
                <a:solidFill>
                  <a:srgbClr val="000000"/>
                </a:solidFill>
                <a:latin typeface="Century Gothic"/>
                <a:cs typeface="Century Gothic"/>
              </a:rPr>
              <a:t>              Wife Elizabeth</a:t>
            </a:r>
          </a:p>
          <a:p>
            <a:endParaRPr lang="en-US" sz="2400" b="1" dirty="0" smtClean="0">
              <a:solidFill>
                <a:srgbClr val="000000"/>
              </a:solidFill>
              <a:latin typeface="Century Gothic"/>
              <a:cs typeface="Century Gothic"/>
            </a:endParaRPr>
          </a:p>
          <a:p>
            <a:r>
              <a:rPr lang="en-US" sz="2400" b="1" dirty="0" smtClean="0">
                <a:solidFill>
                  <a:srgbClr val="000000"/>
                </a:solidFill>
                <a:latin typeface="Century Gothic"/>
                <a:cs typeface="Century Gothic"/>
              </a:rPr>
              <a:t>	also indirectly:</a:t>
            </a:r>
          </a:p>
          <a:p>
            <a:r>
              <a:rPr lang="en-US" sz="2400" b="1" dirty="0">
                <a:solidFill>
                  <a:srgbClr val="000000"/>
                </a:solidFill>
                <a:latin typeface="Century Gothic"/>
                <a:cs typeface="Century Gothic"/>
              </a:rPr>
              <a:t>	</a:t>
            </a:r>
            <a:r>
              <a:rPr lang="en-US" sz="2400" b="1" dirty="0" smtClean="0">
                <a:solidFill>
                  <a:srgbClr val="000000"/>
                </a:solidFill>
                <a:latin typeface="Century Gothic"/>
                <a:cs typeface="Century Gothic"/>
              </a:rPr>
              <a:t>	</a:t>
            </a:r>
            <a:r>
              <a:rPr lang="en-US" sz="2400" b="1" dirty="0">
                <a:solidFill>
                  <a:srgbClr val="000000"/>
                </a:solidFill>
                <a:latin typeface="Century Gothic"/>
                <a:cs typeface="Century Gothic"/>
              </a:rPr>
              <a:t> </a:t>
            </a:r>
            <a:r>
              <a:rPr lang="en-US" sz="2400" b="1" dirty="0" smtClean="0">
                <a:solidFill>
                  <a:srgbClr val="000000"/>
                </a:solidFill>
                <a:latin typeface="Century Gothic"/>
                <a:cs typeface="Century Gothic"/>
              </a:rPr>
              <a:t>    Justine</a:t>
            </a:r>
          </a:p>
          <a:p>
            <a:r>
              <a:rPr lang="en-US" sz="2400" b="1" dirty="0" smtClean="0">
                <a:solidFill>
                  <a:srgbClr val="000000"/>
                </a:solidFill>
                <a:latin typeface="Century Gothic"/>
                <a:cs typeface="Century Gothic"/>
              </a:rPr>
              <a:t>			Father</a:t>
            </a:r>
          </a:p>
          <a:p>
            <a:r>
              <a:rPr lang="en-US" sz="2400" b="1" dirty="0">
                <a:solidFill>
                  <a:srgbClr val="000000"/>
                </a:solidFill>
                <a:latin typeface="Century Gothic"/>
                <a:cs typeface="Century Gothic"/>
              </a:rPr>
              <a:t>	</a:t>
            </a:r>
            <a:r>
              <a:rPr lang="en-US" sz="2400" b="1" dirty="0" smtClean="0">
                <a:solidFill>
                  <a:srgbClr val="000000"/>
                </a:solidFill>
                <a:latin typeface="Century Gothic"/>
                <a:cs typeface="Century Gothic"/>
              </a:rPr>
              <a:t>		</a:t>
            </a:r>
          </a:p>
          <a:p>
            <a:endParaRPr lang="en-US" sz="2400" b="1" dirty="0">
              <a:solidFill>
                <a:srgbClr val="800000"/>
              </a:solidFill>
              <a:latin typeface="Century Gothic"/>
              <a:cs typeface="Century Gothic"/>
            </a:endParaRPr>
          </a:p>
        </p:txBody>
      </p:sp>
    </p:spTree>
    <p:extLst>
      <p:ext uri="{BB962C8B-B14F-4D97-AF65-F5344CB8AC3E}">
        <p14:creationId xmlns:p14="http://schemas.microsoft.com/office/powerpoint/2010/main" val="32769556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8118" y="1472442"/>
            <a:ext cx="6969595" cy="3539431"/>
          </a:xfrm>
          <a:prstGeom prst="rect">
            <a:avLst/>
          </a:prstGeom>
          <a:noFill/>
        </p:spPr>
        <p:txBody>
          <a:bodyPr wrap="square" rtlCol="0">
            <a:spAutoFit/>
          </a:bodyPr>
          <a:lstStyle/>
          <a:p>
            <a:pPr marL="457200" indent="-457200">
              <a:buFont typeface="Wingdings" charset="2"/>
              <a:buChar char="v"/>
            </a:pPr>
            <a:r>
              <a:rPr lang="en-US" sz="2800" b="1" dirty="0" smtClean="0">
                <a:latin typeface="Century Gothic"/>
                <a:cs typeface="Century Gothic"/>
              </a:rPr>
              <a:t>The doctor left him alone</a:t>
            </a:r>
          </a:p>
          <a:p>
            <a:endParaRPr lang="en-US" sz="2800" b="1" dirty="0" smtClean="0">
              <a:latin typeface="Century Gothic"/>
              <a:cs typeface="Century Gothic"/>
            </a:endParaRPr>
          </a:p>
          <a:p>
            <a:pPr marL="457200" indent="-457200">
              <a:buFont typeface="Wingdings" charset="2"/>
              <a:buChar char="v"/>
            </a:pPr>
            <a:r>
              <a:rPr lang="en-US" sz="2800" b="1" dirty="0" smtClean="0">
                <a:latin typeface="Century Gothic"/>
                <a:cs typeface="Century Gothic"/>
              </a:rPr>
              <a:t>He refused to create a female partner for him</a:t>
            </a:r>
          </a:p>
          <a:p>
            <a:endParaRPr lang="en-US" sz="2800" b="1" dirty="0" smtClean="0">
              <a:latin typeface="Century Gothic"/>
              <a:cs typeface="Century Gothic"/>
            </a:endParaRPr>
          </a:p>
          <a:p>
            <a:pPr marL="457200" indent="-457200">
              <a:buFont typeface="Wingdings" charset="2"/>
              <a:buChar char="v"/>
            </a:pPr>
            <a:r>
              <a:rPr lang="en-US" sz="2800" b="1" dirty="0" smtClean="0">
                <a:latin typeface="Century Gothic"/>
                <a:cs typeface="Century Gothic"/>
              </a:rPr>
              <a:t>By creating him and by leaving him alone, Victor caused all his sufferings.</a:t>
            </a:r>
            <a:endParaRPr lang="en-US" sz="2800" b="1" dirty="0">
              <a:latin typeface="Century Gothic"/>
              <a:cs typeface="Century Gothic"/>
            </a:endParaRPr>
          </a:p>
        </p:txBody>
      </p:sp>
    </p:spTree>
    <p:extLst>
      <p:ext uri="{BB962C8B-B14F-4D97-AF65-F5344CB8AC3E}">
        <p14:creationId xmlns:p14="http://schemas.microsoft.com/office/powerpoint/2010/main" val="31813270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5049" y="1335592"/>
            <a:ext cx="3657972" cy="646331"/>
          </a:xfrm>
          <a:prstGeom prst="rect">
            <a:avLst/>
          </a:prstGeom>
          <a:noFill/>
        </p:spPr>
        <p:txBody>
          <a:bodyPr wrap="none" rtlCol="0">
            <a:spAutoFit/>
          </a:bodyPr>
          <a:lstStyle/>
          <a:p>
            <a:r>
              <a:rPr lang="en-US" sz="3600" dirty="0" smtClean="0">
                <a:solidFill>
                  <a:srgbClr val="800000"/>
                </a:solidFill>
                <a:latin typeface="Copperplate Gothic Bold"/>
                <a:cs typeface="Copperplate Gothic Bold"/>
              </a:rPr>
              <a:t>Next sessıon:</a:t>
            </a:r>
            <a:endParaRPr lang="en-US" sz="3600" dirty="0">
              <a:solidFill>
                <a:srgbClr val="800000"/>
              </a:solidFill>
              <a:latin typeface="Copperplate Gothic Bold"/>
              <a:cs typeface="Copperplate Gothic Bold"/>
            </a:endParaRPr>
          </a:p>
        </p:txBody>
      </p:sp>
      <p:sp>
        <p:nvSpPr>
          <p:cNvPr id="3" name="TextBox 2"/>
          <p:cNvSpPr txBox="1"/>
          <p:nvPr/>
        </p:nvSpPr>
        <p:spPr>
          <a:xfrm>
            <a:off x="1058333" y="2571002"/>
            <a:ext cx="6900333" cy="2185214"/>
          </a:xfrm>
          <a:prstGeom prst="rect">
            <a:avLst/>
          </a:prstGeom>
          <a:noFill/>
        </p:spPr>
        <p:txBody>
          <a:bodyPr wrap="square" rtlCol="0">
            <a:spAutoFit/>
          </a:bodyPr>
          <a:lstStyle/>
          <a:p>
            <a:pPr algn="ctr"/>
            <a:r>
              <a:rPr lang="en-US" sz="3400" dirty="0" smtClean="0">
                <a:latin typeface="Copperplate Gothic Bold"/>
                <a:cs typeface="Copperplate Gothic Bold"/>
              </a:rPr>
              <a:t>Several monsters ın </a:t>
            </a:r>
            <a:r>
              <a:rPr lang="en-US" sz="3400" i="1" dirty="0" err="1" smtClean="0">
                <a:latin typeface="Copperplate Gothic Bold"/>
                <a:cs typeface="Copperplate Gothic Bold"/>
              </a:rPr>
              <a:t>frankenstein</a:t>
            </a:r>
            <a:r>
              <a:rPr lang="en-US" sz="3400" i="1" dirty="0" smtClean="0">
                <a:latin typeface="Copperplate Gothic Bold"/>
                <a:cs typeface="Copperplate Gothic Bold"/>
              </a:rPr>
              <a:t> </a:t>
            </a:r>
            <a:endParaRPr lang="en-US" sz="3400" i="1" dirty="0" smtClean="0">
              <a:latin typeface="Copperplate Gothic Bold"/>
              <a:cs typeface="Copperplate Gothic Bold"/>
            </a:endParaRPr>
          </a:p>
          <a:p>
            <a:pPr algn="ctr"/>
            <a:r>
              <a:rPr lang="en-US" sz="3400" smtClean="0">
                <a:latin typeface="Copperplate Gothic Bold"/>
                <a:cs typeface="Copperplate Gothic Bold"/>
              </a:rPr>
              <a:t>and </a:t>
            </a:r>
          </a:p>
          <a:p>
            <a:pPr algn="ctr"/>
            <a:r>
              <a:rPr lang="en-US" sz="3400" smtClean="0">
                <a:latin typeface="Copperplate Gothic Bold"/>
                <a:cs typeface="Copperplate Gothic Bold"/>
              </a:rPr>
              <a:t>the </a:t>
            </a:r>
            <a:r>
              <a:rPr lang="en-US" sz="3400" dirty="0" smtClean="0">
                <a:latin typeface="Copperplate Gothic Bold"/>
                <a:cs typeface="Copperplate Gothic Bold"/>
              </a:rPr>
              <a:t>concept of the other</a:t>
            </a:r>
            <a:endParaRPr lang="en-US" sz="3400" dirty="0">
              <a:latin typeface="Copperplate Gothic Bold"/>
              <a:cs typeface="Copperplate Gothic Bold"/>
            </a:endParaRPr>
          </a:p>
        </p:txBody>
      </p:sp>
    </p:spTree>
    <p:extLst>
      <p:ext uri="{BB962C8B-B14F-4D97-AF65-F5344CB8AC3E}">
        <p14:creationId xmlns:p14="http://schemas.microsoft.com/office/powerpoint/2010/main" val="36999236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lla diodat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553" y="1069350"/>
            <a:ext cx="6990024" cy="4660016"/>
          </a:xfrm>
          <a:prstGeom prst="rect">
            <a:avLst/>
          </a:prstGeom>
        </p:spPr>
      </p:pic>
    </p:spTree>
    <p:extLst>
      <p:ext uri="{BB962C8B-B14F-4D97-AF65-F5344CB8AC3E}">
        <p14:creationId xmlns:p14="http://schemas.microsoft.com/office/powerpoint/2010/main" val="31724643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0667" y="2794001"/>
            <a:ext cx="3933188" cy="2246769"/>
          </a:xfrm>
          <a:prstGeom prst="rect">
            <a:avLst/>
          </a:prstGeom>
          <a:noFill/>
        </p:spPr>
        <p:txBody>
          <a:bodyPr wrap="none" rtlCol="0">
            <a:spAutoFit/>
          </a:bodyPr>
          <a:lstStyle/>
          <a:p>
            <a:r>
              <a:rPr lang="en-US" sz="2800" b="1" dirty="0">
                <a:latin typeface="Century Gothic"/>
                <a:cs typeface="Century Gothic"/>
              </a:rPr>
              <a:t>1</a:t>
            </a:r>
            <a:r>
              <a:rPr lang="en-US" sz="2800" b="1" dirty="0" smtClean="0">
                <a:latin typeface="Century Gothic"/>
                <a:cs typeface="Century Gothic"/>
              </a:rPr>
              <a:t>) Robert Walton</a:t>
            </a:r>
          </a:p>
          <a:p>
            <a:endParaRPr lang="en-US" sz="2800" b="1" dirty="0">
              <a:latin typeface="Century Gothic"/>
              <a:cs typeface="Century Gothic"/>
            </a:endParaRPr>
          </a:p>
          <a:p>
            <a:r>
              <a:rPr lang="en-US" sz="2800" b="1" dirty="0" smtClean="0">
                <a:latin typeface="Century Gothic"/>
                <a:cs typeface="Century Gothic"/>
              </a:rPr>
              <a:t>2) Victor Frankenstein</a:t>
            </a:r>
          </a:p>
          <a:p>
            <a:endParaRPr lang="en-US" sz="2800" b="1" dirty="0">
              <a:latin typeface="Century Gothic"/>
              <a:cs typeface="Century Gothic"/>
            </a:endParaRPr>
          </a:p>
          <a:p>
            <a:r>
              <a:rPr lang="en-US" sz="2800" b="1" dirty="0" smtClean="0">
                <a:latin typeface="Century Gothic"/>
                <a:cs typeface="Century Gothic"/>
              </a:rPr>
              <a:t>3) The Monster</a:t>
            </a:r>
            <a:endParaRPr lang="en-US" sz="2800" b="1" dirty="0">
              <a:latin typeface="Century Gothic"/>
              <a:cs typeface="Century Gothic"/>
            </a:endParaRPr>
          </a:p>
        </p:txBody>
      </p:sp>
      <p:sp>
        <p:nvSpPr>
          <p:cNvPr id="3" name="TextBox 2"/>
          <p:cNvSpPr txBox="1"/>
          <p:nvPr/>
        </p:nvSpPr>
        <p:spPr>
          <a:xfrm>
            <a:off x="2137833" y="1518334"/>
            <a:ext cx="4674627" cy="646331"/>
          </a:xfrm>
          <a:prstGeom prst="rect">
            <a:avLst/>
          </a:prstGeom>
          <a:noFill/>
        </p:spPr>
        <p:txBody>
          <a:bodyPr wrap="none" rtlCol="0">
            <a:spAutoFit/>
          </a:bodyPr>
          <a:lstStyle/>
          <a:p>
            <a:r>
              <a:rPr lang="en-US" sz="3600" dirty="0" smtClean="0">
                <a:solidFill>
                  <a:srgbClr val="800000"/>
                </a:solidFill>
                <a:latin typeface="Copperplate Gothic Bold"/>
                <a:cs typeface="Copperplate Gothic Bold"/>
              </a:rPr>
              <a:t>Three narrators</a:t>
            </a:r>
            <a:endParaRPr lang="en-US" sz="3600" dirty="0">
              <a:solidFill>
                <a:srgbClr val="800000"/>
              </a:solidFill>
              <a:latin typeface="Copperplate Gothic Bold"/>
              <a:cs typeface="Copperplate Gothic Bold"/>
            </a:endParaRPr>
          </a:p>
        </p:txBody>
      </p:sp>
    </p:spTree>
    <p:extLst>
      <p:ext uri="{BB962C8B-B14F-4D97-AF65-F5344CB8AC3E}">
        <p14:creationId xmlns:p14="http://schemas.microsoft.com/office/powerpoint/2010/main" val="11731701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2077" y="1314494"/>
            <a:ext cx="4502179" cy="646331"/>
          </a:xfrm>
          <a:prstGeom prst="rect">
            <a:avLst/>
          </a:prstGeom>
          <a:noFill/>
        </p:spPr>
        <p:txBody>
          <a:bodyPr wrap="none" rtlCol="0">
            <a:spAutoFit/>
          </a:bodyPr>
          <a:lstStyle/>
          <a:p>
            <a:r>
              <a:rPr lang="en-US" sz="3600" dirty="0" smtClean="0">
                <a:solidFill>
                  <a:srgbClr val="800000"/>
                </a:solidFill>
                <a:latin typeface="Copperplate Gothic Bold"/>
                <a:cs typeface="Copperplate Gothic Bold"/>
              </a:rPr>
              <a:t>Gothic elements</a:t>
            </a:r>
            <a:endParaRPr lang="en-US" sz="3600" dirty="0">
              <a:solidFill>
                <a:srgbClr val="800000"/>
              </a:solidFill>
              <a:latin typeface="Copperplate Gothic Bold"/>
              <a:cs typeface="Copperplate Gothic Bold"/>
            </a:endParaRPr>
          </a:p>
        </p:txBody>
      </p:sp>
      <p:sp>
        <p:nvSpPr>
          <p:cNvPr id="4" name="Rectangle 3"/>
          <p:cNvSpPr/>
          <p:nvPr/>
        </p:nvSpPr>
        <p:spPr>
          <a:xfrm>
            <a:off x="1058333" y="2136339"/>
            <a:ext cx="7133167" cy="4585871"/>
          </a:xfrm>
          <a:prstGeom prst="rect">
            <a:avLst/>
          </a:prstGeom>
        </p:spPr>
        <p:txBody>
          <a:bodyPr wrap="square">
            <a:spAutoFit/>
          </a:bodyPr>
          <a:lstStyle/>
          <a:p>
            <a:pPr marL="342900" lvl="0" indent="-342900">
              <a:buFont typeface="Wingdings" charset="2"/>
              <a:buChar char="v"/>
            </a:pPr>
            <a:r>
              <a:rPr lang="en-US" sz="2200" b="1" dirty="0" smtClean="0">
                <a:latin typeface="Century Gothic"/>
                <a:cs typeface="Century Gothic"/>
              </a:rPr>
              <a:t>A hideous </a:t>
            </a:r>
            <a:r>
              <a:rPr lang="en-US" sz="2200" b="1" dirty="0">
                <a:latin typeface="Century Gothic"/>
                <a:cs typeface="Century Gothic"/>
              </a:rPr>
              <a:t>monster with superhuman strength and stature. He has free will and </a:t>
            </a:r>
            <a:r>
              <a:rPr lang="en-US" sz="2200" b="1" dirty="0" smtClean="0">
                <a:latin typeface="Century Gothic"/>
                <a:cs typeface="Century Gothic"/>
              </a:rPr>
              <a:t>individual </a:t>
            </a:r>
            <a:r>
              <a:rPr lang="en-US" sz="2200" b="1" dirty="0">
                <a:latin typeface="Century Gothic"/>
                <a:cs typeface="Century Gothic"/>
              </a:rPr>
              <a:t>consciousness.</a:t>
            </a:r>
          </a:p>
          <a:p>
            <a:pPr marL="342900" lvl="0" indent="-342900">
              <a:buFont typeface="Wingdings" charset="2"/>
              <a:buChar char="v"/>
            </a:pPr>
            <a:r>
              <a:rPr lang="en-US" sz="2200" b="1" dirty="0">
                <a:latin typeface="Century Gothic"/>
                <a:cs typeface="Century Gothic"/>
              </a:rPr>
              <a:t>Nature: thunderstorms, rain, a boat stuck in the North Pole.</a:t>
            </a:r>
          </a:p>
          <a:p>
            <a:pPr marL="342900" lvl="0" indent="-342900">
              <a:buFont typeface="Wingdings" charset="2"/>
              <a:buChar char="v"/>
            </a:pPr>
            <a:r>
              <a:rPr lang="en-US" sz="2200" b="1" dirty="0">
                <a:latin typeface="Century Gothic"/>
                <a:cs typeface="Century Gothic"/>
              </a:rPr>
              <a:t>Gloomy atmosphere, sense of terror</a:t>
            </a:r>
          </a:p>
          <a:p>
            <a:pPr marL="342900" lvl="0" indent="-342900">
              <a:buFont typeface="Wingdings" charset="2"/>
              <a:buChar char="v"/>
            </a:pPr>
            <a:r>
              <a:rPr lang="en-US" sz="2200" b="1" dirty="0">
                <a:latin typeface="Century Gothic"/>
                <a:cs typeface="Century Gothic"/>
              </a:rPr>
              <a:t>Murder and mystery</a:t>
            </a:r>
          </a:p>
          <a:p>
            <a:pPr marL="342900" lvl="0" indent="-342900">
              <a:buFont typeface="Wingdings" charset="2"/>
              <a:buChar char="v"/>
            </a:pPr>
            <a:r>
              <a:rPr lang="en-US" sz="2200" b="1" dirty="0">
                <a:latin typeface="Century Gothic"/>
                <a:cs typeface="Century Gothic"/>
              </a:rPr>
              <a:t>The hunt</a:t>
            </a:r>
          </a:p>
          <a:p>
            <a:pPr marL="342900" indent="-342900">
              <a:buFont typeface="Wingdings" charset="2"/>
              <a:buChar char="v"/>
            </a:pPr>
            <a:r>
              <a:rPr lang="en-US" sz="2200" b="1" dirty="0">
                <a:latin typeface="Century Gothic"/>
                <a:cs typeface="Century Gothic"/>
              </a:rPr>
              <a:t>Thirst for revenge </a:t>
            </a:r>
            <a:endParaRPr lang="en-US" sz="2200" b="1" dirty="0" smtClean="0">
              <a:latin typeface="Century Gothic"/>
              <a:cs typeface="Century Gothic"/>
            </a:endParaRPr>
          </a:p>
          <a:p>
            <a:pPr marL="342900" indent="-342900">
              <a:buFont typeface="Wingdings" charset="2"/>
              <a:buChar char="v"/>
            </a:pPr>
            <a:r>
              <a:rPr lang="en-US" sz="2200" b="1" dirty="0">
                <a:latin typeface="Century Gothic"/>
                <a:cs typeface="Century Gothic"/>
              </a:rPr>
              <a:t>Suffering </a:t>
            </a:r>
            <a:endParaRPr lang="en-US" sz="2200" b="1" dirty="0" smtClean="0">
              <a:latin typeface="Century Gothic"/>
              <a:cs typeface="Century Gothic"/>
            </a:endParaRPr>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3492102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2000" y="1524000"/>
            <a:ext cx="2039891" cy="646331"/>
          </a:xfrm>
          <a:prstGeom prst="rect">
            <a:avLst/>
          </a:prstGeom>
          <a:noFill/>
        </p:spPr>
        <p:txBody>
          <a:bodyPr wrap="none" rtlCol="0">
            <a:spAutoFit/>
          </a:bodyPr>
          <a:lstStyle/>
          <a:p>
            <a:r>
              <a:rPr lang="en-US" sz="3600" dirty="0" smtClean="0">
                <a:solidFill>
                  <a:srgbClr val="800000"/>
                </a:solidFill>
                <a:latin typeface="Copperplate Gothic Bold"/>
                <a:cs typeface="Copperplate Gothic Bold"/>
              </a:rPr>
              <a:t>themes</a:t>
            </a:r>
            <a:endParaRPr lang="en-US" sz="3600" dirty="0">
              <a:solidFill>
                <a:srgbClr val="800000"/>
              </a:solidFill>
              <a:latin typeface="Copperplate Gothic Bold"/>
              <a:cs typeface="Copperplate Gothic Bold"/>
            </a:endParaRPr>
          </a:p>
        </p:txBody>
      </p:sp>
      <p:sp>
        <p:nvSpPr>
          <p:cNvPr id="3" name="TextBox 2"/>
          <p:cNvSpPr txBox="1"/>
          <p:nvPr/>
        </p:nvSpPr>
        <p:spPr>
          <a:xfrm>
            <a:off x="2518833" y="2418946"/>
            <a:ext cx="4249130" cy="523220"/>
          </a:xfrm>
          <a:prstGeom prst="rect">
            <a:avLst/>
          </a:prstGeom>
          <a:noFill/>
        </p:spPr>
        <p:txBody>
          <a:bodyPr wrap="none" rtlCol="0">
            <a:spAutoFit/>
          </a:bodyPr>
          <a:lstStyle/>
          <a:p>
            <a:r>
              <a:rPr lang="en-US" sz="2800" b="1" dirty="0" smtClean="0">
                <a:latin typeface="Century Gothic"/>
                <a:cs typeface="Century Gothic"/>
              </a:rPr>
              <a:t>1) Fear of the unknown:</a:t>
            </a:r>
            <a:endParaRPr lang="en-US" sz="2800" b="1" dirty="0">
              <a:latin typeface="Century Gothic"/>
              <a:cs typeface="Century Gothic"/>
            </a:endParaRPr>
          </a:p>
        </p:txBody>
      </p:sp>
      <p:sp>
        <p:nvSpPr>
          <p:cNvPr id="4" name="TextBox 3"/>
          <p:cNvSpPr txBox="1"/>
          <p:nvPr/>
        </p:nvSpPr>
        <p:spPr>
          <a:xfrm>
            <a:off x="2963333" y="3167391"/>
            <a:ext cx="2723823" cy="2246769"/>
          </a:xfrm>
          <a:prstGeom prst="rect">
            <a:avLst/>
          </a:prstGeom>
          <a:noFill/>
        </p:spPr>
        <p:txBody>
          <a:bodyPr wrap="none" rtlCol="0">
            <a:spAutoFit/>
          </a:bodyPr>
          <a:lstStyle/>
          <a:p>
            <a:pPr marL="457200" indent="-457200">
              <a:buFont typeface="Arial"/>
              <a:buChar char="•"/>
            </a:pPr>
            <a:r>
              <a:rPr lang="en-US" sz="2800" b="1" dirty="0" smtClean="0">
                <a:latin typeface="Century Gothic"/>
                <a:cs typeface="Century Gothic"/>
              </a:rPr>
              <a:t>Electricity</a:t>
            </a:r>
          </a:p>
          <a:p>
            <a:endParaRPr lang="en-US" sz="2800" b="1" dirty="0" smtClean="0">
              <a:latin typeface="Century Gothic"/>
              <a:cs typeface="Century Gothic"/>
            </a:endParaRPr>
          </a:p>
          <a:p>
            <a:pPr marL="457200" indent="-457200">
              <a:buFont typeface="Arial"/>
              <a:buChar char="•"/>
            </a:pPr>
            <a:r>
              <a:rPr lang="en-US" sz="2800" b="1" dirty="0" smtClean="0">
                <a:latin typeface="Century Gothic"/>
                <a:cs typeface="Century Gothic"/>
              </a:rPr>
              <a:t>Science</a:t>
            </a:r>
          </a:p>
          <a:p>
            <a:endParaRPr lang="en-US" sz="2800" b="1" dirty="0" smtClean="0">
              <a:latin typeface="Century Gothic"/>
              <a:cs typeface="Century Gothic"/>
            </a:endParaRPr>
          </a:p>
          <a:p>
            <a:pPr marL="457200" indent="-457200">
              <a:buFont typeface="Arial"/>
              <a:buChar char="•"/>
            </a:pPr>
            <a:r>
              <a:rPr lang="en-US" sz="2800" b="1" dirty="0" smtClean="0">
                <a:latin typeface="Century Gothic"/>
                <a:cs typeface="Century Gothic"/>
              </a:rPr>
              <a:t>The Monster</a:t>
            </a:r>
            <a:endParaRPr lang="en-US" sz="2800" b="1" dirty="0">
              <a:latin typeface="Century Gothic"/>
              <a:cs typeface="Century Gothic"/>
            </a:endParaRPr>
          </a:p>
        </p:txBody>
      </p:sp>
    </p:spTree>
    <p:extLst>
      <p:ext uri="{BB962C8B-B14F-4D97-AF65-F5344CB8AC3E}">
        <p14:creationId xmlns:p14="http://schemas.microsoft.com/office/powerpoint/2010/main" val="3577674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2833" y="1279835"/>
            <a:ext cx="6468437" cy="646331"/>
          </a:xfrm>
          <a:prstGeom prst="rect">
            <a:avLst/>
          </a:prstGeom>
          <a:noFill/>
        </p:spPr>
        <p:txBody>
          <a:bodyPr wrap="none" rtlCol="0">
            <a:spAutoFit/>
          </a:bodyPr>
          <a:lstStyle/>
          <a:p>
            <a:r>
              <a:rPr lang="en-US" sz="3600" b="1" dirty="0" smtClean="0">
                <a:solidFill>
                  <a:srgbClr val="800000"/>
                </a:solidFill>
                <a:latin typeface="Copperplate Gothic Bold"/>
                <a:cs typeface="Copperplate Gothic Bold"/>
              </a:rPr>
              <a:t>The modern </a:t>
            </a:r>
            <a:r>
              <a:rPr lang="en-US" sz="3600" b="1" dirty="0" err="1" smtClean="0">
                <a:solidFill>
                  <a:srgbClr val="800000"/>
                </a:solidFill>
                <a:latin typeface="Copperplate Gothic Bold"/>
                <a:cs typeface="Copperplate Gothic Bold"/>
              </a:rPr>
              <a:t>prometheus</a:t>
            </a:r>
            <a:endParaRPr lang="en-US" sz="3600" b="1" dirty="0">
              <a:solidFill>
                <a:srgbClr val="800000"/>
              </a:solidFill>
              <a:latin typeface="Copperplate Gothic Bold"/>
              <a:cs typeface="Copperplate Gothic Bold"/>
            </a:endParaRPr>
          </a:p>
        </p:txBody>
      </p:sp>
      <p:pic>
        <p:nvPicPr>
          <p:cNvPr id="5" name="Picture 4" descr="prometheu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832" y="2191140"/>
            <a:ext cx="6421967" cy="3231567"/>
          </a:xfrm>
          <a:prstGeom prst="rect">
            <a:avLst/>
          </a:prstGeom>
        </p:spPr>
      </p:pic>
    </p:spTree>
    <p:extLst>
      <p:ext uri="{BB962C8B-B14F-4D97-AF65-F5344CB8AC3E}">
        <p14:creationId xmlns:p14="http://schemas.microsoft.com/office/powerpoint/2010/main" val="39956126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8667" y="1545166"/>
            <a:ext cx="3095719" cy="646331"/>
          </a:xfrm>
          <a:prstGeom prst="rect">
            <a:avLst/>
          </a:prstGeom>
          <a:noFill/>
        </p:spPr>
        <p:txBody>
          <a:bodyPr wrap="none" rtlCol="0">
            <a:spAutoFit/>
          </a:bodyPr>
          <a:lstStyle/>
          <a:p>
            <a:r>
              <a:rPr lang="en-US" sz="3600" dirty="0" smtClean="0">
                <a:solidFill>
                  <a:srgbClr val="800000"/>
                </a:solidFill>
                <a:latin typeface="Copperplate Gothic Bold"/>
                <a:cs typeface="Copperplate Gothic Bold"/>
              </a:rPr>
              <a:t>electricity</a:t>
            </a:r>
            <a:endParaRPr lang="en-US" sz="3600" dirty="0">
              <a:solidFill>
                <a:srgbClr val="800000"/>
              </a:solidFill>
              <a:latin typeface="Copperplate Gothic Bold"/>
              <a:cs typeface="Copperplate Gothic Bold"/>
            </a:endParaRPr>
          </a:p>
        </p:txBody>
      </p:sp>
      <p:sp>
        <p:nvSpPr>
          <p:cNvPr id="3" name="TextBox 2"/>
          <p:cNvSpPr txBox="1"/>
          <p:nvPr/>
        </p:nvSpPr>
        <p:spPr>
          <a:xfrm>
            <a:off x="1290349" y="2588280"/>
            <a:ext cx="2432201" cy="523220"/>
          </a:xfrm>
          <a:prstGeom prst="rect">
            <a:avLst/>
          </a:prstGeom>
          <a:noFill/>
        </p:spPr>
        <p:txBody>
          <a:bodyPr wrap="none" rtlCol="0">
            <a:spAutoFit/>
          </a:bodyPr>
          <a:lstStyle/>
          <a:p>
            <a:r>
              <a:rPr lang="en-US" sz="2800" b="1" dirty="0" smtClean="0">
                <a:latin typeface="Century Gothic"/>
                <a:cs typeface="Century Gothic"/>
              </a:rPr>
              <a:t>Luigi Galvani</a:t>
            </a:r>
            <a:endParaRPr lang="en-US" sz="2800" b="1" dirty="0">
              <a:latin typeface="Century Gothic"/>
              <a:cs typeface="Century Gothic"/>
            </a:endParaRPr>
          </a:p>
        </p:txBody>
      </p:sp>
      <p:sp>
        <p:nvSpPr>
          <p:cNvPr id="4" name="TextBox 3"/>
          <p:cNvSpPr txBox="1"/>
          <p:nvPr/>
        </p:nvSpPr>
        <p:spPr>
          <a:xfrm>
            <a:off x="1290349" y="3964113"/>
            <a:ext cx="2338751" cy="523220"/>
          </a:xfrm>
          <a:prstGeom prst="rect">
            <a:avLst/>
          </a:prstGeom>
          <a:noFill/>
        </p:spPr>
        <p:txBody>
          <a:bodyPr wrap="none" rtlCol="0">
            <a:spAutoFit/>
          </a:bodyPr>
          <a:lstStyle/>
          <a:p>
            <a:r>
              <a:rPr lang="en-US" sz="2800" b="1" dirty="0" smtClean="0">
                <a:latin typeface="Century Gothic"/>
                <a:cs typeface="Century Gothic"/>
              </a:rPr>
              <a:t>Defibrillation</a:t>
            </a:r>
            <a:endParaRPr lang="en-US" sz="2800" b="1" dirty="0">
              <a:latin typeface="Century Gothic"/>
              <a:cs typeface="Century Gothic"/>
            </a:endParaRPr>
          </a:p>
        </p:txBody>
      </p:sp>
      <p:sp>
        <p:nvSpPr>
          <p:cNvPr id="6" name="Right Arrow 5"/>
          <p:cNvSpPr/>
          <p:nvPr/>
        </p:nvSpPr>
        <p:spPr>
          <a:xfrm>
            <a:off x="3629100" y="3986922"/>
            <a:ext cx="978408" cy="484632"/>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pic>
        <p:nvPicPr>
          <p:cNvPr id="7" name="Picture 6" descr="CP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2603" y="2588280"/>
            <a:ext cx="3491776" cy="2299462"/>
          </a:xfrm>
          <a:prstGeom prst="rect">
            <a:avLst/>
          </a:prstGeom>
        </p:spPr>
      </p:pic>
    </p:spTree>
    <p:extLst>
      <p:ext uri="{BB962C8B-B14F-4D97-AF65-F5344CB8AC3E}">
        <p14:creationId xmlns:p14="http://schemas.microsoft.com/office/powerpoint/2010/main" val="972205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45" y="1322498"/>
            <a:ext cx="6454974" cy="3970318"/>
          </a:xfrm>
          <a:prstGeom prst="rect">
            <a:avLst/>
          </a:prstGeom>
        </p:spPr>
        <p:txBody>
          <a:bodyPr wrap="square">
            <a:spAutoFit/>
          </a:bodyPr>
          <a:lstStyle/>
          <a:p>
            <a:pPr algn="just">
              <a:spcAft>
                <a:spcPts val="0"/>
              </a:spcAft>
            </a:pPr>
            <a:r>
              <a:rPr lang="en-US" sz="2800" b="1" dirty="0">
                <a:latin typeface="Century Gothic"/>
                <a:ea typeface="ＭＳ 明朝"/>
                <a:cs typeface="Century Gothic"/>
              </a:rPr>
              <a:t>“It was the secrets of heaven and earth that I desired to learn; and </a:t>
            </a:r>
            <a:r>
              <a:rPr lang="en-US" sz="2800" b="1" dirty="0" smtClean="0">
                <a:latin typeface="Century Gothic"/>
                <a:ea typeface="ＭＳ 明朝"/>
                <a:cs typeface="Century Gothic"/>
              </a:rPr>
              <a:t>whether </a:t>
            </a:r>
            <a:r>
              <a:rPr lang="en-US" sz="2800" b="1" dirty="0">
                <a:latin typeface="Century Gothic"/>
                <a:ea typeface="ＭＳ 明朝"/>
                <a:cs typeface="Century Gothic"/>
              </a:rPr>
              <a:t>it was the outward substance of things, or the inner spirit of nature and the mysterious soul of man that occupied me, still my enquiries were directed to the metaphysical, or in its highest sense, the physical secrets of the world.”</a:t>
            </a:r>
            <a:endParaRPr lang="en-US" sz="2800" b="1" dirty="0">
              <a:effectLst/>
              <a:latin typeface="Century Gothic"/>
              <a:ea typeface="ＭＳ 明朝"/>
              <a:cs typeface="Century Gothic"/>
            </a:endParaRPr>
          </a:p>
        </p:txBody>
      </p:sp>
    </p:spTree>
    <p:extLst>
      <p:ext uri="{BB962C8B-B14F-4D97-AF65-F5344CB8AC3E}">
        <p14:creationId xmlns:p14="http://schemas.microsoft.com/office/powerpoint/2010/main" val="5024426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7885" y="1793882"/>
            <a:ext cx="6520440" cy="3108544"/>
          </a:xfrm>
          <a:prstGeom prst="rect">
            <a:avLst/>
          </a:prstGeom>
        </p:spPr>
        <p:txBody>
          <a:bodyPr wrap="square">
            <a:spAutoFit/>
          </a:bodyPr>
          <a:lstStyle/>
          <a:p>
            <a:pPr algn="just">
              <a:spcAft>
                <a:spcPts val="0"/>
              </a:spcAft>
            </a:pPr>
            <a:r>
              <a:rPr lang="en-US" sz="2800" b="1" dirty="0">
                <a:latin typeface="Century Gothic"/>
                <a:ea typeface="ＭＳ 明朝"/>
                <a:cs typeface="Century Gothic"/>
              </a:rPr>
              <a:t>“A new species would bless me as its creator and source; many happy and excellent natures would owe their being to me. No father could claim the gratitude of his child so completely as I should deserve theirs.”</a:t>
            </a:r>
            <a:endParaRPr lang="en-US" sz="2800" b="1" dirty="0">
              <a:effectLst/>
              <a:latin typeface="Century Gothic"/>
              <a:ea typeface="ＭＳ 明朝"/>
              <a:cs typeface="Century Gothic"/>
            </a:endParaRPr>
          </a:p>
        </p:txBody>
      </p:sp>
    </p:spTree>
    <p:extLst>
      <p:ext uri="{BB962C8B-B14F-4D97-AF65-F5344CB8AC3E}">
        <p14:creationId xmlns:p14="http://schemas.microsoft.com/office/powerpoint/2010/main" val="8858175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132</TotalTime>
  <Words>309</Words>
  <Application>Microsoft Macintosh PowerPoint</Application>
  <PresentationFormat>On-screen Show (4:3)</PresentationFormat>
  <Paragraphs>55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apple</dc:creator>
  <cp:lastModifiedBy>apple</cp:lastModifiedBy>
  <cp:revision>38</cp:revision>
  <dcterms:created xsi:type="dcterms:W3CDTF">2015-08-19T16:22:07Z</dcterms:created>
  <dcterms:modified xsi:type="dcterms:W3CDTF">2015-08-19T20:40:20Z</dcterms:modified>
</cp:coreProperties>
</file>