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theme/themeOverride2.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5"/>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snapToGrid="0">
      <p:cViewPr varScale="1">
        <p:scale>
          <a:sx n="73" d="100"/>
          <a:sy n="73" d="100"/>
        </p:scale>
        <p:origin x="378"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4BF51F-BE19-4F77-927C-1F080B542947}" type="datetimeFigureOut">
              <a:rPr lang="en-US" smtClean="0"/>
              <a:t>5/8/2020</a:t>
            </a:fld>
            <a:endParaRPr lang="en-US"/>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5D9D51-D330-410F-B78E-CC80DC14F56A}" type="slidenum">
              <a:rPr lang="en-US" smtClean="0"/>
              <a:t>‹#›</a:t>
            </a:fld>
            <a:endParaRPr lang="en-US"/>
          </a:p>
        </p:txBody>
      </p:sp>
    </p:spTree>
    <p:extLst>
      <p:ext uri="{BB962C8B-B14F-4D97-AF65-F5344CB8AC3E}">
        <p14:creationId xmlns:p14="http://schemas.microsoft.com/office/powerpoint/2010/main" val="14511228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1 Slayt Görüntüsü Yer Tutucusu"/>
          <p:cNvSpPr>
            <a:spLocks noGrp="1" noRot="1" noChangeAspect="1" noTextEdit="1"/>
          </p:cNvSpPr>
          <p:nvPr>
            <p:ph type="sldImg"/>
          </p:nvPr>
        </p:nvSpPr>
        <p:spPr>
          <a:ln/>
        </p:spPr>
      </p:sp>
      <p:sp>
        <p:nvSpPr>
          <p:cNvPr id="8195" name="2 Not Yer Tutucusu"/>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tr-TR" altLang="tr-TR" smtClean="0"/>
          </a:p>
        </p:txBody>
      </p:sp>
      <p:sp>
        <p:nvSpPr>
          <p:cNvPr id="8196" name="3 Slayt Numarası Yer Tutucusu"/>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742950" indent="-285750">
              <a:spcBef>
                <a:spcPct val="30000"/>
              </a:spcBef>
              <a:defRPr sz="1200">
                <a:solidFill>
                  <a:schemeClr val="tx1"/>
                </a:solidFill>
                <a:latin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defRPr>
            </a:lvl9pPr>
          </a:lstStyle>
          <a:p>
            <a:pPr marL="0" marR="0" lvl="0" indent="0" algn="r" defTabSz="914400" rtl="0" eaLnBrk="0" fontAlgn="base" latinLnBrk="0" hangingPunct="0">
              <a:lnSpc>
                <a:spcPct val="100000"/>
              </a:lnSpc>
              <a:spcBef>
                <a:spcPct val="0"/>
              </a:spcBef>
              <a:spcAft>
                <a:spcPct val="0"/>
              </a:spcAft>
              <a:buClrTx/>
              <a:buSzTx/>
              <a:buFontTx/>
              <a:buNone/>
              <a:tabLst/>
              <a:defRPr/>
            </a:pPr>
            <a:fld id="{F4F28E53-97CA-4FB2-B87B-AD4BA35B2C55}" type="slidenum">
              <a:rPr kumimoji="0" lang="tr-TR"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tr-TR" altLang="tr-TR" sz="1200" b="0" i="0" u="none" strike="noStrike" kern="1200" cap="none" spc="0" normalizeH="0" baseline="0" noProof="0" smtClean="0">
              <a:ln>
                <a:noFill/>
              </a:ln>
              <a:solidFill>
                <a:srgbClr val="000000"/>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2800724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en-US"/>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a:p>
        </p:txBody>
      </p:sp>
      <p:sp>
        <p:nvSpPr>
          <p:cNvPr id="4" name="Veri Yer Tutucusu 3"/>
          <p:cNvSpPr>
            <a:spLocks noGrp="1"/>
          </p:cNvSpPr>
          <p:nvPr>
            <p:ph type="dt" sz="half" idx="10"/>
          </p:nvPr>
        </p:nvSpPr>
        <p:spPr/>
        <p:txBody>
          <a:bodyPr/>
          <a:lstStyle/>
          <a:p>
            <a:fld id="{CBAE23D5-B9B2-4998-87B5-4EA4EE695B9A}" type="datetimeFigureOut">
              <a:rPr lang="en-US" smtClean="0"/>
              <a:t>5/8/2020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21068394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BAE23D5-B9B2-4998-87B5-4EA4EE695B9A}" type="datetimeFigureOut">
              <a:rPr lang="en-US" smtClean="0"/>
              <a:t>5/8/2020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20811150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en-US"/>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BAE23D5-B9B2-4998-87B5-4EA4EE695B9A}" type="datetimeFigureOut">
              <a:rPr lang="en-US" smtClean="0"/>
              <a:t>5/8/2020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32740804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9" name="8 Başlık"/>
          <p:cNvSpPr>
            <a:spLocks noGrp="1"/>
          </p:cNvSpPr>
          <p:nvPr>
            <p:ph type="ctrTitle"/>
          </p:nvPr>
        </p:nvSpPr>
        <p:spPr>
          <a:xfrm>
            <a:off x="711200" y="1371600"/>
            <a:ext cx="10468864" cy="1828800"/>
          </a:xfrm>
          <a:ln>
            <a:noFill/>
          </a:ln>
        </p:spPr>
        <p:txBody>
          <a:bodyPr tIns="0" rIns="18288">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17" name="16 Alt Başlık"/>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tr-TR" smtClean="0"/>
              <a:t>Asıl alt başlık stilini düzenlemek için tıklatın</a:t>
            </a:r>
            <a:endParaRPr lang="en-US"/>
          </a:p>
        </p:txBody>
      </p:sp>
      <p:sp>
        <p:nvSpPr>
          <p:cNvPr id="4" name="29 Veri Yer Tutucusu"/>
          <p:cNvSpPr>
            <a:spLocks noGrp="1"/>
          </p:cNvSpPr>
          <p:nvPr>
            <p:ph type="dt" sz="half" idx="10"/>
          </p:nvPr>
        </p:nvSpPr>
        <p:spPr/>
        <p:txBody>
          <a:bodyPr/>
          <a:lstStyle>
            <a:lvl1pPr>
              <a:defRPr/>
            </a:lvl1pPr>
          </a:lstStyle>
          <a:p>
            <a:pPr>
              <a:defRPr/>
            </a:pPr>
            <a:fld id="{639C0764-991F-476E-B7B1-1DF9CA37876A}" type="datetime1">
              <a:rPr lang="tr-TR"/>
              <a:pPr>
                <a:defRPr/>
              </a:pPr>
              <a:t>8.05.2020</a:t>
            </a:fld>
            <a:endParaRPr lang="tr-TR"/>
          </a:p>
        </p:txBody>
      </p:sp>
      <p:sp>
        <p:nvSpPr>
          <p:cNvPr id="5" name="18 Altbilgi Yer Tutucusu"/>
          <p:cNvSpPr>
            <a:spLocks noGrp="1"/>
          </p:cNvSpPr>
          <p:nvPr>
            <p:ph type="ftr" sz="quarter" idx="11"/>
          </p:nvPr>
        </p:nvSpPr>
        <p:spPr/>
        <p:txBody>
          <a:bodyPr/>
          <a:lstStyle>
            <a:lvl1pPr>
              <a:defRPr>
                <a:solidFill>
                  <a:srgbClr val="D1EAEE"/>
                </a:solidFill>
              </a:defRPr>
            </a:lvl1pPr>
          </a:lstStyle>
          <a:p>
            <a:pPr>
              <a:defRPr/>
            </a:pPr>
            <a:endParaRPr lang="tr-TR"/>
          </a:p>
        </p:txBody>
      </p:sp>
      <p:sp>
        <p:nvSpPr>
          <p:cNvPr id="6" name="26 Slayt Numarası Yer Tutucusu"/>
          <p:cNvSpPr>
            <a:spLocks noGrp="1"/>
          </p:cNvSpPr>
          <p:nvPr>
            <p:ph type="sldNum" sz="quarter" idx="12"/>
          </p:nvPr>
        </p:nvSpPr>
        <p:spPr/>
        <p:txBody>
          <a:bodyPr/>
          <a:lstStyle>
            <a:lvl1pPr>
              <a:defRPr>
                <a:solidFill>
                  <a:srgbClr val="D1EAEE"/>
                </a:solidFill>
              </a:defRPr>
            </a:lvl1pPr>
          </a:lstStyle>
          <a:p>
            <a:pPr>
              <a:defRPr/>
            </a:pPr>
            <a:fld id="{F4D86D12-03EE-4797-8297-FA7887615396}" type="slidenum">
              <a:rPr lang="tr-TR" altLang="tr-TR"/>
              <a:pPr>
                <a:defRPr/>
              </a:pPr>
              <a:t>‹#›</a:t>
            </a:fld>
            <a:endParaRPr lang="tr-TR" altLang="tr-TR"/>
          </a:p>
        </p:txBody>
      </p:sp>
    </p:spTree>
    <p:extLst>
      <p:ext uri="{BB962C8B-B14F-4D97-AF65-F5344CB8AC3E}">
        <p14:creationId xmlns:p14="http://schemas.microsoft.com/office/powerpoint/2010/main" val="1994962969"/>
      </p:ext>
    </p:extLst>
  </p:cSld>
  <p:clrMapOvr>
    <a:overrideClrMapping bg1="dk1" tx1="lt1" bg2="dk2" tx2="lt2" accent1="accent1" accent2="accent2" accent3="accent3" accent4="accent4" accent5="accent5" accent6="accent6" hlink="hlink" folHlink="folHlink"/>
  </p:clrMapOvr>
  <p:transition spd="slow">
    <p:cover dir="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9C291D90-87B5-441A-AA39-A33EFE84EFD0}" type="datetime1">
              <a:rPr lang="tr-TR"/>
              <a:pPr>
                <a:defRPr/>
              </a:pPr>
              <a:t>8.05.2020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7819C849-3A8B-4FC5-AEA1-306269D03991}" type="slidenum">
              <a:rPr lang="tr-TR" altLang="tr-TR"/>
              <a:pPr>
                <a:defRPr/>
              </a:pPr>
              <a:t>‹#›</a:t>
            </a:fld>
            <a:endParaRPr lang="tr-TR" altLang="tr-TR"/>
          </a:p>
        </p:txBody>
      </p:sp>
    </p:spTree>
    <p:extLst>
      <p:ext uri="{BB962C8B-B14F-4D97-AF65-F5344CB8AC3E}">
        <p14:creationId xmlns:p14="http://schemas.microsoft.com/office/powerpoint/2010/main" val="224903599"/>
      </p:ext>
    </p:extLst>
  </p:cSld>
  <p:clrMapOvr>
    <a:masterClrMapping/>
  </p:clrMapOvr>
  <p:transition spd="slow">
    <p:cover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2" name="1 Başlık"/>
          <p:cNvSpPr>
            <a:spLocks noGrp="1"/>
          </p:cNvSpPr>
          <p:nvPr>
            <p:ph type="title"/>
          </p:nvPr>
        </p:nvSpPr>
        <p:spPr>
          <a:xfrm>
            <a:off x="707136" y="1316736"/>
            <a:ext cx="10363200" cy="1362456"/>
          </a:xfrm>
          <a:ln>
            <a:noFill/>
          </a:ln>
        </p:spPr>
        <p:txBody>
          <a:bodyPr tIns="0">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1"/>
          </p:nvPr>
        </p:nvSpPr>
        <p:spPr>
          <a:xfrm>
            <a:off x="707136" y="2704664"/>
            <a:ext cx="10363200" cy="1509712"/>
          </a:xfrm>
        </p:spPr>
        <p:txBody>
          <a:bodyPr lIns="45720" rIns="45720"/>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lvl1pPr>
              <a:defRPr/>
            </a:lvl1pPr>
          </a:lstStyle>
          <a:p>
            <a:pPr>
              <a:defRPr/>
            </a:pPr>
            <a:fld id="{56338F05-F27F-466A-B917-51613E2BBFF7}" type="datetime1">
              <a:rPr lang="tr-TR"/>
              <a:pPr>
                <a:defRPr/>
              </a:pPr>
              <a:t>8.05.2020</a:t>
            </a:fld>
            <a:endParaRPr lang="tr-TR"/>
          </a:p>
        </p:txBody>
      </p:sp>
      <p:sp>
        <p:nvSpPr>
          <p:cNvPr id="5" name="4 Altbilgi Yer Tutucusu"/>
          <p:cNvSpPr>
            <a:spLocks noGrp="1"/>
          </p:cNvSpPr>
          <p:nvPr>
            <p:ph type="ftr" sz="quarter" idx="11"/>
          </p:nvPr>
        </p:nvSpPr>
        <p:spPr/>
        <p:txBody>
          <a:bodyPr/>
          <a:lstStyle>
            <a:lvl1pPr>
              <a:defRPr>
                <a:solidFill>
                  <a:srgbClr val="D1EAEE"/>
                </a:solidFill>
              </a:defRPr>
            </a:lvl1pPr>
          </a:lstStyle>
          <a:p>
            <a:pPr>
              <a:defRPr/>
            </a:pPr>
            <a:endParaRPr lang="tr-TR"/>
          </a:p>
        </p:txBody>
      </p:sp>
      <p:sp>
        <p:nvSpPr>
          <p:cNvPr id="6" name="5 Slayt Numarası Yer Tutucusu"/>
          <p:cNvSpPr>
            <a:spLocks noGrp="1"/>
          </p:cNvSpPr>
          <p:nvPr>
            <p:ph type="sldNum" sz="quarter" idx="12"/>
          </p:nvPr>
        </p:nvSpPr>
        <p:spPr/>
        <p:txBody>
          <a:bodyPr/>
          <a:lstStyle>
            <a:lvl1pPr>
              <a:defRPr>
                <a:solidFill>
                  <a:srgbClr val="D1EAEE"/>
                </a:solidFill>
              </a:defRPr>
            </a:lvl1pPr>
          </a:lstStyle>
          <a:p>
            <a:pPr>
              <a:defRPr/>
            </a:pPr>
            <a:fld id="{37A64DEE-0AAE-4FDC-950E-20D9CB8184A9}" type="slidenum">
              <a:rPr lang="tr-TR" altLang="tr-TR"/>
              <a:pPr>
                <a:defRPr/>
              </a:pPr>
              <a:t>‹#›</a:t>
            </a:fld>
            <a:endParaRPr lang="tr-TR" altLang="tr-TR"/>
          </a:p>
        </p:txBody>
      </p:sp>
    </p:spTree>
    <p:extLst>
      <p:ext uri="{BB962C8B-B14F-4D97-AF65-F5344CB8AC3E}">
        <p14:creationId xmlns:p14="http://schemas.microsoft.com/office/powerpoint/2010/main" val="1572550310"/>
      </p:ext>
    </p:extLst>
  </p:cSld>
  <p:clrMapOvr>
    <a:overrideClrMapping bg1="dk1" tx1="lt1" bg2="dk2" tx2="lt2" accent1="accent1" accent2="accent2" accent3="accent3" accent4="accent4" accent5="accent5" accent6="accent6" hlink="hlink" folHlink="folHlink"/>
  </p:clrMapOvr>
  <p:transition spd="slow">
    <p:cover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p>
            <a:r>
              <a:rPr lang="tr-TR" smtClean="0"/>
              <a:t>Asıl başlık stili için tıklatın</a:t>
            </a:r>
            <a:endParaRPr lang="en-US"/>
          </a:p>
        </p:txBody>
      </p:sp>
      <p:sp>
        <p:nvSpPr>
          <p:cNvPr id="3" name="2 İçerik Yer Tutucusu"/>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3 İçerik Yer Tutucusu"/>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FE602816-747B-44FB-ACEC-9E750A003BD3}" type="datetime1">
              <a:rPr lang="tr-TR"/>
              <a:pPr>
                <a:defRPr/>
              </a:pPr>
              <a:t>8.05.2020</a:t>
            </a:fld>
            <a:endParaRPr lang="tr-TR"/>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pPr>
              <a:defRPr/>
            </a:pPr>
            <a:fld id="{67BFB22B-7D19-4D51-8D15-4E5135C3274A}" type="slidenum">
              <a:rPr lang="tr-TR" altLang="tr-TR"/>
              <a:pPr>
                <a:defRPr/>
              </a:pPr>
              <a:t>‹#›</a:t>
            </a:fld>
            <a:endParaRPr lang="tr-TR" altLang="tr-TR"/>
          </a:p>
        </p:txBody>
      </p:sp>
    </p:spTree>
    <p:extLst>
      <p:ext uri="{BB962C8B-B14F-4D97-AF65-F5344CB8AC3E}">
        <p14:creationId xmlns:p14="http://schemas.microsoft.com/office/powerpoint/2010/main" val="2967982691"/>
      </p:ext>
    </p:extLst>
  </p:cSld>
  <p:clrMapOvr>
    <a:masterClrMapping/>
  </p:clrMapOvr>
  <p:transition spd="slow">
    <p:cover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0972800" cy="1143000"/>
          </a:xfrm>
        </p:spPr>
        <p:txBody>
          <a:bodyPr/>
          <a:lstStyle>
            <a:lvl1pPr>
              <a:defRPr/>
            </a:lvl1pPr>
          </a:lstStyle>
          <a:p>
            <a:r>
              <a:rPr lang="tr-TR" smtClean="0"/>
              <a:t>Asıl başlık stili için tıklatın</a:t>
            </a:r>
            <a:endParaRPr lang="en-US"/>
          </a:p>
        </p:txBody>
      </p:sp>
      <p:sp>
        <p:nvSpPr>
          <p:cNvPr id="3" name="2 Metin Yer Tutucusu"/>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4" name="3 Metin Yer Tutucusu"/>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a:r>
              <a:rPr lang="tr-TR" smtClean="0"/>
              <a:t>Asıl metin stillerini düzenlemek için tıklatın</a:t>
            </a:r>
          </a:p>
        </p:txBody>
      </p:sp>
      <p:sp>
        <p:nvSpPr>
          <p:cNvPr id="5" name="4 İçerik Yer Tutucusu"/>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5 İçerik Yer Tutucusu"/>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9 Veri Yer Tutucusu"/>
          <p:cNvSpPr>
            <a:spLocks noGrp="1"/>
          </p:cNvSpPr>
          <p:nvPr>
            <p:ph type="dt" sz="half" idx="10"/>
          </p:nvPr>
        </p:nvSpPr>
        <p:spPr/>
        <p:txBody>
          <a:bodyPr/>
          <a:lstStyle>
            <a:lvl1pPr>
              <a:defRPr/>
            </a:lvl1pPr>
          </a:lstStyle>
          <a:p>
            <a:pPr>
              <a:defRPr/>
            </a:pPr>
            <a:fld id="{E4EE5B8B-7870-419C-9777-E136657E1E64}" type="datetime1">
              <a:rPr lang="tr-TR"/>
              <a:pPr>
                <a:defRPr/>
              </a:pPr>
              <a:t>8.05.2020</a:t>
            </a:fld>
            <a:endParaRPr lang="tr-TR"/>
          </a:p>
        </p:txBody>
      </p:sp>
      <p:sp>
        <p:nvSpPr>
          <p:cNvPr id="8" name="21 Altbilgi Yer Tutucusu"/>
          <p:cNvSpPr>
            <a:spLocks noGrp="1"/>
          </p:cNvSpPr>
          <p:nvPr>
            <p:ph type="ftr" sz="quarter" idx="11"/>
          </p:nvPr>
        </p:nvSpPr>
        <p:spPr/>
        <p:txBody>
          <a:bodyPr/>
          <a:lstStyle>
            <a:lvl1pPr>
              <a:defRPr/>
            </a:lvl1pPr>
          </a:lstStyle>
          <a:p>
            <a:pPr>
              <a:defRPr/>
            </a:pPr>
            <a:endParaRPr lang="tr-TR"/>
          </a:p>
        </p:txBody>
      </p:sp>
      <p:sp>
        <p:nvSpPr>
          <p:cNvPr id="9" name="17 Slayt Numarası Yer Tutucusu"/>
          <p:cNvSpPr>
            <a:spLocks noGrp="1"/>
          </p:cNvSpPr>
          <p:nvPr>
            <p:ph type="sldNum" sz="quarter" idx="12"/>
          </p:nvPr>
        </p:nvSpPr>
        <p:spPr/>
        <p:txBody>
          <a:bodyPr/>
          <a:lstStyle>
            <a:lvl1pPr>
              <a:defRPr/>
            </a:lvl1pPr>
          </a:lstStyle>
          <a:p>
            <a:pPr>
              <a:defRPr/>
            </a:pPr>
            <a:fld id="{99C6F255-D4AE-4F10-8265-BF6A129D0C6F}" type="slidenum">
              <a:rPr lang="tr-TR" altLang="tr-TR"/>
              <a:pPr>
                <a:defRPr/>
              </a:pPr>
              <a:t>‹#›</a:t>
            </a:fld>
            <a:endParaRPr lang="tr-TR" altLang="tr-TR"/>
          </a:p>
        </p:txBody>
      </p:sp>
    </p:spTree>
    <p:extLst>
      <p:ext uri="{BB962C8B-B14F-4D97-AF65-F5344CB8AC3E}">
        <p14:creationId xmlns:p14="http://schemas.microsoft.com/office/powerpoint/2010/main" val="1070342310"/>
      </p:ext>
    </p:extLst>
  </p:cSld>
  <p:clrMapOvr>
    <a:masterClrMapping/>
  </p:clrMapOvr>
  <p:transition spd="slow">
    <p:cover dir="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704088"/>
            <a:ext cx="11074400" cy="1143000"/>
          </a:xfrm>
        </p:spPr>
        <p:txBody>
          <a:bodyPr>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9 Veri Yer Tutucusu"/>
          <p:cNvSpPr>
            <a:spLocks noGrp="1"/>
          </p:cNvSpPr>
          <p:nvPr>
            <p:ph type="dt" sz="half" idx="10"/>
          </p:nvPr>
        </p:nvSpPr>
        <p:spPr/>
        <p:txBody>
          <a:bodyPr/>
          <a:lstStyle>
            <a:lvl1pPr>
              <a:defRPr/>
            </a:lvl1pPr>
          </a:lstStyle>
          <a:p>
            <a:pPr>
              <a:defRPr/>
            </a:pPr>
            <a:fld id="{6FA2227C-CA43-455F-8637-30A919DF9944}" type="datetime1">
              <a:rPr lang="tr-TR"/>
              <a:pPr>
                <a:defRPr/>
              </a:pPr>
              <a:t>8.05.2020</a:t>
            </a:fld>
            <a:endParaRPr lang="tr-TR"/>
          </a:p>
        </p:txBody>
      </p:sp>
      <p:sp>
        <p:nvSpPr>
          <p:cNvPr id="4" name="21 Altbilgi Yer Tutucusu"/>
          <p:cNvSpPr>
            <a:spLocks noGrp="1"/>
          </p:cNvSpPr>
          <p:nvPr>
            <p:ph type="ftr" sz="quarter" idx="11"/>
          </p:nvPr>
        </p:nvSpPr>
        <p:spPr/>
        <p:txBody>
          <a:bodyPr/>
          <a:lstStyle>
            <a:lvl1pPr>
              <a:defRPr/>
            </a:lvl1pPr>
          </a:lstStyle>
          <a:p>
            <a:pPr>
              <a:defRPr/>
            </a:pPr>
            <a:endParaRPr lang="tr-TR"/>
          </a:p>
        </p:txBody>
      </p:sp>
      <p:sp>
        <p:nvSpPr>
          <p:cNvPr id="5" name="17 Slayt Numarası Yer Tutucusu"/>
          <p:cNvSpPr>
            <a:spLocks noGrp="1"/>
          </p:cNvSpPr>
          <p:nvPr>
            <p:ph type="sldNum" sz="quarter" idx="12"/>
          </p:nvPr>
        </p:nvSpPr>
        <p:spPr/>
        <p:txBody>
          <a:bodyPr/>
          <a:lstStyle>
            <a:lvl1pPr>
              <a:defRPr/>
            </a:lvl1pPr>
          </a:lstStyle>
          <a:p>
            <a:pPr>
              <a:defRPr/>
            </a:pPr>
            <a:fld id="{3A201E88-EBDD-4892-B1D1-1113924B854A}" type="slidenum">
              <a:rPr lang="tr-TR" altLang="tr-TR"/>
              <a:pPr>
                <a:defRPr/>
              </a:pPr>
              <a:t>‹#›</a:t>
            </a:fld>
            <a:endParaRPr lang="tr-TR" altLang="tr-TR"/>
          </a:p>
        </p:txBody>
      </p:sp>
    </p:spTree>
    <p:extLst>
      <p:ext uri="{BB962C8B-B14F-4D97-AF65-F5344CB8AC3E}">
        <p14:creationId xmlns:p14="http://schemas.microsoft.com/office/powerpoint/2010/main" val="3214098250"/>
      </p:ext>
    </p:extLst>
  </p:cSld>
  <p:clrMapOvr>
    <a:masterClrMapping/>
  </p:clrMapOvr>
  <p:transition spd="slow">
    <p:cover dir="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9 Veri Yer Tutucusu"/>
          <p:cNvSpPr>
            <a:spLocks noGrp="1"/>
          </p:cNvSpPr>
          <p:nvPr>
            <p:ph type="dt" sz="half" idx="10"/>
          </p:nvPr>
        </p:nvSpPr>
        <p:spPr/>
        <p:txBody>
          <a:bodyPr/>
          <a:lstStyle>
            <a:lvl1pPr>
              <a:defRPr/>
            </a:lvl1pPr>
          </a:lstStyle>
          <a:p>
            <a:pPr>
              <a:defRPr/>
            </a:pPr>
            <a:fld id="{6794B3E8-5FE3-4E53-9289-113658C4336D}" type="datetime1">
              <a:rPr lang="tr-TR"/>
              <a:pPr>
                <a:defRPr/>
              </a:pPr>
              <a:t>8.05.2020</a:t>
            </a:fld>
            <a:endParaRPr lang="tr-TR"/>
          </a:p>
        </p:txBody>
      </p:sp>
      <p:sp>
        <p:nvSpPr>
          <p:cNvPr id="3" name="21 Altbilgi Yer Tutucusu"/>
          <p:cNvSpPr>
            <a:spLocks noGrp="1"/>
          </p:cNvSpPr>
          <p:nvPr>
            <p:ph type="ftr" sz="quarter" idx="11"/>
          </p:nvPr>
        </p:nvSpPr>
        <p:spPr/>
        <p:txBody>
          <a:bodyPr/>
          <a:lstStyle>
            <a:lvl1pPr>
              <a:defRPr/>
            </a:lvl1pPr>
          </a:lstStyle>
          <a:p>
            <a:pPr>
              <a:defRPr/>
            </a:pPr>
            <a:endParaRPr lang="tr-TR"/>
          </a:p>
        </p:txBody>
      </p:sp>
      <p:sp>
        <p:nvSpPr>
          <p:cNvPr id="4" name="17 Slayt Numarası Yer Tutucusu"/>
          <p:cNvSpPr>
            <a:spLocks noGrp="1"/>
          </p:cNvSpPr>
          <p:nvPr>
            <p:ph type="sldNum" sz="quarter" idx="12"/>
          </p:nvPr>
        </p:nvSpPr>
        <p:spPr/>
        <p:txBody>
          <a:bodyPr/>
          <a:lstStyle>
            <a:lvl1pPr>
              <a:defRPr/>
            </a:lvl1pPr>
          </a:lstStyle>
          <a:p>
            <a:pPr>
              <a:defRPr/>
            </a:pPr>
            <a:fld id="{3018AE95-6448-4D0B-BF18-8AAA75FE79E6}" type="slidenum">
              <a:rPr lang="tr-TR" altLang="tr-TR"/>
              <a:pPr>
                <a:defRPr/>
              </a:pPr>
              <a:t>‹#›</a:t>
            </a:fld>
            <a:endParaRPr lang="tr-TR" altLang="tr-TR"/>
          </a:p>
        </p:txBody>
      </p:sp>
    </p:spTree>
    <p:extLst>
      <p:ext uri="{BB962C8B-B14F-4D97-AF65-F5344CB8AC3E}">
        <p14:creationId xmlns:p14="http://schemas.microsoft.com/office/powerpoint/2010/main" val="2880664572"/>
      </p:ext>
    </p:extLst>
  </p:cSld>
  <p:clrMapOvr>
    <a:masterClrMapping/>
  </p:clrMapOvr>
  <p:transition spd="slow">
    <p:cover dir="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914400" y="514352"/>
            <a:ext cx="3657600" cy="1162050"/>
          </a:xfrm>
        </p:spPr>
        <p:txBody>
          <a:bodyPr>
            <a:noAutofit/>
          </a:bodyPr>
          <a:lstStyle>
            <a:lvl1pPr algn="l" rtl="0">
              <a:spcBef>
                <a:spcPct val="0"/>
              </a:spcBef>
              <a:buNone/>
              <a:defRPr sz="2600" b="0">
                <a:ln>
                  <a:noFill/>
                </a:ln>
                <a:solidFill>
                  <a:schemeClr val="tx2"/>
                </a:solidFill>
                <a:effectLst/>
                <a:latin typeface="+mj-lt"/>
                <a:ea typeface="+mj-ea"/>
                <a:cs typeface="+mj-cs"/>
              </a:defRPr>
            </a:lvl1pPr>
          </a:lstStyle>
          <a:p>
            <a:r>
              <a:rPr lang="tr-TR" smtClean="0"/>
              <a:t>Asıl başlık stili için tıklatın</a:t>
            </a:r>
            <a:endParaRPr lang="en-US"/>
          </a:p>
        </p:txBody>
      </p:sp>
      <p:sp>
        <p:nvSpPr>
          <p:cNvPr id="3" name="2 Metin Yer Tutucusu"/>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a:r>
              <a:rPr lang="tr-TR" smtClean="0"/>
              <a:t>Asıl metin stillerini düzenlemek için tıklatın</a:t>
            </a:r>
          </a:p>
        </p:txBody>
      </p:sp>
      <p:sp>
        <p:nvSpPr>
          <p:cNvPr id="4" name="3 İçerik Yer Tutucusu"/>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9 Veri Yer Tutucusu"/>
          <p:cNvSpPr>
            <a:spLocks noGrp="1"/>
          </p:cNvSpPr>
          <p:nvPr>
            <p:ph type="dt" sz="half" idx="10"/>
          </p:nvPr>
        </p:nvSpPr>
        <p:spPr/>
        <p:txBody>
          <a:bodyPr/>
          <a:lstStyle>
            <a:lvl1pPr>
              <a:defRPr/>
            </a:lvl1pPr>
          </a:lstStyle>
          <a:p>
            <a:pPr>
              <a:defRPr/>
            </a:pPr>
            <a:fld id="{EEA0DE8B-20F6-464E-B003-19BEE813CFBE}" type="datetime1">
              <a:rPr lang="tr-TR"/>
              <a:pPr>
                <a:defRPr/>
              </a:pPr>
              <a:t>8.05.2020</a:t>
            </a:fld>
            <a:endParaRPr lang="tr-TR"/>
          </a:p>
        </p:txBody>
      </p:sp>
      <p:sp>
        <p:nvSpPr>
          <p:cNvPr id="6" name="21 Altbilgi Yer Tutucusu"/>
          <p:cNvSpPr>
            <a:spLocks noGrp="1"/>
          </p:cNvSpPr>
          <p:nvPr>
            <p:ph type="ftr" sz="quarter" idx="11"/>
          </p:nvPr>
        </p:nvSpPr>
        <p:spPr/>
        <p:txBody>
          <a:bodyPr/>
          <a:lstStyle>
            <a:lvl1pPr>
              <a:defRPr/>
            </a:lvl1pPr>
          </a:lstStyle>
          <a:p>
            <a:pPr>
              <a:defRPr/>
            </a:pPr>
            <a:endParaRPr lang="tr-TR"/>
          </a:p>
        </p:txBody>
      </p:sp>
      <p:sp>
        <p:nvSpPr>
          <p:cNvPr id="7" name="17 Slayt Numarası Yer Tutucusu"/>
          <p:cNvSpPr>
            <a:spLocks noGrp="1"/>
          </p:cNvSpPr>
          <p:nvPr>
            <p:ph type="sldNum" sz="quarter" idx="12"/>
          </p:nvPr>
        </p:nvSpPr>
        <p:spPr/>
        <p:txBody>
          <a:bodyPr/>
          <a:lstStyle>
            <a:lvl1pPr>
              <a:defRPr/>
            </a:lvl1pPr>
          </a:lstStyle>
          <a:p>
            <a:pPr>
              <a:defRPr/>
            </a:pPr>
            <a:fld id="{C4FDAB17-2613-4B65-A6DC-546482707F6A}" type="slidenum">
              <a:rPr lang="tr-TR" altLang="tr-TR"/>
              <a:pPr>
                <a:defRPr/>
              </a:pPr>
              <a:t>‹#›</a:t>
            </a:fld>
            <a:endParaRPr lang="tr-TR" altLang="tr-TR"/>
          </a:p>
        </p:txBody>
      </p:sp>
    </p:spTree>
    <p:extLst>
      <p:ext uri="{BB962C8B-B14F-4D97-AF65-F5344CB8AC3E}">
        <p14:creationId xmlns:p14="http://schemas.microsoft.com/office/powerpoint/2010/main" val="2367288259"/>
      </p:ext>
    </p:extLst>
  </p:cSld>
  <p:clrMapOvr>
    <a:masterClrMapping/>
  </p:clrMapOvr>
  <p:transition spd="slow">
    <p:cover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10"/>
          </p:nvPr>
        </p:nvSpPr>
        <p:spPr/>
        <p:txBody>
          <a:bodyPr/>
          <a:lstStyle/>
          <a:p>
            <a:fld id="{CBAE23D5-B9B2-4998-87B5-4EA4EE695B9A}" type="datetimeFigureOut">
              <a:rPr lang="en-US" smtClean="0"/>
              <a:t>5/8/2020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19939789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5" name="13 Tek Köşesi Kesik ve Yuvarlatılmış Dikdörtgen"/>
          <p:cNvSpPr/>
          <p:nvPr/>
        </p:nvSpPr>
        <p:spPr>
          <a:xfrm rot="420000" flipV="1">
            <a:off x="4220633" y="1108075"/>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6" name="14 Dik Üçgen"/>
          <p:cNvSpPr/>
          <p:nvPr/>
        </p:nvSpPr>
        <p:spPr>
          <a:xfrm rot="420000" flipV="1">
            <a:off x="10672234" y="5359401"/>
            <a:ext cx="207433" cy="155575"/>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7" name="15 Serbest Form"/>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cs typeface="+mn-cs"/>
            </a:endParaRPr>
          </a:p>
        </p:txBody>
      </p:sp>
      <p:sp>
        <p:nvSpPr>
          <p:cNvPr id="8" name="16 Serbest Form"/>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cs typeface="+mn-cs"/>
            </a:endParaRPr>
          </a:p>
        </p:txBody>
      </p:sp>
      <p:sp>
        <p:nvSpPr>
          <p:cNvPr id="2" name="1 Başlık"/>
          <p:cNvSpPr>
            <a:spLocks noGrp="1"/>
          </p:cNvSpPr>
          <p:nvPr>
            <p:ph type="title"/>
          </p:nvPr>
        </p:nvSpPr>
        <p:spPr>
          <a:xfrm>
            <a:off x="812800" y="1176997"/>
            <a:ext cx="2950464" cy="1582621"/>
          </a:xfrm>
        </p:spPr>
        <p:txBody>
          <a:bodyPr lIns="45720" rIns="45720" bIns="45720"/>
          <a:lstStyle>
            <a:lvl1pPr algn="l">
              <a:buNone/>
              <a:defRPr sz="2000" b="1">
                <a:solidFill>
                  <a:schemeClr val="tx2"/>
                </a:solidFill>
              </a:defRPr>
            </a:lvl1pPr>
          </a:lstStyle>
          <a:p>
            <a:r>
              <a:rPr lang="tr-TR" smtClean="0"/>
              <a:t>Asıl başlık stili için tıklatın</a:t>
            </a:r>
            <a:endParaRPr lang="en-US"/>
          </a:p>
        </p:txBody>
      </p:sp>
      <p:sp>
        <p:nvSpPr>
          <p:cNvPr id="4" name="3 Metin Yer Tutucusu"/>
          <p:cNvSpPr>
            <a:spLocks noGrp="1"/>
          </p:cNvSpPr>
          <p:nvPr>
            <p:ph type="body" sz="half" idx="2"/>
          </p:nvPr>
        </p:nvSpPr>
        <p:spPr>
          <a:xfrm>
            <a:off x="812800" y="2828785"/>
            <a:ext cx="2946400" cy="2179320"/>
          </a:xfrm>
        </p:spPr>
        <p:txBody>
          <a:bodyPr lIns="64008" rIns="45720"/>
          <a:lstStyle>
            <a:lvl1pPr marL="0" indent="0" algn="l">
              <a:spcBef>
                <a:spcPts val="250"/>
              </a:spcBef>
              <a:buFontTx/>
              <a:buNone/>
              <a:defRPr sz="1300"/>
            </a:lvl1pPr>
            <a:lvl2pPr>
              <a:defRPr sz="1200"/>
            </a:lvl2pPr>
            <a:lvl3pPr>
              <a:defRPr sz="1000"/>
            </a:lvl3pPr>
            <a:lvl4pPr>
              <a:defRPr sz="900"/>
            </a:lvl4pPr>
            <a:lvl5pPr>
              <a:defRPr sz="900"/>
            </a:lvl5pPr>
          </a:lstStyle>
          <a:p>
            <a:pPr lvl="0"/>
            <a:r>
              <a:rPr lang="tr-TR" smtClean="0"/>
              <a:t>Asıl metin stillerini düzenlemek için tıklatın</a:t>
            </a:r>
          </a:p>
        </p:txBody>
      </p:sp>
      <p:sp>
        <p:nvSpPr>
          <p:cNvPr id="3" name="2 Resim Yer Tutucusu"/>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normAutofit/>
          </a:bodyPr>
          <a:lstStyle>
            <a:lvl1pPr marL="0" indent="0">
              <a:buNone/>
              <a:defRPr sz="3200"/>
            </a:lvl1pPr>
          </a:lstStyle>
          <a:p>
            <a:pPr lvl="0"/>
            <a:r>
              <a:rPr lang="tr-TR" noProof="0" smtClean="0"/>
              <a:t>Resim eklemek için simgeyi tıklatın</a:t>
            </a:r>
            <a:endParaRPr lang="en-US" noProof="0" dirty="0"/>
          </a:p>
        </p:txBody>
      </p:sp>
      <p:sp>
        <p:nvSpPr>
          <p:cNvPr id="9" name="4 Veri Yer Tutucusu"/>
          <p:cNvSpPr>
            <a:spLocks noGrp="1"/>
          </p:cNvSpPr>
          <p:nvPr>
            <p:ph type="dt" sz="half" idx="10"/>
          </p:nvPr>
        </p:nvSpPr>
        <p:spPr/>
        <p:txBody>
          <a:bodyPr/>
          <a:lstStyle>
            <a:lvl1pPr>
              <a:defRPr/>
            </a:lvl1pPr>
          </a:lstStyle>
          <a:p>
            <a:pPr>
              <a:defRPr/>
            </a:pPr>
            <a:fld id="{903C7D1B-6CE0-4F3B-A9B6-6D92FE5DB6FE}" type="datetime1">
              <a:rPr lang="tr-TR"/>
              <a:pPr>
                <a:defRPr/>
              </a:pPr>
              <a:t>8.05.2020</a:t>
            </a:fld>
            <a:endParaRPr lang="tr-TR"/>
          </a:p>
        </p:txBody>
      </p:sp>
      <p:sp>
        <p:nvSpPr>
          <p:cNvPr id="10" name="5 Altbilgi Yer Tutucusu"/>
          <p:cNvSpPr>
            <a:spLocks noGrp="1"/>
          </p:cNvSpPr>
          <p:nvPr>
            <p:ph type="ftr" sz="quarter" idx="11"/>
          </p:nvPr>
        </p:nvSpPr>
        <p:spPr/>
        <p:txBody>
          <a:bodyPr/>
          <a:lstStyle>
            <a:lvl1pPr>
              <a:defRPr/>
            </a:lvl1pPr>
          </a:lstStyle>
          <a:p>
            <a:pPr>
              <a:defRPr/>
            </a:pPr>
            <a:endParaRPr lang="tr-TR"/>
          </a:p>
        </p:txBody>
      </p:sp>
      <p:sp>
        <p:nvSpPr>
          <p:cNvPr id="11" name="6 Slayt Numarası Yer Tutucusu"/>
          <p:cNvSpPr>
            <a:spLocks noGrp="1"/>
          </p:cNvSpPr>
          <p:nvPr>
            <p:ph type="sldNum" sz="quarter" idx="12"/>
          </p:nvPr>
        </p:nvSpPr>
        <p:spPr>
          <a:xfrm>
            <a:off x="10769600" y="6356351"/>
            <a:ext cx="812800" cy="365125"/>
          </a:xfrm>
        </p:spPr>
        <p:txBody>
          <a:bodyPr/>
          <a:lstStyle>
            <a:lvl1pPr>
              <a:defRPr/>
            </a:lvl1pPr>
          </a:lstStyle>
          <a:p>
            <a:pPr>
              <a:defRPr/>
            </a:pPr>
            <a:fld id="{F7F2A071-95D3-4D7D-A30E-CB5CC3055AFD}" type="slidenum">
              <a:rPr lang="tr-TR" altLang="tr-TR"/>
              <a:pPr>
                <a:defRPr/>
              </a:pPr>
              <a:t>‹#›</a:t>
            </a:fld>
            <a:endParaRPr lang="tr-TR" altLang="tr-TR"/>
          </a:p>
        </p:txBody>
      </p:sp>
    </p:spTree>
    <p:extLst>
      <p:ext uri="{BB962C8B-B14F-4D97-AF65-F5344CB8AC3E}">
        <p14:creationId xmlns:p14="http://schemas.microsoft.com/office/powerpoint/2010/main" val="3852044593"/>
      </p:ext>
    </p:extLst>
  </p:cSld>
  <p:clrMapOvr>
    <a:masterClrMapping/>
  </p:clrMapOvr>
  <p:transition spd="slow">
    <p:cover dir="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en-US"/>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54935AA6-BFCF-4699-972B-605438312423}" type="datetime1">
              <a:rPr lang="tr-TR"/>
              <a:pPr>
                <a:defRPr/>
              </a:pPr>
              <a:t>8.05.2020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1A8A903A-D746-416E-AD2E-6CF5052BE6CE}" type="slidenum">
              <a:rPr lang="tr-TR" altLang="tr-TR"/>
              <a:pPr>
                <a:defRPr/>
              </a:pPr>
              <a:t>‹#›</a:t>
            </a:fld>
            <a:endParaRPr lang="tr-TR" altLang="tr-TR"/>
          </a:p>
        </p:txBody>
      </p:sp>
    </p:spTree>
    <p:extLst>
      <p:ext uri="{BB962C8B-B14F-4D97-AF65-F5344CB8AC3E}">
        <p14:creationId xmlns:p14="http://schemas.microsoft.com/office/powerpoint/2010/main" val="3749965880"/>
      </p:ext>
    </p:extLst>
  </p:cSld>
  <p:clrMapOvr>
    <a:masterClrMapping/>
  </p:clrMapOvr>
  <p:transition spd="slow">
    <p:cover dir="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914402"/>
            <a:ext cx="2743200" cy="5211763"/>
          </a:xfrm>
        </p:spPr>
        <p:txBody>
          <a:bodyPr vert="eaVert"/>
          <a:lstStyle/>
          <a:p>
            <a:r>
              <a:rPr lang="tr-TR" smtClean="0"/>
              <a:t>Asıl başlık stili için tıklatın</a:t>
            </a:r>
            <a:endParaRPr lang="en-US"/>
          </a:p>
        </p:txBody>
      </p:sp>
      <p:sp>
        <p:nvSpPr>
          <p:cNvPr id="3" name="2 Dikey Metin Yer Tutucusu"/>
          <p:cNvSpPr>
            <a:spLocks noGrp="1"/>
          </p:cNvSpPr>
          <p:nvPr>
            <p:ph type="body" orient="vert" idx="1"/>
          </p:nvPr>
        </p:nvSpPr>
        <p:spPr>
          <a:xfrm>
            <a:off x="609600" y="914402"/>
            <a:ext cx="8026400" cy="5211763"/>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9 Veri Yer Tutucusu"/>
          <p:cNvSpPr>
            <a:spLocks noGrp="1"/>
          </p:cNvSpPr>
          <p:nvPr>
            <p:ph type="dt" sz="half" idx="10"/>
          </p:nvPr>
        </p:nvSpPr>
        <p:spPr/>
        <p:txBody>
          <a:bodyPr/>
          <a:lstStyle>
            <a:lvl1pPr>
              <a:defRPr/>
            </a:lvl1pPr>
          </a:lstStyle>
          <a:p>
            <a:pPr>
              <a:defRPr/>
            </a:pPr>
            <a:fld id="{35751ABC-BF35-4CD5-A692-EF8A9F2B78E0}" type="datetime1">
              <a:rPr lang="tr-TR"/>
              <a:pPr>
                <a:defRPr/>
              </a:pPr>
              <a:t>8.05.2020</a:t>
            </a:fld>
            <a:endParaRPr lang="tr-TR"/>
          </a:p>
        </p:txBody>
      </p:sp>
      <p:sp>
        <p:nvSpPr>
          <p:cNvPr id="5" name="21 Altbilgi Yer Tutucusu"/>
          <p:cNvSpPr>
            <a:spLocks noGrp="1"/>
          </p:cNvSpPr>
          <p:nvPr>
            <p:ph type="ftr" sz="quarter" idx="11"/>
          </p:nvPr>
        </p:nvSpPr>
        <p:spPr/>
        <p:txBody>
          <a:bodyPr/>
          <a:lstStyle>
            <a:lvl1pPr>
              <a:defRPr/>
            </a:lvl1pPr>
          </a:lstStyle>
          <a:p>
            <a:pPr>
              <a:defRPr/>
            </a:pPr>
            <a:endParaRPr lang="tr-TR"/>
          </a:p>
        </p:txBody>
      </p:sp>
      <p:sp>
        <p:nvSpPr>
          <p:cNvPr id="6" name="17 Slayt Numarası Yer Tutucusu"/>
          <p:cNvSpPr>
            <a:spLocks noGrp="1"/>
          </p:cNvSpPr>
          <p:nvPr>
            <p:ph type="sldNum" sz="quarter" idx="12"/>
          </p:nvPr>
        </p:nvSpPr>
        <p:spPr/>
        <p:txBody>
          <a:bodyPr/>
          <a:lstStyle>
            <a:lvl1pPr>
              <a:defRPr/>
            </a:lvl1pPr>
          </a:lstStyle>
          <a:p>
            <a:pPr>
              <a:defRPr/>
            </a:pPr>
            <a:fld id="{30EC1C94-4507-4784-903F-6ABB675FA332}" type="slidenum">
              <a:rPr lang="tr-TR" altLang="tr-TR"/>
              <a:pPr>
                <a:defRPr/>
              </a:pPr>
              <a:t>‹#›</a:t>
            </a:fld>
            <a:endParaRPr lang="tr-TR" altLang="tr-TR"/>
          </a:p>
        </p:txBody>
      </p:sp>
    </p:spTree>
    <p:extLst>
      <p:ext uri="{BB962C8B-B14F-4D97-AF65-F5344CB8AC3E}">
        <p14:creationId xmlns:p14="http://schemas.microsoft.com/office/powerpoint/2010/main" val="1288588407"/>
      </p:ext>
    </p:extLst>
  </p:cSld>
  <p:clrMapOvr>
    <a:masterClrMapping/>
  </p:clrMapOvr>
  <p:transition spd="slow">
    <p:cover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en-US"/>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CBAE23D5-B9B2-4998-87B5-4EA4EE695B9A}" type="datetimeFigureOut">
              <a:rPr lang="en-US" smtClean="0"/>
              <a:t>5/8/2020</a:t>
            </a:fld>
            <a:endParaRPr lang="en-US"/>
          </a:p>
        </p:txBody>
      </p:sp>
      <p:sp>
        <p:nvSpPr>
          <p:cNvPr id="5" name="Altbilgi Yer Tutucusu 4"/>
          <p:cNvSpPr>
            <a:spLocks noGrp="1"/>
          </p:cNvSpPr>
          <p:nvPr>
            <p:ph type="ftr" sz="quarter" idx="11"/>
          </p:nvPr>
        </p:nvSpPr>
        <p:spPr/>
        <p:txBody>
          <a:bodyPr/>
          <a:lstStyle/>
          <a:p>
            <a:endParaRPr lang="en-US"/>
          </a:p>
        </p:txBody>
      </p:sp>
      <p:sp>
        <p:nvSpPr>
          <p:cNvPr id="6" name="Slayt Numarası Yer Tutucusu 5"/>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4188931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Veri Yer Tutucusu 4"/>
          <p:cNvSpPr>
            <a:spLocks noGrp="1"/>
          </p:cNvSpPr>
          <p:nvPr>
            <p:ph type="dt" sz="half" idx="10"/>
          </p:nvPr>
        </p:nvSpPr>
        <p:spPr/>
        <p:txBody>
          <a:bodyPr/>
          <a:lstStyle/>
          <a:p>
            <a:fld id="{CBAE23D5-B9B2-4998-87B5-4EA4EE695B9A}" type="datetimeFigureOut">
              <a:rPr lang="en-US" smtClean="0"/>
              <a:t>5/8/2020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30436458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en-US"/>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Veri Yer Tutucusu 6"/>
          <p:cNvSpPr>
            <a:spLocks noGrp="1"/>
          </p:cNvSpPr>
          <p:nvPr>
            <p:ph type="dt" sz="half" idx="10"/>
          </p:nvPr>
        </p:nvSpPr>
        <p:spPr/>
        <p:txBody>
          <a:bodyPr/>
          <a:lstStyle/>
          <a:p>
            <a:fld id="{CBAE23D5-B9B2-4998-87B5-4EA4EE695B9A}" type="datetimeFigureOut">
              <a:rPr lang="en-US" smtClean="0"/>
              <a:t>5/8/2020</a:t>
            </a:fld>
            <a:endParaRPr lang="en-US"/>
          </a:p>
        </p:txBody>
      </p:sp>
      <p:sp>
        <p:nvSpPr>
          <p:cNvPr id="8" name="Altbilgi Yer Tutucusu 7"/>
          <p:cNvSpPr>
            <a:spLocks noGrp="1"/>
          </p:cNvSpPr>
          <p:nvPr>
            <p:ph type="ftr" sz="quarter" idx="11"/>
          </p:nvPr>
        </p:nvSpPr>
        <p:spPr/>
        <p:txBody>
          <a:bodyPr/>
          <a:lstStyle/>
          <a:p>
            <a:endParaRPr lang="en-US"/>
          </a:p>
        </p:txBody>
      </p:sp>
      <p:sp>
        <p:nvSpPr>
          <p:cNvPr id="9" name="Slayt Numarası Yer Tutucusu 8"/>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605226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en-US"/>
          </a:p>
        </p:txBody>
      </p:sp>
      <p:sp>
        <p:nvSpPr>
          <p:cNvPr id="3" name="Veri Yer Tutucusu 2"/>
          <p:cNvSpPr>
            <a:spLocks noGrp="1"/>
          </p:cNvSpPr>
          <p:nvPr>
            <p:ph type="dt" sz="half" idx="10"/>
          </p:nvPr>
        </p:nvSpPr>
        <p:spPr/>
        <p:txBody>
          <a:bodyPr/>
          <a:lstStyle/>
          <a:p>
            <a:fld id="{CBAE23D5-B9B2-4998-87B5-4EA4EE695B9A}" type="datetimeFigureOut">
              <a:rPr lang="en-US" smtClean="0"/>
              <a:t>5/8/2020</a:t>
            </a:fld>
            <a:endParaRPr lang="en-US"/>
          </a:p>
        </p:txBody>
      </p:sp>
      <p:sp>
        <p:nvSpPr>
          <p:cNvPr id="4" name="Altbilgi Yer Tutucusu 3"/>
          <p:cNvSpPr>
            <a:spLocks noGrp="1"/>
          </p:cNvSpPr>
          <p:nvPr>
            <p:ph type="ftr" sz="quarter" idx="11"/>
          </p:nvPr>
        </p:nvSpPr>
        <p:spPr/>
        <p:txBody>
          <a:bodyPr/>
          <a:lstStyle/>
          <a:p>
            <a:endParaRPr lang="en-US"/>
          </a:p>
        </p:txBody>
      </p:sp>
      <p:sp>
        <p:nvSpPr>
          <p:cNvPr id="5" name="Slayt Numarası Yer Tutucusu 4"/>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1292659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CBAE23D5-B9B2-4998-87B5-4EA4EE695B9A}" type="datetimeFigureOut">
              <a:rPr lang="en-US" smtClean="0"/>
              <a:t>5/8/2020</a:t>
            </a:fld>
            <a:endParaRPr lang="en-US"/>
          </a:p>
        </p:txBody>
      </p:sp>
      <p:sp>
        <p:nvSpPr>
          <p:cNvPr id="3" name="Altbilgi Yer Tutucusu 2"/>
          <p:cNvSpPr>
            <a:spLocks noGrp="1"/>
          </p:cNvSpPr>
          <p:nvPr>
            <p:ph type="ftr" sz="quarter" idx="11"/>
          </p:nvPr>
        </p:nvSpPr>
        <p:spPr/>
        <p:txBody>
          <a:bodyPr/>
          <a:lstStyle/>
          <a:p>
            <a:endParaRPr lang="en-US"/>
          </a:p>
        </p:txBody>
      </p:sp>
      <p:sp>
        <p:nvSpPr>
          <p:cNvPr id="4" name="Slayt Numarası Yer Tutucusu 3"/>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1130579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BAE23D5-B9B2-4998-87B5-4EA4EE695B9A}" type="datetimeFigureOut">
              <a:rPr lang="en-US" smtClean="0"/>
              <a:t>5/8/2020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2200300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en-US"/>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CBAE23D5-B9B2-4998-87B5-4EA4EE695B9A}" type="datetimeFigureOut">
              <a:rPr lang="en-US" smtClean="0"/>
              <a:t>5/8/2020</a:t>
            </a:fld>
            <a:endParaRPr lang="en-US"/>
          </a:p>
        </p:txBody>
      </p:sp>
      <p:sp>
        <p:nvSpPr>
          <p:cNvPr id="6" name="Altbilgi Yer Tutucusu 5"/>
          <p:cNvSpPr>
            <a:spLocks noGrp="1"/>
          </p:cNvSpPr>
          <p:nvPr>
            <p:ph type="ftr" sz="quarter" idx="11"/>
          </p:nvPr>
        </p:nvSpPr>
        <p:spPr/>
        <p:txBody>
          <a:bodyPr/>
          <a:lstStyle/>
          <a:p>
            <a:endParaRPr lang="en-US"/>
          </a:p>
        </p:txBody>
      </p:sp>
      <p:sp>
        <p:nvSpPr>
          <p:cNvPr id="7" name="Slayt Numarası Yer Tutucusu 6"/>
          <p:cNvSpPr>
            <a:spLocks noGrp="1"/>
          </p:cNvSpPr>
          <p:nvPr>
            <p:ph type="sldNum" sz="quarter" idx="12"/>
          </p:nvPr>
        </p:nvSpPr>
        <p:spPr/>
        <p:txBody>
          <a:bodyPr/>
          <a:lstStyle/>
          <a:p>
            <a:fld id="{3158029D-5E09-44C8-9897-23267114CD5D}" type="slidenum">
              <a:rPr lang="en-US" smtClean="0"/>
              <a:t>‹#›</a:t>
            </a:fld>
            <a:endParaRPr lang="en-US"/>
          </a:p>
        </p:txBody>
      </p:sp>
    </p:spTree>
    <p:extLst>
      <p:ext uri="{BB962C8B-B14F-4D97-AF65-F5344CB8AC3E}">
        <p14:creationId xmlns:p14="http://schemas.microsoft.com/office/powerpoint/2010/main" val="9301577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en-US"/>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AE23D5-B9B2-4998-87B5-4EA4EE695B9A}" type="datetimeFigureOut">
              <a:rPr lang="en-US" smtClean="0"/>
              <a:t>5/8/2020</a:t>
            </a:fld>
            <a:endParaRPr lang="en-US"/>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158029D-5E09-44C8-9897-23267114CD5D}" type="slidenum">
              <a:rPr lang="en-US" smtClean="0"/>
              <a:t>‹#›</a:t>
            </a:fld>
            <a:endParaRPr lang="en-US"/>
          </a:p>
        </p:txBody>
      </p:sp>
    </p:spTree>
    <p:extLst>
      <p:ext uri="{BB962C8B-B14F-4D97-AF65-F5344CB8AC3E}">
        <p14:creationId xmlns:p14="http://schemas.microsoft.com/office/powerpoint/2010/main" val="38530158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 name="6 Serbest Form"/>
          <p:cNvSpPr>
            <a:spLocks/>
          </p:cNvSpPr>
          <p:nvPr/>
        </p:nvSpPr>
        <p:spPr bwMode="auto">
          <a:xfrm>
            <a:off x="-12700" y="-7938"/>
            <a:ext cx="12217400" cy="1041401"/>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cs typeface="+mn-cs"/>
            </a:endParaRPr>
          </a:p>
        </p:txBody>
      </p:sp>
      <p:sp>
        <p:nvSpPr>
          <p:cNvPr id="8" name="7 Serbest Form"/>
          <p:cNvSpPr>
            <a:spLocks/>
          </p:cNvSpPr>
          <p:nvPr/>
        </p:nvSpPr>
        <p:spPr bwMode="auto">
          <a:xfrm>
            <a:off x="5842000" y="-7938"/>
            <a:ext cx="6350000" cy="638176"/>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a:lstStyle/>
          <a:p>
            <a:pPr eaLnBrk="1" hangingPunct="1">
              <a:defRPr/>
            </a:pPr>
            <a:endParaRPr lang="en-US" sz="1800">
              <a:latin typeface="+mn-lt"/>
              <a:cs typeface="+mn-cs"/>
            </a:endParaRPr>
          </a:p>
        </p:txBody>
      </p:sp>
      <p:sp>
        <p:nvSpPr>
          <p:cNvPr id="1028" name="8 Başlık Yer Tutucusu"/>
          <p:cNvSpPr>
            <a:spLocks noGrp="1"/>
          </p:cNvSpPr>
          <p:nvPr>
            <p:ph type="title"/>
          </p:nvPr>
        </p:nvSpPr>
        <p:spPr bwMode="auto">
          <a:xfrm>
            <a:off x="609600" y="704850"/>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0" numCol="1" anchor="b" anchorCtr="0" compatLnSpc="1">
            <a:prstTxWarp prst="textNoShape">
              <a:avLst/>
            </a:prstTxWarp>
          </a:bodyPr>
          <a:lstStyle/>
          <a:p>
            <a:pPr lvl="0"/>
            <a:r>
              <a:rPr lang="tr-TR" altLang="tr-TR" smtClean="0"/>
              <a:t>Asıl başlık stili için tıklatın</a:t>
            </a:r>
            <a:endParaRPr lang="en-US" altLang="tr-TR" smtClean="0"/>
          </a:p>
        </p:txBody>
      </p:sp>
      <p:sp>
        <p:nvSpPr>
          <p:cNvPr id="1029" name="29 Metin Yer Tutucusu"/>
          <p:cNvSpPr>
            <a:spLocks noGrp="1"/>
          </p:cNvSpPr>
          <p:nvPr>
            <p:ph type="body" idx="1"/>
          </p:nvPr>
        </p:nvSpPr>
        <p:spPr bwMode="auto">
          <a:xfrm>
            <a:off x="609600" y="1935164"/>
            <a:ext cx="10972800" cy="438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ltLang="tr-TR" smtClean="0"/>
              <a:t>Asıl metin stillerini düzenlemek için tıklatın</a:t>
            </a:r>
          </a:p>
          <a:p>
            <a:pPr lvl="1"/>
            <a:r>
              <a:rPr lang="tr-TR" altLang="tr-TR" smtClean="0"/>
              <a:t>İkinci düzey</a:t>
            </a:r>
          </a:p>
          <a:p>
            <a:pPr lvl="2"/>
            <a:r>
              <a:rPr lang="tr-TR" altLang="tr-TR" smtClean="0"/>
              <a:t>Üçüncü düzey</a:t>
            </a:r>
          </a:p>
          <a:p>
            <a:pPr lvl="3"/>
            <a:r>
              <a:rPr lang="tr-TR" altLang="tr-TR" smtClean="0"/>
              <a:t>Dördüncü düzey</a:t>
            </a:r>
          </a:p>
          <a:p>
            <a:pPr lvl="4"/>
            <a:r>
              <a:rPr lang="tr-TR" altLang="tr-TR" smtClean="0"/>
              <a:t>Beşinci düzey</a:t>
            </a:r>
            <a:endParaRPr lang="en-US" altLang="tr-TR" smtClean="0"/>
          </a:p>
        </p:txBody>
      </p:sp>
      <p:sp>
        <p:nvSpPr>
          <p:cNvPr id="10" name="9 Veri Yer Tutucusu"/>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latin typeface="Arial" charset="0"/>
                <a:cs typeface="Arial" charset="0"/>
              </a:defRPr>
            </a:lvl1pPr>
          </a:lstStyle>
          <a:p>
            <a:pPr>
              <a:defRPr/>
            </a:pPr>
            <a:fld id="{ED223318-12A2-4EF3-8507-0FAA1397D091}" type="datetime1">
              <a:rPr lang="tr-TR"/>
              <a:pPr>
                <a:defRPr/>
              </a:pPr>
              <a:t>8.05.2020</a:t>
            </a:fld>
            <a:endParaRPr lang="tr-TR"/>
          </a:p>
        </p:txBody>
      </p:sp>
      <p:sp>
        <p:nvSpPr>
          <p:cNvPr id="22" name="21 Altbilgi Yer Tutucusu"/>
          <p:cNvSpPr>
            <a:spLocks noGrp="1"/>
          </p:cNvSpPr>
          <p:nvPr>
            <p:ph type="ftr" sz="quarter" idx="3"/>
          </p:nvPr>
        </p:nvSpPr>
        <p:spPr>
          <a:xfrm>
            <a:off x="3556000" y="6356351"/>
            <a:ext cx="4470400" cy="365125"/>
          </a:xfrm>
          <a:prstGeom prst="rect">
            <a:avLst/>
          </a:prstGeom>
        </p:spPr>
        <p:txBody>
          <a:bodyPr vert="horz" wrap="square" lIns="0" tIns="0" rIns="0" bIns="0" numCol="1" anchor="b" anchorCtr="0" compatLnSpc="1">
            <a:prstTxWarp prst="textNoShape">
              <a:avLst/>
            </a:prstTxWarp>
          </a:bodyPr>
          <a:lstStyle>
            <a:lvl1pPr eaLnBrk="1" hangingPunct="1">
              <a:defRPr sz="1200">
                <a:solidFill>
                  <a:srgbClr val="045C75"/>
                </a:solidFill>
                <a:latin typeface="Arial" charset="0"/>
                <a:cs typeface="Arial" charset="0"/>
              </a:defRPr>
            </a:lvl1pPr>
          </a:lstStyle>
          <a:p>
            <a:pPr>
              <a:defRPr/>
            </a:pPr>
            <a:endParaRPr lang="tr-TR"/>
          </a:p>
        </p:txBody>
      </p:sp>
      <p:sp>
        <p:nvSpPr>
          <p:cNvPr id="18" name="17 Slayt Numarası Yer Tutucusu"/>
          <p:cNvSpPr>
            <a:spLocks noGrp="1"/>
          </p:cNvSpPr>
          <p:nvPr>
            <p:ph type="sldNum" sz="quarter" idx="4"/>
          </p:nvPr>
        </p:nvSpPr>
        <p:spPr>
          <a:xfrm>
            <a:off x="10566400" y="6356351"/>
            <a:ext cx="1016000" cy="365125"/>
          </a:xfrm>
          <a:prstGeom prst="rect">
            <a:avLst/>
          </a:prstGeom>
        </p:spPr>
        <p:txBody>
          <a:bodyPr vert="horz" wrap="square" lIns="0" tIns="0" rIns="0" bIns="0" numCol="1" anchor="b" anchorCtr="0" compatLnSpc="1">
            <a:prstTxWarp prst="textNoShape">
              <a:avLst/>
            </a:prstTxWarp>
          </a:bodyPr>
          <a:lstStyle>
            <a:lvl1pPr algn="r" eaLnBrk="1" hangingPunct="1">
              <a:defRPr sz="1200">
                <a:solidFill>
                  <a:srgbClr val="045C75"/>
                </a:solidFill>
              </a:defRPr>
            </a:lvl1pPr>
          </a:lstStyle>
          <a:p>
            <a:pPr>
              <a:defRPr/>
            </a:pPr>
            <a:fld id="{610C7FEE-FE5B-45FA-BB79-EB55A7024EA0}" type="slidenum">
              <a:rPr lang="tr-TR" altLang="tr-TR"/>
              <a:pPr>
                <a:defRPr/>
              </a:pPr>
              <a:t>‹#›</a:t>
            </a:fld>
            <a:endParaRPr lang="tr-TR" altLang="tr-TR"/>
          </a:p>
        </p:txBody>
      </p:sp>
      <p:grpSp>
        <p:nvGrpSpPr>
          <p:cNvPr id="1033" name="1 Grup"/>
          <p:cNvGrpSpPr>
            <a:grpSpLocks/>
          </p:cNvGrpSpPr>
          <p:nvPr/>
        </p:nvGrpSpPr>
        <p:grpSpPr bwMode="auto">
          <a:xfrm>
            <a:off x="-25399" y="203200"/>
            <a:ext cx="12240684" cy="647700"/>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a:lstStyle/>
            <a:p>
              <a:pPr eaLnBrk="1" hangingPunct="1">
                <a:defRPr/>
              </a:pPr>
              <a:endParaRPr lang="en-US" sz="1800">
                <a:latin typeface="Arial" charset="0"/>
                <a:cs typeface="Arial" charset="0"/>
              </a:endParaRPr>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a:lstStyle/>
            <a:p>
              <a:pPr eaLnBrk="1" hangingPunct="1">
                <a:defRPr/>
              </a:pPr>
              <a:endParaRPr lang="en-US" sz="1800">
                <a:latin typeface="Arial" charset="0"/>
                <a:cs typeface="Arial" charset="0"/>
              </a:endParaRPr>
            </a:p>
          </p:txBody>
        </p:sp>
      </p:grpSp>
    </p:spTree>
    <p:extLst>
      <p:ext uri="{BB962C8B-B14F-4D97-AF65-F5344CB8AC3E}">
        <p14:creationId xmlns:p14="http://schemas.microsoft.com/office/powerpoint/2010/main" val="18985846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slow">
    <p:cover dir="r"/>
  </p:transition>
  <p:timing>
    <p:tnLst>
      <p:par>
        <p:cTn id="1" dur="indefinite" restart="never" nodeType="tmRoot"/>
      </p:par>
    </p:tnLst>
  </p:timing>
  <p:hf hdr="0" ftr="0" dt="0"/>
  <p:txStyles>
    <p:titleStyle>
      <a:lvl1pPr algn="l" rtl="0" eaLnBrk="0" fontAlgn="base" hangingPunct="0">
        <a:spcBef>
          <a:spcPct val="0"/>
        </a:spcBef>
        <a:spcAft>
          <a:spcPct val="0"/>
        </a:spcAft>
        <a:defRPr sz="5000" kern="1200">
          <a:solidFill>
            <a:schemeClr val="tx2"/>
          </a:solidFill>
          <a:latin typeface="+mj-lt"/>
          <a:ea typeface="+mj-ea"/>
          <a:cs typeface="+mj-cs"/>
        </a:defRPr>
      </a:lvl1pPr>
      <a:lvl2pPr algn="l" rtl="0" eaLnBrk="0" fontAlgn="base" hangingPunct="0">
        <a:spcBef>
          <a:spcPct val="0"/>
        </a:spcBef>
        <a:spcAft>
          <a:spcPct val="0"/>
        </a:spcAft>
        <a:defRPr sz="5000">
          <a:solidFill>
            <a:schemeClr val="tx2"/>
          </a:solidFill>
          <a:latin typeface="Calibri" pitchFamily="34" charset="0"/>
        </a:defRPr>
      </a:lvl2pPr>
      <a:lvl3pPr algn="l" rtl="0" eaLnBrk="0" fontAlgn="base" hangingPunct="0">
        <a:spcBef>
          <a:spcPct val="0"/>
        </a:spcBef>
        <a:spcAft>
          <a:spcPct val="0"/>
        </a:spcAft>
        <a:defRPr sz="5000">
          <a:solidFill>
            <a:schemeClr val="tx2"/>
          </a:solidFill>
          <a:latin typeface="Calibri" pitchFamily="34" charset="0"/>
        </a:defRPr>
      </a:lvl3pPr>
      <a:lvl4pPr algn="l" rtl="0" eaLnBrk="0" fontAlgn="base" hangingPunct="0">
        <a:spcBef>
          <a:spcPct val="0"/>
        </a:spcBef>
        <a:spcAft>
          <a:spcPct val="0"/>
        </a:spcAft>
        <a:defRPr sz="5000">
          <a:solidFill>
            <a:schemeClr val="tx2"/>
          </a:solidFill>
          <a:latin typeface="Calibri" pitchFamily="34" charset="0"/>
        </a:defRPr>
      </a:lvl4pPr>
      <a:lvl5pPr algn="l" rtl="0" eaLnBrk="0" fontAlgn="base" hangingPunct="0">
        <a:spcBef>
          <a:spcPct val="0"/>
        </a:spcBef>
        <a:spcAft>
          <a:spcPct val="0"/>
        </a:spcAft>
        <a:defRPr sz="5000">
          <a:solidFill>
            <a:schemeClr val="tx2"/>
          </a:solidFill>
          <a:latin typeface="Calibri" pitchFamily="34" charset="0"/>
        </a:defRPr>
      </a:lvl5pPr>
      <a:lvl6pPr marL="457200" algn="l" rtl="0" fontAlgn="base">
        <a:spcBef>
          <a:spcPct val="0"/>
        </a:spcBef>
        <a:spcAft>
          <a:spcPct val="0"/>
        </a:spcAft>
        <a:defRPr sz="5000">
          <a:solidFill>
            <a:schemeClr val="tx2"/>
          </a:solidFill>
          <a:latin typeface="Calibri" pitchFamily="34" charset="0"/>
        </a:defRPr>
      </a:lvl6pPr>
      <a:lvl7pPr marL="914400" algn="l" rtl="0" fontAlgn="base">
        <a:spcBef>
          <a:spcPct val="0"/>
        </a:spcBef>
        <a:spcAft>
          <a:spcPct val="0"/>
        </a:spcAft>
        <a:defRPr sz="5000">
          <a:solidFill>
            <a:schemeClr val="tx2"/>
          </a:solidFill>
          <a:latin typeface="Calibri" pitchFamily="34" charset="0"/>
        </a:defRPr>
      </a:lvl7pPr>
      <a:lvl8pPr marL="1371600" algn="l" rtl="0" fontAlgn="base">
        <a:spcBef>
          <a:spcPct val="0"/>
        </a:spcBef>
        <a:spcAft>
          <a:spcPct val="0"/>
        </a:spcAft>
        <a:defRPr sz="5000">
          <a:solidFill>
            <a:schemeClr val="tx2"/>
          </a:solidFill>
          <a:latin typeface="Calibri" pitchFamily="34" charset="0"/>
        </a:defRPr>
      </a:lvl8pPr>
      <a:lvl9pPr marL="1828800" algn="l" rtl="0" fontAlgn="base">
        <a:spcBef>
          <a:spcPct val="0"/>
        </a:spcBef>
        <a:spcAft>
          <a:spcPct val="0"/>
        </a:spcAft>
        <a:defRPr sz="5000">
          <a:solidFill>
            <a:schemeClr val="tx2"/>
          </a:solidFill>
          <a:latin typeface="Calibri" pitchFamily="34" charset="0"/>
        </a:defRPr>
      </a:lvl9pPr>
    </p:titleStyle>
    <p:bodyStyle>
      <a:lvl1pPr marL="273050" indent="-273050" algn="l" rtl="0" eaLnBrk="0" fontAlgn="base" hangingPunct="0">
        <a:spcBef>
          <a:spcPct val="20000"/>
        </a:spcBef>
        <a:spcAft>
          <a:spcPct val="0"/>
        </a:spcAft>
        <a:buClr>
          <a:srgbClr val="0BD0D9"/>
        </a:buClr>
        <a:buSzPct val="95000"/>
        <a:buFont typeface="Wingdings 2" panose="05020102010507070707" pitchFamily="18" charset="2"/>
        <a:buChar char=""/>
        <a:defRPr sz="2600" kern="1200">
          <a:solidFill>
            <a:schemeClr val="tx1"/>
          </a:solidFill>
          <a:latin typeface="+mn-lt"/>
          <a:ea typeface="+mn-ea"/>
          <a:cs typeface="+mn-cs"/>
        </a:defRPr>
      </a:lvl1pPr>
      <a:lvl2pPr marL="639763" indent="-246063" algn="l" rtl="0" eaLnBrk="0" fontAlgn="base" hangingPunct="0">
        <a:spcBef>
          <a:spcPct val="20000"/>
        </a:spcBef>
        <a:spcAft>
          <a:spcPct val="0"/>
        </a:spcAft>
        <a:buClr>
          <a:schemeClr val="accent1"/>
        </a:buClr>
        <a:buSzPct val="85000"/>
        <a:buFont typeface="Wingdings 2" panose="05020102010507070707" pitchFamily="18" charset="2"/>
        <a:buChar char=""/>
        <a:defRPr sz="2400" kern="1200">
          <a:solidFill>
            <a:schemeClr val="tx1"/>
          </a:solidFill>
          <a:latin typeface="+mn-lt"/>
          <a:ea typeface="+mn-ea"/>
          <a:cs typeface="+mn-cs"/>
        </a:defRPr>
      </a:lvl2pPr>
      <a:lvl3pPr marL="914400" indent="-246063" algn="l" rtl="0" eaLnBrk="0" fontAlgn="base" hangingPunct="0">
        <a:spcBef>
          <a:spcPct val="20000"/>
        </a:spcBef>
        <a:spcAft>
          <a:spcPct val="0"/>
        </a:spcAft>
        <a:buClr>
          <a:schemeClr val="accent2"/>
        </a:buClr>
        <a:buSzPct val="70000"/>
        <a:buFont typeface="Wingdings 2" panose="05020102010507070707" pitchFamily="18" charset="2"/>
        <a:buChar char=""/>
        <a:defRPr sz="2100" kern="1200">
          <a:solidFill>
            <a:schemeClr val="tx1"/>
          </a:solidFill>
          <a:latin typeface="+mn-lt"/>
          <a:ea typeface="+mn-ea"/>
          <a:cs typeface="+mn-cs"/>
        </a:defRPr>
      </a:lvl3pPr>
      <a:lvl4pPr marL="1187450" indent="-209550" algn="l" rtl="0" eaLnBrk="0" fontAlgn="base" hangingPunct="0">
        <a:spcBef>
          <a:spcPct val="20000"/>
        </a:spcBef>
        <a:spcAft>
          <a:spcPct val="0"/>
        </a:spcAft>
        <a:buClr>
          <a:srgbClr val="0BD0D9"/>
        </a:buClr>
        <a:buSzPct val="65000"/>
        <a:buFont typeface="Wingdings 2" panose="05020102010507070707" pitchFamily="18" charset="2"/>
        <a:buChar char=""/>
        <a:defRPr sz="2000" kern="1200">
          <a:solidFill>
            <a:schemeClr val="tx1"/>
          </a:solidFill>
          <a:latin typeface="+mn-lt"/>
          <a:ea typeface="+mn-ea"/>
          <a:cs typeface="+mn-cs"/>
        </a:defRPr>
      </a:lvl4pPr>
      <a:lvl5pPr marL="1462088" indent="-209550" algn="l" rtl="0" eaLnBrk="0" fontAlgn="base" hangingPunct="0">
        <a:spcBef>
          <a:spcPct val="20000"/>
        </a:spcBef>
        <a:spcAft>
          <a:spcPct val="0"/>
        </a:spcAft>
        <a:buClr>
          <a:srgbClr val="10CF9B"/>
        </a:buClr>
        <a:buSzPct val="65000"/>
        <a:buFont typeface="Wingdings 2" panose="05020102010507070707" pitchFamily="18" charset="2"/>
        <a:buChar char=""/>
        <a:defRPr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3" Type="http://schemas.openxmlformats.org/officeDocument/2006/relationships/hyperlink" Target="https://dergipark.org.tr/tr/pub/mulkiye/issue/279/1292" TargetMode="External"/><Relationship Id="rId2" Type="http://schemas.openxmlformats.org/officeDocument/2006/relationships/hyperlink" Target="https://www.academia.edu/34052902/_2015_T%C3%BCrkiyede_Bedeller_%C3%96demi%C5%9F_Bir_Sosyolojik_D%C3%BC%C5%9F%C3%BCnce_Ustas%C4%B1_Sosyolog_Behice_Boran_M%C3%BClkiye_Dergisi_Say%C4%B1._39_3_ss._5-58" TargetMode="Externa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B7948E8E-AB94-455B-8A6A-0375899435D2}"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1</a:t>
            </a:fld>
            <a:endParaRPr lang="tr-TR" altLang="tr-TR" sz="1200">
              <a:solidFill>
                <a:srgbClr val="045C75"/>
              </a:solidFill>
              <a:latin typeface="Arial" panose="020B0604020202020204" pitchFamily="34" charset="0"/>
              <a:cs typeface="Arial" panose="020B0604020202020204" pitchFamily="34" charset="0"/>
            </a:endParaRPr>
          </a:p>
        </p:txBody>
      </p:sp>
      <p:sp>
        <p:nvSpPr>
          <p:cNvPr id="7171" name="Rectangle 5"/>
          <p:cNvSpPr>
            <a:spLocks noChangeArrowheads="1"/>
          </p:cNvSpPr>
          <p:nvPr/>
        </p:nvSpPr>
        <p:spPr bwMode="auto">
          <a:xfrm>
            <a:off x="2208214" y="928689"/>
            <a:ext cx="7704137" cy="4186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algn="ctr" fontAlgn="base">
              <a:spcBef>
                <a:spcPct val="0"/>
              </a:spcBef>
              <a:spcAft>
                <a:spcPct val="0"/>
              </a:spcAft>
              <a:buClrTx/>
              <a:buSzTx/>
              <a:buNone/>
            </a:pPr>
            <a:r>
              <a:rPr lang="tr-TR" altLang="tr-TR" sz="4000">
                <a:solidFill>
                  <a:srgbClr val="A50021"/>
                </a:solidFill>
                <a:latin typeface="Arial" panose="020B0604020202020204" pitchFamily="34" charset="0"/>
                <a:cs typeface="Arial" panose="020B0604020202020204" pitchFamily="34" charset="0"/>
              </a:rPr>
              <a:t>Türkiye’de Bedeller Ödemiş Bir Sosyolog: BEHİCE BORAN </a:t>
            </a:r>
            <a:r>
              <a:rPr lang="tr-TR" altLang="tr-TR" sz="1800">
                <a:solidFill>
                  <a:srgbClr val="A50021"/>
                </a:solidFill>
                <a:latin typeface="Arial" panose="020B0604020202020204" pitchFamily="34" charset="0"/>
                <a:cs typeface="Arial" panose="020B0604020202020204" pitchFamily="34" charset="0"/>
              </a:rPr>
              <a:t>	</a:t>
            </a:r>
          </a:p>
          <a:p>
            <a:pPr fontAlgn="base">
              <a:spcBef>
                <a:spcPct val="0"/>
              </a:spcBef>
              <a:spcAft>
                <a:spcPct val="0"/>
              </a:spcAft>
              <a:buClrTx/>
              <a:buSzTx/>
              <a:buNone/>
            </a:pPr>
            <a:endParaRPr lang="tr-TR" altLang="tr-TR" sz="1800">
              <a:solidFill>
                <a:srgbClr val="A50021"/>
              </a:solidFill>
              <a:latin typeface="Arial" panose="020B0604020202020204" pitchFamily="34" charset="0"/>
              <a:cs typeface="Arial" panose="020B0604020202020204" pitchFamily="34" charset="0"/>
            </a:endParaRPr>
          </a:p>
          <a:p>
            <a:pPr fontAlgn="base">
              <a:spcBef>
                <a:spcPct val="0"/>
              </a:spcBef>
              <a:spcAft>
                <a:spcPct val="0"/>
              </a:spcAft>
              <a:buClrTx/>
              <a:buSzTx/>
              <a:buNone/>
            </a:pPr>
            <a:endParaRPr lang="tr-TR" altLang="tr-TR" sz="1800">
              <a:solidFill>
                <a:srgbClr val="A50021"/>
              </a:solidFill>
              <a:latin typeface="Arial" panose="020B0604020202020204" pitchFamily="34" charset="0"/>
              <a:cs typeface="Arial" panose="020B0604020202020204" pitchFamily="34" charset="0"/>
            </a:endParaRPr>
          </a:p>
          <a:p>
            <a:pPr fontAlgn="base">
              <a:spcBef>
                <a:spcPct val="0"/>
              </a:spcBef>
              <a:spcAft>
                <a:spcPct val="0"/>
              </a:spcAft>
              <a:buClrTx/>
              <a:buSzTx/>
              <a:buNone/>
            </a:pPr>
            <a:endParaRPr lang="tr-TR" altLang="tr-TR" sz="1800">
              <a:solidFill>
                <a:srgbClr val="A50021"/>
              </a:solidFill>
              <a:latin typeface="Arial" panose="020B0604020202020204" pitchFamily="34" charset="0"/>
              <a:cs typeface="Arial" panose="020B0604020202020204" pitchFamily="34" charset="0"/>
            </a:endParaRPr>
          </a:p>
          <a:p>
            <a:pPr fontAlgn="base">
              <a:spcBef>
                <a:spcPct val="0"/>
              </a:spcBef>
              <a:spcAft>
                <a:spcPct val="0"/>
              </a:spcAft>
              <a:buClrTx/>
              <a:buSzTx/>
              <a:buNone/>
            </a:pPr>
            <a:endParaRPr lang="tr-TR" altLang="tr-TR" sz="1800">
              <a:solidFill>
                <a:srgbClr val="A50021"/>
              </a:solidFill>
              <a:latin typeface="Arial" panose="020B0604020202020204" pitchFamily="34" charset="0"/>
              <a:cs typeface="Arial" panose="020B0604020202020204" pitchFamily="34" charset="0"/>
            </a:endParaRPr>
          </a:p>
          <a:p>
            <a:pPr fontAlgn="base">
              <a:spcBef>
                <a:spcPct val="0"/>
              </a:spcBef>
              <a:spcAft>
                <a:spcPct val="0"/>
              </a:spcAft>
              <a:buClrTx/>
              <a:buSzTx/>
              <a:buNone/>
            </a:pPr>
            <a:endParaRPr lang="tr-TR" altLang="tr-TR" sz="1800">
              <a:solidFill>
                <a:srgbClr val="A50021"/>
              </a:solidFill>
              <a:latin typeface="Arial" panose="020B0604020202020204" pitchFamily="34" charset="0"/>
              <a:cs typeface="Arial" panose="020B0604020202020204" pitchFamily="34" charset="0"/>
            </a:endParaRPr>
          </a:p>
          <a:p>
            <a:pPr algn="ctr" fontAlgn="base">
              <a:spcBef>
                <a:spcPct val="0"/>
              </a:spcBef>
              <a:spcAft>
                <a:spcPct val="0"/>
              </a:spcAft>
              <a:buClrTx/>
              <a:buSzTx/>
              <a:buNone/>
            </a:pPr>
            <a:r>
              <a:rPr lang="tr-TR" altLang="tr-TR" sz="2000">
                <a:solidFill>
                  <a:prstClr val="black"/>
                </a:solidFill>
                <a:latin typeface="Arial" panose="020B0604020202020204" pitchFamily="34" charset="0"/>
                <a:cs typeface="Arial" panose="020B0604020202020204" pitchFamily="34" charset="0"/>
              </a:rPr>
              <a:t>HAYRİYE ERBAŞ</a:t>
            </a:r>
            <a:br>
              <a:rPr lang="tr-TR" altLang="tr-TR" sz="2000">
                <a:solidFill>
                  <a:prstClr val="black"/>
                </a:solidFill>
                <a:latin typeface="Arial" panose="020B0604020202020204" pitchFamily="34" charset="0"/>
                <a:cs typeface="Arial" panose="020B0604020202020204" pitchFamily="34" charset="0"/>
              </a:rPr>
            </a:br>
            <a:endParaRPr lang="tr-TR" altLang="tr-TR" sz="2000">
              <a:solidFill>
                <a:prstClr val="black"/>
              </a:solidFill>
              <a:latin typeface="Arial" panose="020B0604020202020204" pitchFamily="34" charset="0"/>
              <a:cs typeface="Arial" panose="020B0604020202020204" pitchFamily="34" charset="0"/>
            </a:endParaRPr>
          </a:p>
          <a:p>
            <a:pPr algn="ctr" fontAlgn="base">
              <a:spcBef>
                <a:spcPct val="0"/>
              </a:spcBef>
              <a:spcAft>
                <a:spcPct val="0"/>
              </a:spcAft>
              <a:buClrTx/>
              <a:buSzTx/>
              <a:buNone/>
            </a:pPr>
            <a:r>
              <a:rPr lang="tr-TR" altLang="tr-TR" sz="2000">
                <a:solidFill>
                  <a:prstClr val="black"/>
                </a:solidFill>
                <a:latin typeface="Arial" panose="020B0604020202020204" pitchFamily="34" charset="0"/>
                <a:cs typeface="Arial" panose="020B0604020202020204" pitchFamily="34" charset="0"/>
              </a:rPr>
              <a:t> </a:t>
            </a:r>
          </a:p>
          <a:p>
            <a:pPr algn="ctr" fontAlgn="base">
              <a:spcBef>
                <a:spcPct val="0"/>
              </a:spcBef>
              <a:spcAft>
                <a:spcPct val="0"/>
              </a:spcAft>
              <a:buClrTx/>
              <a:buSzTx/>
              <a:buNone/>
            </a:pPr>
            <a:endParaRPr lang="tr-TR" altLang="tr-TR" sz="1800">
              <a:solidFill>
                <a:srgbClr val="A50021"/>
              </a:solidFill>
              <a:latin typeface="Arial" panose="020B0604020202020204" pitchFamily="34" charset="0"/>
              <a:cs typeface="Arial" panose="020B0604020202020204" pitchFamily="34" charset="0"/>
            </a:endParaRPr>
          </a:p>
          <a:p>
            <a:pPr fontAlgn="base">
              <a:spcBef>
                <a:spcPct val="0"/>
              </a:spcBef>
              <a:spcAft>
                <a:spcPct val="0"/>
              </a:spcAft>
              <a:buClrTx/>
              <a:buSzTx/>
              <a:buNone/>
            </a:pPr>
            <a:endParaRPr lang="tr-TR" altLang="tr-TR" sz="1800">
              <a:solidFill>
                <a:srgbClr val="A5002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71816863"/>
      </p:ext>
    </p:extLst>
  </p:cSld>
  <p:clrMapOvr>
    <a:masterClrMapping/>
  </p:clrMapOvr>
  <p:transition spd="slow">
    <p:cover dir="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D088132A-D7E3-42C2-89D1-A8A7823AB012}"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10</a:t>
            </a:fld>
            <a:endParaRPr lang="tr-TR" altLang="tr-TR" sz="1200">
              <a:solidFill>
                <a:srgbClr val="045C75"/>
              </a:solidFill>
              <a:latin typeface="Arial" panose="020B0604020202020204" pitchFamily="34" charset="0"/>
              <a:cs typeface="Arial" panose="020B0604020202020204" pitchFamily="34" charset="0"/>
            </a:endParaRPr>
          </a:p>
        </p:txBody>
      </p:sp>
      <p:sp>
        <p:nvSpPr>
          <p:cNvPr id="17411" name="Rectangle 2"/>
          <p:cNvSpPr>
            <a:spLocks noGrp="1" noChangeArrowheads="1"/>
          </p:cNvSpPr>
          <p:nvPr>
            <p:ph type="title"/>
          </p:nvPr>
        </p:nvSpPr>
        <p:spPr/>
        <p:txBody>
          <a:bodyPr/>
          <a:lstStyle/>
          <a:p>
            <a:pPr algn="ctr" eaLnBrk="1" hangingPunct="1"/>
            <a:r>
              <a:rPr lang="tr-TR" altLang="tr-TR" sz="4000">
                <a:solidFill>
                  <a:srgbClr val="A50021"/>
                </a:solidFill>
              </a:rPr>
              <a:t>Bilim/Sosyoloji ve Sanat Anlayışı?</a:t>
            </a:r>
          </a:p>
        </p:txBody>
      </p:sp>
      <p:sp>
        <p:nvSpPr>
          <p:cNvPr id="17412" name="Rectangle 3"/>
          <p:cNvSpPr>
            <a:spLocks noGrp="1" noChangeArrowheads="1"/>
          </p:cNvSpPr>
          <p:nvPr>
            <p:ph idx="1"/>
          </p:nvPr>
        </p:nvSpPr>
        <p:spPr/>
        <p:txBody>
          <a:bodyPr/>
          <a:lstStyle/>
          <a:p>
            <a:pPr eaLnBrk="1" hangingPunct="1"/>
            <a:r>
              <a:rPr lang="tr-TR" altLang="tr-TR" smtClean="0"/>
              <a:t>Sosyolojiyi toplum bilimi, toplumu değiştirme bilimi olarak tanımlar.</a:t>
            </a:r>
          </a:p>
          <a:p>
            <a:pPr eaLnBrk="1" hangingPunct="1"/>
            <a:r>
              <a:rPr lang="tr-TR" altLang="tr-TR" smtClean="0"/>
              <a:t>“Realiteyi kavramak için iki bilgi vasıtası” olarak değerlendirilir.</a:t>
            </a:r>
          </a:p>
          <a:p>
            <a:pPr eaLnBrk="1" hangingPunct="1"/>
            <a:r>
              <a:rPr lang="tr-TR" altLang="tr-TR" smtClean="0"/>
              <a:t>Bu nedenle de “sanat ve edebiyat sosyolojisini “önceler ve bu doğrultuda çabalar gösterir. </a:t>
            </a:r>
          </a:p>
          <a:p>
            <a:pPr eaLnBrk="1" hangingPunct="1"/>
            <a:r>
              <a:rPr lang="tr-TR" altLang="tr-TR" smtClean="0"/>
              <a:t>Bu çabada genç kızken alide Edip’in romanlarında çizdiği kuvvetli kadın karakterlerinden etkilenmesi ve bu romanlarda işlenen kadın tiplerini model alması önemlidir.</a:t>
            </a:r>
          </a:p>
          <a:p>
            <a:pPr eaLnBrk="1" hangingPunct="1"/>
            <a:endParaRPr lang="tr-TR" altLang="tr-TR" smtClean="0"/>
          </a:p>
        </p:txBody>
      </p:sp>
    </p:spTree>
    <p:extLst>
      <p:ext uri="{BB962C8B-B14F-4D97-AF65-F5344CB8AC3E}">
        <p14:creationId xmlns:p14="http://schemas.microsoft.com/office/powerpoint/2010/main" val="2871207628"/>
      </p:ext>
    </p:extLst>
  </p:cSld>
  <p:clrMapOvr>
    <a:masterClrMapping/>
  </p:clrMapOvr>
  <p:transition spd="slow">
    <p:cover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9A3D6856-2785-4A94-9853-C553D95BA069}"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11</a:t>
            </a:fld>
            <a:endParaRPr lang="tr-TR" altLang="tr-TR" sz="1200">
              <a:solidFill>
                <a:srgbClr val="045C75"/>
              </a:solidFill>
              <a:latin typeface="Arial" panose="020B0604020202020204" pitchFamily="34" charset="0"/>
              <a:cs typeface="Arial" panose="020B0604020202020204" pitchFamily="34" charset="0"/>
            </a:endParaRPr>
          </a:p>
        </p:txBody>
      </p:sp>
      <p:sp>
        <p:nvSpPr>
          <p:cNvPr id="18435" name="Rectangle 2"/>
          <p:cNvSpPr>
            <a:spLocks noGrp="1" noChangeArrowheads="1"/>
          </p:cNvSpPr>
          <p:nvPr>
            <p:ph type="title"/>
          </p:nvPr>
        </p:nvSpPr>
        <p:spPr/>
        <p:txBody>
          <a:bodyPr/>
          <a:lstStyle/>
          <a:p>
            <a:pPr algn="ctr" eaLnBrk="1" hangingPunct="1"/>
            <a:r>
              <a:rPr lang="tr-TR" altLang="tr-TR" smtClean="0">
                <a:solidFill>
                  <a:srgbClr val="A50021"/>
                </a:solidFill>
              </a:rPr>
              <a:t>Doçentlik Çalışması</a:t>
            </a:r>
          </a:p>
        </p:txBody>
      </p:sp>
      <p:sp>
        <p:nvSpPr>
          <p:cNvPr id="18436" name="Rectangle 3"/>
          <p:cNvSpPr>
            <a:spLocks noGrp="1" noChangeArrowheads="1"/>
          </p:cNvSpPr>
          <p:nvPr>
            <p:ph idx="1"/>
          </p:nvPr>
        </p:nvSpPr>
        <p:spPr>
          <a:xfrm>
            <a:off x="1981200" y="2571750"/>
            <a:ext cx="8229600" cy="3752850"/>
          </a:xfrm>
        </p:spPr>
        <p:txBody>
          <a:bodyPr/>
          <a:lstStyle/>
          <a:p>
            <a:pPr eaLnBrk="1" hangingPunct="1"/>
            <a:r>
              <a:rPr lang="tr-TR" altLang="tr-TR" sz="3000"/>
              <a:t>Toplumsal Yapı Araştırmaları (İki Köy Çeşidinin Mukayeseli Bir Tetkiki), </a:t>
            </a:r>
          </a:p>
          <a:p>
            <a:pPr eaLnBrk="1" hangingPunct="1">
              <a:buFont typeface="Wingdings 2" panose="05020102010507070707" pitchFamily="18" charset="2"/>
              <a:buNone/>
            </a:pPr>
            <a:endParaRPr lang="tr-TR" altLang="tr-TR" sz="3000"/>
          </a:p>
          <a:p>
            <a:pPr eaLnBrk="1" hangingPunct="1">
              <a:buFontTx/>
              <a:buNone/>
            </a:pPr>
            <a:r>
              <a:rPr lang="tr-TR" altLang="tr-TR" sz="2400"/>
              <a:t>	A.Ü.D.T.C.Fakültesi Felsefe Enstitüsü Sosyoloji Serisi: 3, Türk Tarih Kurumu Basımevi-Ankara, 1945.</a:t>
            </a:r>
            <a:r>
              <a:rPr lang="tr-TR" altLang="tr-TR" sz="3000"/>
              <a:t> </a:t>
            </a:r>
          </a:p>
        </p:txBody>
      </p:sp>
    </p:spTree>
    <p:extLst>
      <p:ext uri="{BB962C8B-B14F-4D97-AF65-F5344CB8AC3E}">
        <p14:creationId xmlns:p14="http://schemas.microsoft.com/office/powerpoint/2010/main" val="810925985"/>
      </p:ext>
    </p:extLst>
  </p:cSld>
  <p:clrMapOvr>
    <a:masterClrMapping/>
  </p:clrMapOvr>
  <p:transition spd="slow">
    <p:cover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endParaRPr lang="en-US" altLang="en-US" smtClean="0"/>
          </a:p>
        </p:txBody>
      </p:sp>
      <p:sp>
        <p:nvSpPr>
          <p:cNvPr id="19459" name="Content Placeholder 2"/>
          <p:cNvSpPr>
            <a:spLocks noGrp="1"/>
          </p:cNvSpPr>
          <p:nvPr>
            <p:ph idx="1"/>
          </p:nvPr>
        </p:nvSpPr>
        <p:spPr/>
        <p:txBody>
          <a:bodyPr/>
          <a:lstStyle/>
          <a:p>
            <a:pPr marL="0" indent="0">
              <a:buNone/>
            </a:pPr>
            <a:r>
              <a:rPr lang="tr-TR" altLang="en-US" smtClean="0"/>
              <a:t>Ayrıca köyleri tarihi bakımdan gruplara ayırmak mümkündür:</a:t>
            </a:r>
          </a:p>
          <a:p>
            <a:pPr marL="0" indent="0">
              <a:buNone/>
            </a:pPr>
            <a:r>
              <a:rPr lang="tr-TR" altLang="en-US" smtClean="0"/>
              <a:t>-Yerinden kıpırdamamış en eski köyler</a:t>
            </a:r>
          </a:p>
          <a:p>
            <a:pPr marL="0" indent="0">
              <a:buNone/>
            </a:pPr>
            <a:r>
              <a:rPr lang="tr-TR" altLang="en-US" smtClean="0"/>
              <a:t>-Selçukiler döneminde kurulan köyler</a:t>
            </a:r>
          </a:p>
          <a:p>
            <a:pPr marL="0" indent="0">
              <a:buNone/>
            </a:pPr>
            <a:r>
              <a:rPr lang="tr-TR" altLang="en-US" smtClean="0"/>
              <a:t>-Osmanlı zamanında kurulmuş köyler</a:t>
            </a:r>
          </a:p>
          <a:p>
            <a:pPr marL="0" indent="0">
              <a:buNone/>
            </a:pPr>
            <a:r>
              <a:rPr lang="tr-TR" altLang="en-US" smtClean="0"/>
              <a:t>Bunun yanı sıra daha yakın zamanda kurulmuş köyleri şöyle ayırabiliriz:</a:t>
            </a:r>
          </a:p>
          <a:p>
            <a:pPr marL="0" indent="0">
              <a:buNone/>
            </a:pPr>
            <a:r>
              <a:rPr lang="tr-TR" altLang="en-US" smtClean="0"/>
              <a:t>-Yerli köyler</a:t>
            </a:r>
          </a:p>
          <a:p>
            <a:pPr marL="0" indent="0">
              <a:buNone/>
            </a:pPr>
            <a:r>
              <a:rPr lang="tr-TR" altLang="en-US" smtClean="0"/>
              <a:t>-Aşiret köyleri</a:t>
            </a:r>
          </a:p>
          <a:p>
            <a:pPr marL="0" indent="0">
              <a:buNone/>
            </a:pPr>
            <a:r>
              <a:rPr lang="tr-TR" altLang="en-US" smtClean="0"/>
              <a:t>-Göçmen köyleri</a:t>
            </a:r>
          </a:p>
          <a:p>
            <a:pPr marL="0" indent="0">
              <a:buNone/>
            </a:pPr>
            <a:endParaRPr lang="tr-TR" altLang="en-US" smtClean="0"/>
          </a:p>
          <a:p>
            <a:pPr marL="0" indent="0">
              <a:buNone/>
            </a:pPr>
            <a:endParaRPr lang="tr-TR" altLang="en-US" smtClean="0"/>
          </a:p>
        </p:txBody>
      </p:sp>
    </p:spTree>
    <p:extLst>
      <p:ext uri="{BB962C8B-B14F-4D97-AF65-F5344CB8AC3E}">
        <p14:creationId xmlns:p14="http://schemas.microsoft.com/office/powerpoint/2010/main" val="1295027818"/>
      </p:ext>
    </p:extLst>
  </p:cSld>
  <p:clrMapOvr>
    <a:masterClrMapping/>
  </p:clrMapOvr>
  <p:transition spd="slow">
    <p:cover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774F78BD-B772-424C-8A5A-CF7DDAE8845D}"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13</a:t>
            </a:fld>
            <a:endParaRPr lang="tr-TR" altLang="tr-TR" sz="1200">
              <a:solidFill>
                <a:srgbClr val="045C75"/>
              </a:solidFill>
              <a:latin typeface="Arial" panose="020B0604020202020204" pitchFamily="34" charset="0"/>
              <a:cs typeface="Arial" panose="020B0604020202020204" pitchFamily="34" charset="0"/>
            </a:endParaRPr>
          </a:p>
        </p:txBody>
      </p:sp>
      <p:sp>
        <p:nvSpPr>
          <p:cNvPr id="20483" name="Rectangle 2"/>
          <p:cNvSpPr>
            <a:spLocks noGrp="1" noChangeArrowheads="1"/>
          </p:cNvSpPr>
          <p:nvPr>
            <p:ph type="title"/>
          </p:nvPr>
        </p:nvSpPr>
        <p:spPr>
          <a:xfrm>
            <a:off x="1738313" y="500063"/>
            <a:ext cx="8229600" cy="1143000"/>
          </a:xfrm>
        </p:spPr>
        <p:txBody>
          <a:bodyPr/>
          <a:lstStyle/>
          <a:p>
            <a:pPr algn="ctr" eaLnBrk="1" hangingPunct="1"/>
            <a:r>
              <a:rPr lang="tr-TR" altLang="tr-TR" sz="4000">
                <a:solidFill>
                  <a:srgbClr val="A50021"/>
                </a:solidFill>
              </a:rPr>
              <a:t>Toplumsal Yapı Araştırmaları Çalışması</a:t>
            </a:r>
          </a:p>
        </p:txBody>
      </p:sp>
      <p:sp>
        <p:nvSpPr>
          <p:cNvPr id="20484" name="Rectangle 3"/>
          <p:cNvSpPr>
            <a:spLocks noGrp="1" noChangeArrowheads="1"/>
          </p:cNvSpPr>
          <p:nvPr>
            <p:ph idx="1"/>
          </p:nvPr>
        </p:nvSpPr>
        <p:spPr>
          <a:xfrm>
            <a:off x="1981200" y="2565400"/>
            <a:ext cx="8229600" cy="3759200"/>
          </a:xfrm>
        </p:spPr>
        <p:txBody>
          <a:bodyPr/>
          <a:lstStyle/>
          <a:p>
            <a:pPr eaLnBrk="1" hangingPunct="1"/>
            <a:r>
              <a:rPr lang="tr-TR" altLang="tr-TR" b="1" smtClean="0"/>
              <a:t>Temel Amaç:</a:t>
            </a:r>
            <a:r>
              <a:rPr lang="tr-TR" altLang="tr-TR" smtClean="0"/>
              <a:t> Dağ ve Ova köy çeşidinin iktisadi temel ve ekolojik mevki farklılıklarının  toplumsal değişme ve hayatın değişik yanlarında ne türden farklar yarattığının saptanmasıdır.</a:t>
            </a:r>
          </a:p>
          <a:p>
            <a:pPr eaLnBrk="1" hangingPunct="1"/>
            <a:r>
              <a:rPr lang="tr-TR" altLang="tr-TR" smtClean="0"/>
              <a:t>Bu amaç doğrultusunda Manisa ovasında 8 ova ve 5 dağ köyü incelenmiştir.  </a:t>
            </a:r>
          </a:p>
        </p:txBody>
      </p:sp>
    </p:spTree>
    <p:extLst>
      <p:ext uri="{BB962C8B-B14F-4D97-AF65-F5344CB8AC3E}">
        <p14:creationId xmlns:p14="http://schemas.microsoft.com/office/powerpoint/2010/main" val="1735881725"/>
      </p:ext>
    </p:extLst>
  </p:cSld>
  <p:clrMapOvr>
    <a:masterClrMapping/>
  </p:clrMapOvr>
  <p:transition spd="slow">
    <p:cover dir="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8C4060F3-7A40-498D-9326-A6CD1CA945FA}"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14</a:t>
            </a:fld>
            <a:endParaRPr lang="tr-TR" altLang="tr-TR" sz="1200">
              <a:solidFill>
                <a:srgbClr val="045C75"/>
              </a:solidFill>
              <a:latin typeface="Arial" panose="020B0604020202020204" pitchFamily="34" charset="0"/>
              <a:cs typeface="Arial" panose="020B0604020202020204" pitchFamily="34" charset="0"/>
            </a:endParaRPr>
          </a:p>
        </p:txBody>
      </p:sp>
      <p:sp>
        <p:nvSpPr>
          <p:cNvPr id="2" name="1 Başlık"/>
          <p:cNvSpPr>
            <a:spLocks noGrp="1"/>
          </p:cNvSpPr>
          <p:nvPr>
            <p:ph type="title"/>
          </p:nvPr>
        </p:nvSpPr>
        <p:spPr>
          <a:xfrm>
            <a:off x="1825625" y="228600"/>
            <a:ext cx="8534400" cy="985838"/>
          </a:xfrm>
        </p:spPr>
        <p:txBody>
          <a:bodyPr>
            <a:normAutofit fontScale="90000"/>
          </a:bodyPr>
          <a:lstStyle/>
          <a:p>
            <a:pPr algn="ctr" fontAlgn="auto">
              <a:spcAft>
                <a:spcPts val="0"/>
              </a:spcAft>
              <a:defRPr/>
            </a:pPr>
            <a:r>
              <a:rPr lang="tr-TR" sz="3600" dirty="0">
                <a:solidFill>
                  <a:srgbClr val="A50021"/>
                </a:solidFill>
              </a:rPr>
              <a:t>           Toplumsal Yapı Araştırmaları: </a:t>
            </a:r>
            <a:br>
              <a:rPr lang="tr-TR" sz="3600" dirty="0">
                <a:solidFill>
                  <a:srgbClr val="A50021"/>
                </a:solidFill>
              </a:rPr>
            </a:br>
            <a:r>
              <a:rPr lang="tr-TR" sz="3600" dirty="0">
                <a:solidFill>
                  <a:srgbClr val="A50021"/>
                </a:solidFill>
              </a:rPr>
              <a:t>İki Köy Çeşidinin Karşılaştırmalı İncelemesi</a:t>
            </a:r>
            <a:r>
              <a:rPr lang="tr-TR" sz="3600" dirty="0"/>
              <a:t> </a:t>
            </a:r>
            <a:endParaRPr lang="tr-TR" dirty="0"/>
          </a:p>
        </p:txBody>
      </p:sp>
      <p:sp>
        <p:nvSpPr>
          <p:cNvPr id="3" name="2 İçerik Yer Tutucusu"/>
          <p:cNvSpPr>
            <a:spLocks noGrp="1"/>
          </p:cNvSpPr>
          <p:nvPr>
            <p:ph sz="quarter" idx="1"/>
          </p:nvPr>
        </p:nvSpPr>
        <p:spPr>
          <a:xfrm>
            <a:off x="2809875" y="2143126"/>
            <a:ext cx="7519988" cy="3571875"/>
          </a:xfrm>
        </p:spPr>
        <p:txBody>
          <a:bodyPr>
            <a:normAutofit fontScale="85000" lnSpcReduction="20000"/>
          </a:bodyPr>
          <a:lstStyle/>
          <a:p>
            <a:pPr marL="274320" indent="-274320" fontAlgn="auto">
              <a:lnSpc>
                <a:spcPct val="90000"/>
              </a:lnSpc>
              <a:spcAft>
                <a:spcPts val="0"/>
              </a:spcAft>
              <a:buFont typeface="Wingdings 2"/>
              <a:buChar char=""/>
              <a:defRPr/>
            </a:pPr>
            <a:r>
              <a:rPr lang="tr-TR" sz="2800" dirty="0"/>
              <a:t>Problem ve </a:t>
            </a:r>
            <a:r>
              <a:rPr lang="tr-TR" sz="2800" dirty="0" err="1"/>
              <a:t>Metod</a:t>
            </a:r>
            <a:endParaRPr lang="tr-TR" sz="2800" dirty="0"/>
          </a:p>
          <a:p>
            <a:pPr marL="274320" indent="-274320" fontAlgn="auto">
              <a:lnSpc>
                <a:spcPct val="90000"/>
              </a:lnSpc>
              <a:spcAft>
                <a:spcPts val="0"/>
              </a:spcAft>
              <a:buFont typeface="Wingdings 2"/>
              <a:buChar char=""/>
              <a:defRPr/>
            </a:pPr>
            <a:r>
              <a:rPr lang="tr-TR" sz="2800" dirty="0"/>
              <a:t>Köy Tipleri</a:t>
            </a:r>
          </a:p>
          <a:p>
            <a:pPr marL="274320" indent="-274320" fontAlgn="auto">
              <a:lnSpc>
                <a:spcPct val="90000"/>
              </a:lnSpc>
              <a:spcAft>
                <a:spcPts val="0"/>
              </a:spcAft>
              <a:buFont typeface="Wingdings 2"/>
              <a:buChar char=""/>
              <a:defRPr/>
            </a:pPr>
            <a:r>
              <a:rPr lang="tr-TR" sz="2800" dirty="0"/>
              <a:t>Bölge Tarihi</a:t>
            </a:r>
          </a:p>
          <a:p>
            <a:pPr marL="274320" indent="-274320" fontAlgn="auto">
              <a:lnSpc>
                <a:spcPct val="90000"/>
              </a:lnSpc>
              <a:spcAft>
                <a:spcPts val="0"/>
              </a:spcAft>
              <a:buFont typeface="Wingdings 2"/>
              <a:buChar char=""/>
              <a:defRPr/>
            </a:pPr>
            <a:r>
              <a:rPr lang="tr-TR" sz="2800" dirty="0"/>
              <a:t>Nüfus Durumu</a:t>
            </a:r>
          </a:p>
          <a:p>
            <a:pPr marL="274320" indent="-274320" fontAlgn="auto">
              <a:lnSpc>
                <a:spcPct val="90000"/>
              </a:lnSpc>
              <a:spcAft>
                <a:spcPts val="0"/>
              </a:spcAft>
              <a:buFont typeface="Wingdings 2"/>
              <a:buChar char=""/>
              <a:defRPr/>
            </a:pPr>
            <a:r>
              <a:rPr lang="tr-TR" sz="2800" dirty="0"/>
              <a:t>Toprak Üzerinde Dağılım</a:t>
            </a:r>
          </a:p>
          <a:p>
            <a:pPr marL="274320" indent="-274320" fontAlgn="auto">
              <a:lnSpc>
                <a:spcPct val="90000"/>
              </a:lnSpc>
              <a:spcAft>
                <a:spcPts val="0"/>
              </a:spcAft>
              <a:buFont typeface="Wingdings 2"/>
              <a:buChar char=""/>
              <a:defRPr/>
            </a:pPr>
            <a:r>
              <a:rPr lang="tr-TR" sz="2800" dirty="0"/>
              <a:t>Ekonomik Durum</a:t>
            </a:r>
          </a:p>
          <a:p>
            <a:pPr marL="274320" indent="-274320" fontAlgn="auto">
              <a:lnSpc>
                <a:spcPct val="90000"/>
              </a:lnSpc>
              <a:spcAft>
                <a:spcPts val="0"/>
              </a:spcAft>
              <a:buFont typeface="Wingdings 2"/>
              <a:buChar char=""/>
              <a:defRPr/>
            </a:pPr>
            <a:r>
              <a:rPr lang="tr-TR" sz="2800" dirty="0"/>
              <a:t>Sosyal Tabakalaşma</a:t>
            </a:r>
          </a:p>
          <a:p>
            <a:pPr marL="274320" indent="-274320" fontAlgn="auto">
              <a:lnSpc>
                <a:spcPct val="90000"/>
              </a:lnSpc>
              <a:spcAft>
                <a:spcPts val="0"/>
              </a:spcAft>
              <a:buFont typeface="Wingdings 2"/>
              <a:buChar char=""/>
              <a:defRPr/>
            </a:pPr>
            <a:r>
              <a:rPr lang="tr-TR" sz="2800" dirty="0"/>
              <a:t>Dışla İlişkiler</a:t>
            </a:r>
          </a:p>
          <a:p>
            <a:pPr marL="274320" indent="-274320" fontAlgn="auto">
              <a:lnSpc>
                <a:spcPct val="90000"/>
              </a:lnSpc>
              <a:spcAft>
                <a:spcPts val="0"/>
              </a:spcAft>
              <a:buFont typeface="Wingdings 2"/>
              <a:buChar char=""/>
              <a:defRPr/>
            </a:pPr>
            <a:r>
              <a:rPr lang="tr-TR" sz="2800" dirty="0"/>
              <a:t>Aile</a:t>
            </a:r>
          </a:p>
          <a:p>
            <a:pPr marL="274320" indent="-274320" fontAlgn="auto">
              <a:lnSpc>
                <a:spcPct val="90000"/>
              </a:lnSpc>
              <a:spcAft>
                <a:spcPts val="0"/>
              </a:spcAft>
              <a:buFont typeface="Wingdings 2"/>
              <a:buChar char=""/>
              <a:defRPr/>
            </a:pPr>
            <a:r>
              <a:rPr lang="tr-TR" sz="2800" dirty="0"/>
              <a:t>Köylerin Şehirleşmesi</a:t>
            </a:r>
          </a:p>
          <a:p>
            <a:pPr marL="274320" indent="-274320" fontAlgn="auto">
              <a:spcAft>
                <a:spcPts val="0"/>
              </a:spcAft>
              <a:buFont typeface="Wingdings 2"/>
              <a:buChar char=""/>
              <a:defRPr/>
            </a:pPr>
            <a:endParaRPr lang="tr-TR" dirty="0"/>
          </a:p>
        </p:txBody>
      </p:sp>
    </p:spTree>
    <p:extLst>
      <p:ext uri="{BB962C8B-B14F-4D97-AF65-F5344CB8AC3E}">
        <p14:creationId xmlns:p14="http://schemas.microsoft.com/office/powerpoint/2010/main" val="4146983340"/>
      </p:ext>
    </p:extLst>
  </p:cSld>
  <p:clrMapOvr>
    <a:masterClrMapping/>
  </p:clrMapOvr>
  <p:transition spd="slow">
    <p:cover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8332652F-3689-4900-9FFD-FAAD4AC4D826}"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15</a:t>
            </a:fld>
            <a:endParaRPr lang="tr-TR" altLang="tr-TR" sz="1200">
              <a:solidFill>
                <a:srgbClr val="045C75"/>
              </a:solidFill>
              <a:latin typeface="Arial" panose="020B0604020202020204" pitchFamily="34" charset="0"/>
              <a:cs typeface="Arial" panose="020B0604020202020204" pitchFamily="34" charset="0"/>
            </a:endParaRPr>
          </a:p>
        </p:txBody>
      </p:sp>
      <p:sp>
        <p:nvSpPr>
          <p:cNvPr id="22531" name="1 Başlık"/>
          <p:cNvSpPr>
            <a:spLocks noGrp="1"/>
          </p:cNvSpPr>
          <p:nvPr>
            <p:ph type="title"/>
          </p:nvPr>
        </p:nvSpPr>
        <p:spPr>
          <a:xfrm>
            <a:off x="1738314" y="357189"/>
            <a:ext cx="8472487" cy="1000125"/>
          </a:xfrm>
        </p:spPr>
        <p:txBody>
          <a:bodyPr/>
          <a:lstStyle/>
          <a:p>
            <a:pPr algn="ctr"/>
            <a:r>
              <a:rPr lang="tr-TR" altLang="tr-TR" smtClean="0">
                <a:solidFill>
                  <a:srgbClr val="A50021"/>
                </a:solidFill>
              </a:rPr>
              <a:t>   </a:t>
            </a:r>
            <a:r>
              <a:rPr lang="tr-TR" altLang="tr-TR" sz="4000">
                <a:solidFill>
                  <a:srgbClr val="A50021"/>
                </a:solidFill>
              </a:rPr>
              <a:t>Ova Köyleri ve Dağ Köyleri Ayırımı</a:t>
            </a:r>
            <a:br>
              <a:rPr lang="tr-TR" altLang="tr-TR" sz="4000">
                <a:solidFill>
                  <a:srgbClr val="A50021"/>
                </a:solidFill>
              </a:rPr>
            </a:br>
            <a:r>
              <a:rPr lang="tr-TR" altLang="tr-TR" sz="4000">
                <a:solidFill>
                  <a:srgbClr val="A50021"/>
                </a:solidFill>
              </a:rPr>
              <a:t>Ova Köyleri</a:t>
            </a:r>
            <a:endParaRPr lang="tr-TR" altLang="tr-TR" sz="4000">
              <a:solidFill>
                <a:srgbClr val="7B9899"/>
              </a:solidFill>
            </a:endParaRPr>
          </a:p>
        </p:txBody>
      </p:sp>
      <p:sp>
        <p:nvSpPr>
          <p:cNvPr id="22532" name="2 İçerik Yer Tutucusu"/>
          <p:cNvSpPr>
            <a:spLocks noGrp="1"/>
          </p:cNvSpPr>
          <p:nvPr>
            <p:ph sz="quarter" idx="1"/>
          </p:nvPr>
        </p:nvSpPr>
        <p:spPr>
          <a:xfrm>
            <a:off x="1825625" y="1527175"/>
            <a:ext cx="8504238" cy="4572000"/>
          </a:xfrm>
        </p:spPr>
        <p:txBody>
          <a:bodyPr/>
          <a:lstStyle/>
          <a:p>
            <a:r>
              <a:rPr lang="tr-TR" altLang="tr-TR" sz="2800"/>
              <a:t>Verimli topraklara sahiptir ve piyasada yüksek fiyatlı ürünler ekip biçmektedirler.</a:t>
            </a:r>
          </a:p>
          <a:p>
            <a:r>
              <a:rPr lang="tr-TR" altLang="tr-TR" sz="2800"/>
              <a:t>Bu nedenle ova köyleri zengincedir.</a:t>
            </a:r>
          </a:p>
          <a:p>
            <a:r>
              <a:rPr lang="tr-TR" altLang="tr-TR" sz="2800"/>
              <a:t>Ovadan İzmir şehrine giden iki büyük demir yolunun geçişi köylerin kasabayla olan ilişkilerini geliştirmektedir.</a:t>
            </a:r>
          </a:p>
          <a:p>
            <a:r>
              <a:rPr lang="tr-TR" altLang="tr-TR" sz="2800"/>
              <a:t>Ova köyleri hayat tarzı ve sosyal organizasyon bakımından ileriye doğru bir değişme gösteriyor.</a:t>
            </a:r>
          </a:p>
          <a:p>
            <a:r>
              <a:rPr lang="tr-TR" altLang="tr-TR" sz="2800"/>
              <a:t>Bu köyler kasabalaşmış açık topluluklardır</a:t>
            </a:r>
            <a:r>
              <a:rPr lang="tr-TR" altLang="tr-TR" sz="2400"/>
              <a:t> </a:t>
            </a:r>
          </a:p>
          <a:p>
            <a:endParaRPr lang="tr-TR" altLang="tr-TR" smtClean="0"/>
          </a:p>
        </p:txBody>
      </p:sp>
    </p:spTree>
    <p:extLst>
      <p:ext uri="{BB962C8B-B14F-4D97-AF65-F5344CB8AC3E}">
        <p14:creationId xmlns:p14="http://schemas.microsoft.com/office/powerpoint/2010/main" val="3362993688"/>
      </p:ext>
    </p:extLst>
  </p:cSld>
  <p:clrMapOvr>
    <a:masterClrMapping/>
  </p:clrMapOvr>
  <p:transition spd="slow">
    <p:cover dir="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Unvan 1"/>
          <p:cNvSpPr>
            <a:spLocks noGrp="1"/>
          </p:cNvSpPr>
          <p:nvPr>
            <p:ph type="title"/>
          </p:nvPr>
        </p:nvSpPr>
        <p:spPr>
          <a:xfrm>
            <a:off x="1981200" y="333376"/>
            <a:ext cx="8229600" cy="792163"/>
          </a:xfrm>
        </p:spPr>
        <p:txBody>
          <a:bodyPr/>
          <a:lstStyle/>
          <a:p>
            <a:r>
              <a:rPr lang="en-US" altLang="en-US" smtClean="0">
                <a:solidFill>
                  <a:srgbClr val="C00000"/>
                </a:solidFill>
              </a:rPr>
              <a:t>Dağ köyleri</a:t>
            </a:r>
          </a:p>
        </p:txBody>
      </p:sp>
      <p:sp>
        <p:nvSpPr>
          <p:cNvPr id="3" name="İçerik Yer Tutucusu 2"/>
          <p:cNvSpPr>
            <a:spLocks noGrp="1"/>
          </p:cNvSpPr>
          <p:nvPr>
            <p:ph idx="1"/>
          </p:nvPr>
        </p:nvSpPr>
        <p:spPr>
          <a:xfrm>
            <a:off x="1981200" y="1847850"/>
            <a:ext cx="8229600" cy="4476750"/>
          </a:xfrm>
        </p:spPr>
        <p:txBody>
          <a:bodyPr/>
          <a:lstStyle/>
          <a:p>
            <a:pPr marL="274320" indent="-274320" fontAlgn="auto">
              <a:spcAft>
                <a:spcPts val="0"/>
              </a:spcAft>
              <a:buFont typeface="Wingdings 2"/>
              <a:buChar char=""/>
              <a:defRPr/>
            </a:pPr>
            <a:r>
              <a:rPr lang="tr-TR" sz="2000" dirty="0">
                <a:solidFill>
                  <a:prstClr val="black"/>
                </a:solidFill>
              </a:rPr>
              <a:t>Daha çok kendi içine kapanmış topluluklardır.</a:t>
            </a:r>
          </a:p>
          <a:p>
            <a:pPr marL="274320" indent="-274320" fontAlgn="auto">
              <a:spcAft>
                <a:spcPts val="0"/>
              </a:spcAft>
              <a:buFont typeface="Wingdings 2"/>
              <a:buChar char=""/>
              <a:defRPr/>
            </a:pPr>
            <a:r>
              <a:rPr lang="tr-TR" sz="2000" dirty="0">
                <a:solidFill>
                  <a:prstClr val="black"/>
                </a:solidFill>
              </a:rPr>
              <a:t>Ovadan geçen geniş ilişkiler sisteminin dışındadırlar.</a:t>
            </a:r>
          </a:p>
          <a:p>
            <a:pPr marL="274320" indent="-274320" fontAlgn="auto">
              <a:spcAft>
                <a:spcPts val="0"/>
              </a:spcAft>
              <a:buFont typeface="Wingdings 2"/>
              <a:buChar char=""/>
              <a:defRPr/>
            </a:pPr>
            <a:r>
              <a:rPr lang="tr-TR" sz="2000" dirty="0">
                <a:solidFill>
                  <a:prstClr val="black"/>
                </a:solidFill>
              </a:rPr>
              <a:t>Ekonomik temelleri </a:t>
            </a:r>
            <a:r>
              <a:rPr lang="tr-TR" sz="2000" dirty="0" err="1">
                <a:solidFill>
                  <a:prstClr val="black"/>
                </a:solidFill>
              </a:rPr>
              <a:t>zayıftır,az</a:t>
            </a:r>
            <a:r>
              <a:rPr lang="tr-TR" sz="2000" dirty="0">
                <a:solidFill>
                  <a:prstClr val="black"/>
                </a:solidFill>
              </a:rPr>
              <a:t> miktarda ekip biçme ve hayvancılıkla geçinirler.</a:t>
            </a:r>
          </a:p>
          <a:p>
            <a:pPr marL="274320" indent="-274320" fontAlgn="auto">
              <a:spcAft>
                <a:spcPts val="0"/>
              </a:spcAft>
              <a:buFont typeface="Wingdings 2"/>
              <a:buChar char=""/>
              <a:defRPr/>
            </a:pPr>
            <a:r>
              <a:rPr lang="tr-TR" sz="2000" dirty="0">
                <a:solidFill>
                  <a:prstClr val="black"/>
                </a:solidFill>
              </a:rPr>
              <a:t>Ova köylerinin piyasa değeri fazla ürünleri burada toprak verimsizliği nedeniyle yetişmez.</a:t>
            </a:r>
          </a:p>
          <a:p>
            <a:pPr marL="274320" indent="-274320" fontAlgn="auto">
              <a:spcAft>
                <a:spcPts val="0"/>
              </a:spcAft>
              <a:buFont typeface="Wingdings 2"/>
              <a:buChar char=""/>
              <a:defRPr/>
            </a:pPr>
            <a:r>
              <a:rPr lang="tr-TR" sz="2000" dirty="0">
                <a:solidFill>
                  <a:prstClr val="black"/>
                </a:solidFill>
              </a:rPr>
              <a:t>Hayvanlar içinde zengin meralar yoktur bu nedenle dağ köyler fakirdir.</a:t>
            </a:r>
          </a:p>
          <a:p>
            <a:pPr marL="274320" indent="-274320" fontAlgn="auto">
              <a:spcAft>
                <a:spcPts val="0"/>
              </a:spcAft>
              <a:buFont typeface="Wingdings 2"/>
              <a:buChar char=""/>
              <a:defRPr/>
            </a:pPr>
            <a:r>
              <a:rPr lang="tr-TR" sz="2000" dirty="0">
                <a:solidFill>
                  <a:prstClr val="black"/>
                </a:solidFill>
              </a:rPr>
              <a:t>Ekonomik temellerinin iyi olmayışı ve yoksulluktan dolayı dışla ilişkileri ova köylerine göre çok daha azdır.</a:t>
            </a:r>
          </a:p>
          <a:p>
            <a:pPr marL="274320" indent="-274320" fontAlgn="auto">
              <a:spcAft>
                <a:spcPts val="0"/>
              </a:spcAft>
              <a:buFont typeface="Wingdings 2"/>
              <a:buChar char=""/>
              <a:defRPr/>
            </a:pPr>
            <a:r>
              <a:rPr lang="tr-TR" sz="2000" dirty="0">
                <a:solidFill>
                  <a:prstClr val="black"/>
                </a:solidFill>
              </a:rPr>
              <a:t>Yaz aylarında üzüm bağlarının kesimi için bu köylerden ova köylerine bir kısım nüfus iner.</a:t>
            </a:r>
          </a:p>
          <a:p>
            <a:pPr marL="274320" indent="-274320" fontAlgn="auto">
              <a:spcAft>
                <a:spcPts val="0"/>
              </a:spcAft>
              <a:buFont typeface="Wingdings 2"/>
              <a:buChar char=""/>
              <a:defRPr/>
            </a:pPr>
            <a:r>
              <a:rPr lang="tr-TR" sz="2000" dirty="0">
                <a:solidFill>
                  <a:prstClr val="black"/>
                </a:solidFill>
              </a:rPr>
              <a:t>Dağ köyleri geri durumda, kapalı topluluklardır.</a:t>
            </a:r>
          </a:p>
          <a:p>
            <a:pPr marL="274320" indent="-274320" fontAlgn="auto">
              <a:spcAft>
                <a:spcPts val="0"/>
              </a:spcAft>
              <a:buFont typeface="Wingdings 2"/>
              <a:buChar char=""/>
              <a:defRPr/>
            </a:pPr>
            <a:r>
              <a:rPr lang="tr-TR" sz="2000" dirty="0">
                <a:solidFill>
                  <a:prstClr val="black"/>
                </a:solidFill>
              </a:rPr>
              <a:t>Dağ köylerinde kötüleşmeye doğru bir değişme vardır.</a:t>
            </a:r>
          </a:p>
          <a:p>
            <a:pPr>
              <a:defRPr/>
            </a:pPr>
            <a:endParaRPr lang="en-US" dirty="0"/>
          </a:p>
        </p:txBody>
      </p:sp>
      <p:sp>
        <p:nvSpPr>
          <p:cNvPr id="23556"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fld id="{037A592E-A720-4F5E-A8C1-A6B8E5C22E44}" type="slidenum">
              <a:rPr lang="tr-TR" altLang="tr-TR">
                <a:solidFill>
                  <a:srgbClr val="045C75"/>
                </a:solidFill>
              </a:rPr>
              <a:pPr fontAlgn="base">
                <a:spcBef>
                  <a:spcPct val="0"/>
                </a:spcBef>
                <a:spcAft>
                  <a:spcPct val="0"/>
                </a:spcAft>
              </a:pPr>
              <a:t>16</a:t>
            </a:fld>
            <a:endParaRPr lang="tr-TR" altLang="tr-TR">
              <a:solidFill>
                <a:srgbClr val="045C75"/>
              </a:solidFill>
            </a:endParaRPr>
          </a:p>
        </p:txBody>
      </p:sp>
    </p:spTree>
    <p:extLst>
      <p:ext uri="{BB962C8B-B14F-4D97-AF65-F5344CB8AC3E}">
        <p14:creationId xmlns:p14="http://schemas.microsoft.com/office/powerpoint/2010/main" val="2783341827"/>
      </p:ext>
    </p:extLst>
  </p:cSld>
  <p:clrMapOvr>
    <a:masterClrMapping/>
  </p:clrMapOvr>
  <p:transition spd="slow">
    <p:cover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F8D93002-7314-4FE1-A5BF-2619A2FF1B5F}"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17</a:t>
            </a:fld>
            <a:endParaRPr lang="tr-TR" altLang="tr-TR" sz="1200">
              <a:solidFill>
                <a:srgbClr val="045C75"/>
              </a:solidFill>
              <a:latin typeface="Arial" panose="020B0604020202020204" pitchFamily="34" charset="0"/>
              <a:cs typeface="Arial" panose="020B0604020202020204" pitchFamily="34" charset="0"/>
            </a:endParaRPr>
          </a:p>
        </p:txBody>
      </p:sp>
      <p:sp>
        <p:nvSpPr>
          <p:cNvPr id="24579" name="Rectangle 2"/>
          <p:cNvSpPr>
            <a:spLocks noGrp="1" noChangeArrowheads="1"/>
          </p:cNvSpPr>
          <p:nvPr>
            <p:ph type="title"/>
          </p:nvPr>
        </p:nvSpPr>
        <p:spPr>
          <a:xfrm>
            <a:off x="2063750" y="357188"/>
            <a:ext cx="8147050" cy="1490662"/>
          </a:xfrm>
        </p:spPr>
        <p:txBody>
          <a:bodyPr/>
          <a:lstStyle/>
          <a:p>
            <a:pPr algn="ctr" eaLnBrk="1" hangingPunct="1"/>
            <a:r>
              <a:rPr lang="tr-TR" altLang="tr-TR" smtClean="0">
                <a:solidFill>
                  <a:srgbClr val="A50021"/>
                </a:solidFill>
              </a:rPr>
              <a:t>Toplumsal Yapı Araştırmaları’nın Katkıları: 1 </a:t>
            </a:r>
          </a:p>
        </p:txBody>
      </p:sp>
      <p:sp>
        <p:nvSpPr>
          <p:cNvPr id="24580" name="Rectangle 3"/>
          <p:cNvSpPr>
            <a:spLocks noGrp="1" noChangeArrowheads="1"/>
          </p:cNvSpPr>
          <p:nvPr>
            <p:ph idx="1"/>
          </p:nvPr>
        </p:nvSpPr>
        <p:spPr>
          <a:xfrm>
            <a:off x="1981200" y="3284538"/>
            <a:ext cx="8229600" cy="3040062"/>
          </a:xfrm>
        </p:spPr>
        <p:txBody>
          <a:bodyPr/>
          <a:lstStyle/>
          <a:p>
            <a:pPr eaLnBrk="1" hangingPunct="1"/>
            <a:r>
              <a:rPr lang="tr-TR" altLang="tr-TR" smtClean="0"/>
              <a:t>Toplum ve toplumsal değişme konusunda somut gerçekliğe yönelerek yapısal çözümleme yapan öncü bir çalışma. Diğer bir deyişle evrensel bilim metodu ile somut gerçekliğe yönelerek Türkiye’nin özgüllüklerini saptamaya yönelik bir çalışmadır. </a:t>
            </a:r>
          </a:p>
        </p:txBody>
      </p:sp>
    </p:spTree>
    <p:extLst>
      <p:ext uri="{BB962C8B-B14F-4D97-AF65-F5344CB8AC3E}">
        <p14:creationId xmlns:p14="http://schemas.microsoft.com/office/powerpoint/2010/main" val="964868194"/>
      </p:ext>
    </p:extLst>
  </p:cSld>
  <p:clrMapOvr>
    <a:masterClrMapping/>
  </p:clrMapOvr>
  <p:transition spd="slow">
    <p:cover dir="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ABDDB829-6876-4638-AEF6-C1443D9179B7}"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18</a:t>
            </a:fld>
            <a:endParaRPr lang="tr-TR" altLang="tr-TR" sz="1200">
              <a:solidFill>
                <a:srgbClr val="045C75"/>
              </a:solidFill>
              <a:latin typeface="Arial" panose="020B0604020202020204" pitchFamily="34" charset="0"/>
              <a:cs typeface="Arial" panose="020B0604020202020204" pitchFamily="34" charset="0"/>
            </a:endParaRPr>
          </a:p>
        </p:txBody>
      </p:sp>
      <p:sp>
        <p:nvSpPr>
          <p:cNvPr id="25603" name="Rectangle 2"/>
          <p:cNvSpPr>
            <a:spLocks noGrp="1" noChangeArrowheads="1"/>
          </p:cNvSpPr>
          <p:nvPr>
            <p:ph type="title"/>
          </p:nvPr>
        </p:nvSpPr>
        <p:spPr>
          <a:xfrm>
            <a:off x="1981200" y="704851"/>
            <a:ext cx="8229600" cy="1438275"/>
          </a:xfrm>
        </p:spPr>
        <p:txBody>
          <a:bodyPr/>
          <a:lstStyle/>
          <a:p>
            <a:pPr algn="ctr" eaLnBrk="1" hangingPunct="1"/>
            <a:r>
              <a:rPr lang="tr-TR" altLang="tr-TR" sz="4000">
                <a:solidFill>
                  <a:srgbClr val="A50021"/>
                </a:solidFill>
              </a:rPr>
              <a:t>Toplumsal Yapı Araştırmaları’nın Katkıları: 2</a:t>
            </a:r>
          </a:p>
        </p:txBody>
      </p:sp>
      <p:sp>
        <p:nvSpPr>
          <p:cNvPr id="25604" name="Rectangle 3"/>
          <p:cNvSpPr>
            <a:spLocks noGrp="1" noChangeArrowheads="1"/>
          </p:cNvSpPr>
          <p:nvPr>
            <p:ph idx="1"/>
          </p:nvPr>
        </p:nvSpPr>
        <p:spPr>
          <a:xfrm>
            <a:off x="1981200" y="2714626"/>
            <a:ext cx="8229600" cy="3609975"/>
          </a:xfrm>
        </p:spPr>
        <p:txBody>
          <a:bodyPr/>
          <a:lstStyle/>
          <a:p>
            <a:pPr eaLnBrk="1" hangingPunct="1"/>
            <a:r>
              <a:rPr lang="tr-TR" altLang="tr-TR" smtClean="0"/>
              <a:t>İki köy tipinde üretim ve tüketimde  değişmenin </a:t>
            </a:r>
            <a:r>
              <a:rPr lang="tr-TR" altLang="tr-TR" b="1" smtClean="0"/>
              <a:t>ulusal ve uluslararası</a:t>
            </a:r>
            <a:r>
              <a:rPr lang="tr-TR" altLang="tr-TR" smtClean="0"/>
              <a:t> pazarla ilişkiler bağlamında çözümlenişi daha sonraları gerçekleşen kapitalizmin köylere girişi tartışmalarına öncülük etmiştir.</a:t>
            </a:r>
          </a:p>
        </p:txBody>
      </p:sp>
    </p:spTree>
    <p:extLst>
      <p:ext uri="{BB962C8B-B14F-4D97-AF65-F5344CB8AC3E}">
        <p14:creationId xmlns:p14="http://schemas.microsoft.com/office/powerpoint/2010/main" val="2454195318"/>
      </p:ext>
    </p:extLst>
  </p:cSld>
  <p:clrMapOvr>
    <a:masterClrMapping/>
  </p:clrMapOvr>
  <p:transition spd="slow">
    <p:cover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F78F9E03-9B0F-42BB-B53D-386AF86C1234}"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19</a:t>
            </a:fld>
            <a:endParaRPr lang="tr-TR" altLang="tr-TR" sz="1200">
              <a:solidFill>
                <a:srgbClr val="045C75"/>
              </a:solidFill>
              <a:latin typeface="Arial" panose="020B0604020202020204" pitchFamily="34" charset="0"/>
              <a:cs typeface="Arial" panose="020B0604020202020204" pitchFamily="34" charset="0"/>
            </a:endParaRPr>
          </a:p>
        </p:txBody>
      </p:sp>
      <p:sp>
        <p:nvSpPr>
          <p:cNvPr id="26627" name="Rectangle 2"/>
          <p:cNvSpPr>
            <a:spLocks noGrp="1" noChangeArrowheads="1"/>
          </p:cNvSpPr>
          <p:nvPr>
            <p:ph type="title"/>
          </p:nvPr>
        </p:nvSpPr>
        <p:spPr>
          <a:xfrm>
            <a:off x="1981200" y="214313"/>
            <a:ext cx="8229600" cy="1714500"/>
          </a:xfrm>
        </p:spPr>
        <p:txBody>
          <a:bodyPr/>
          <a:lstStyle/>
          <a:p>
            <a:pPr algn="ctr" eaLnBrk="1" hangingPunct="1"/>
            <a:r>
              <a:rPr lang="tr-TR" altLang="tr-TR" smtClean="0">
                <a:solidFill>
                  <a:srgbClr val="A50021"/>
                </a:solidFill>
              </a:rPr>
              <a:t/>
            </a:r>
            <a:br>
              <a:rPr lang="tr-TR" altLang="tr-TR" smtClean="0">
                <a:solidFill>
                  <a:srgbClr val="A50021"/>
                </a:solidFill>
              </a:rPr>
            </a:br>
            <a:r>
              <a:rPr lang="tr-TR" altLang="tr-TR" sz="4000">
                <a:solidFill>
                  <a:srgbClr val="A50021"/>
                </a:solidFill>
              </a:rPr>
              <a:t>Toplumsal Yapı Araştırmaları’nın Katkıları: 3</a:t>
            </a:r>
          </a:p>
        </p:txBody>
      </p:sp>
      <p:sp>
        <p:nvSpPr>
          <p:cNvPr id="26628" name="Rectangle 3"/>
          <p:cNvSpPr>
            <a:spLocks noGrp="1" noChangeArrowheads="1"/>
          </p:cNvSpPr>
          <p:nvPr>
            <p:ph idx="1"/>
          </p:nvPr>
        </p:nvSpPr>
        <p:spPr/>
        <p:txBody>
          <a:bodyPr/>
          <a:lstStyle/>
          <a:p>
            <a:pPr eaLnBrk="1" hangingPunct="1"/>
            <a:r>
              <a:rPr lang="tr-TR" altLang="tr-TR" smtClean="0"/>
              <a:t>Köy monografisi çalışmalarının ötesine geçen çalışmalar yapmış olması</a:t>
            </a:r>
          </a:p>
          <a:p>
            <a:pPr eaLnBrk="1" hangingPunct="1"/>
            <a:r>
              <a:rPr lang="tr-TR" altLang="tr-TR" smtClean="0"/>
              <a:t>Mekan vurgusu</a:t>
            </a:r>
          </a:p>
          <a:p>
            <a:pPr eaLnBrk="1" hangingPunct="1"/>
            <a:r>
              <a:rPr lang="tr-TR" altLang="tr-TR" smtClean="0"/>
              <a:t>Düzçizgisel bir toplumsal değişim yerine farklı bir model benimsemesi</a:t>
            </a:r>
          </a:p>
          <a:p>
            <a:pPr eaLnBrk="1" hangingPunct="1"/>
            <a:r>
              <a:rPr lang="tr-TR" altLang="tr-TR" smtClean="0"/>
              <a:t>Yarı-feodal kavramını öncelemesi</a:t>
            </a:r>
          </a:p>
          <a:p>
            <a:pPr eaLnBrk="1" hangingPunct="1"/>
            <a:r>
              <a:rPr lang="tr-TR" altLang="tr-TR" smtClean="0"/>
              <a:t>Köy tipolojisi çalışmalarını öncelemesi</a:t>
            </a:r>
          </a:p>
          <a:p>
            <a:pPr eaLnBrk="1" hangingPunct="1"/>
            <a:endParaRPr lang="tr-TR" altLang="tr-TR" smtClean="0"/>
          </a:p>
        </p:txBody>
      </p:sp>
    </p:spTree>
    <p:extLst>
      <p:ext uri="{BB962C8B-B14F-4D97-AF65-F5344CB8AC3E}">
        <p14:creationId xmlns:p14="http://schemas.microsoft.com/office/powerpoint/2010/main" val="2892129835"/>
      </p:ext>
    </p:extLst>
  </p:cSld>
  <p:clrMapOvr>
    <a:masterClrMapping/>
  </p:clrMapOvr>
  <p:transition spd="slow">
    <p:cover dir="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2152650" y="188913"/>
            <a:ext cx="7886700" cy="1079500"/>
          </a:xfrm>
        </p:spPr>
        <p:txBody>
          <a:bodyPr/>
          <a:lstStyle/>
          <a:p>
            <a:r>
              <a:rPr lang="tr-TR" altLang="en-US" smtClean="0"/>
              <a:t>Behice Boran’ın Biyografisi</a:t>
            </a:r>
          </a:p>
        </p:txBody>
      </p:sp>
      <p:sp>
        <p:nvSpPr>
          <p:cNvPr id="3" name="Content Placeholder 2"/>
          <p:cNvSpPr>
            <a:spLocks noGrp="1"/>
          </p:cNvSpPr>
          <p:nvPr>
            <p:ph idx="1"/>
          </p:nvPr>
        </p:nvSpPr>
        <p:spPr>
          <a:xfrm>
            <a:off x="1720851" y="1562100"/>
            <a:ext cx="7307263" cy="5295900"/>
          </a:xfrm>
        </p:spPr>
        <p:txBody>
          <a:bodyPr>
            <a:normAutofit fontScale="70000" lnSpcReduction="20000"/>
          </a:bodyPr>
          <a:lstStyle/>
          <a:p>
            <a:pPr>
              <a:defRPr/>
            </a:pPr>
            <a:r>
              <a:rPr lang="tr-TR" b="1" dirty="0" smtClean="0"/>
              <a:t>1 Mayıs 1910 </a:t>
            </a:r>
            <a:r>
              <a:rPr lang="tr-TR" dirty="0" smtClean="0"/>
              <a:t>Bursa’da doğdu.</a:t>
            </a:r>
          </a:p>
          <a:p>
            <a:pPr>
              <a:defRPr/>
            </a:pPr>
            <a:r>
              <a:rPr lang="tr-TR" b="1" dirty="0" smtClean="0"/>
              <a:t>1931</a:t>
            </a:r>
            <a:r>
              <a:rPr lang="tr-TR" dirty="0" smtClean="0"/>
              <a:t> Amerikan Kız Koleji’ni bitirdi ve İstanbul Üniversitesi Felsefe Bölümü’ne girdi.</a:t>
            </a:r>
          </a:p>
          <a:p>
            <a:pPr>
              <a:defRPr/>
            </a:pPr>
            <a:r>
              <a:rPr lang="tr-TR" b="1" dirty="0" smtClean="0"/>
              <a:t>1933</a:t>
            </a:r>
            <a:r>
              <a:rPr lang="tr-TR" dirty="0" smtClean="0"/>
              <a:t> İ.Ü Felsefe Bölümü’ndeki eğitimini yarım bıraktı ve Amerikan Kız Koleji ile Manisa’da öğretmenlik yaptı.</a:t>
            </a:r>
          </a:p>
          <a:p>
            <a:pPr>
              <a:defRPr/>
            </a:pPr>
            <a:r>
              <a:rPr lang="tr-TR" b="1" dirty="0" smtClean="0"/>
              <a:t>1934</a:t>
            </a:r>
            <a:r>
              <a:rPr lang="tr-TR" dirty="0" smtClean="0"/>
              <a:t> Michigan Üniversitesi’nden burs kazandı ve ABD’ye gitti.</a:t>
            </a:r>
          </a:p>
          <a:p>
            <a:pPr>
              <a:defRPr/>
            </a:pPr>
            <a:r>
              <a:rPr lang="tr-TR" b="1" dirty="0" smtClean="0"/>
              <a:t>1939</a:t>
            </a:r>
            <a:r>
              <a:rPr lang="tr-TR" dirty="0" smtClean="0"/>
              <a:t> ABD’de sosyoloji dokroasını tamamlayıp, Türkiye’ye döndü. Ankara Dil ve Tarih-Coğrafya Fakültesinde Sosyoloji doçenti olarak göreve başladı.</a:t>
            </a:r>
          </a:p>
          <a:p>
            <a:pPr>
              <a:defRPr/>
            </a:pPr>
            <a:r>
              <a:rPr lang="tr-TR" b="1" dirty="0" smtClean="0"/>
              <a:t>1941</a:t>
            </a:r>
            <a:r>
              <a:rPr lang="tr-TR" dirty="0" smtClean="0"/>
              <a:t> Pertev Nail Boratav, Niyazi Berkes ve Andan Cemgil ile </a:t>
            </a:r>
            <a:r>
              <a:rPr lang="tr-TR" i="1" dirty="0" smtClean="0"/>
              <a:t>Yurt ve Dünya </a:t>
            </a:r>
            <a:r>
              <a:rPr lang="tr-TR" dirty="0" smtClean="0"/>
              <a:t>dergisinin çıkarmaya başladı.</a:t>
            </a:r>
          </a:p>
          <a:p>
            <a:pPr>
              <a:defRPr/>
            </a:pPr>
            <a:r>
              <a:rPr lang="tr-TR" b="1" dirty="0" smtClean="0"/>
              <a:t>1943</a:t>
            </a:r>
            <a:r>
              <a:rPr lang="tr-TR" dirty="0" smtClean="0"/>
              <a:t> Muzaffer Şerif Başoğlu ile birlikte </a:t>
            </a:r>
            <a:r>
              <a:rPr lang="tr-TR" i="1" dirty="0" smtClean="0"/>
              <a:t>Yurt ve Dünya</a:t>
            </a:r>
            <a:r>
              <a:rPr lang="tr-TR" dirty="0" smtClean="0"/>
              <a:t> Dergisinden ayrılarak </a:t>
            </a:r>
            <a:r>
              <a:rPr lang="tr-TR" i="1" dirty="0" smtClean="0"/>
              <a:t>Adımlar</a:t>
            </a:r>
            <a:r>
              <a:rPr lang="tr-TR" dirty="0" smtClean="0"/>
              <a:t> dergisini çıkarmaya başladı.</a:t>
            </a:r>
          </a:p>
          <a:p>
            <a:pPr>
              <a:defRPr/>
            </a:pPr>
            <a:r>
              <a:rPr lang="tr-TR" b="1" dirty="0" smtClean="0"/>
              <a:t>1945</a:t>
            </a:r>
            <a:r>
              <a:rPr lang="tr-TR" dirty="0" smtClean="0"/>
              <a:t> </a:t>
            </a:r>
            <a:r>
              <a:rPr lang="tr-TR" i="1" dirty="0" smtClean="0"/>
              <a:t>Toplumsal Yapı Araştırmaları’nı</a:t>
            </a:r>
            <a:r>
              <a:rPr lang="tr-TR" dirty="0" smtClean="0"/>
              <a:t> yayınladı.</a:t>
            </a:r>
          </a:p>
          <a:p>
            <a:pPr>
              <a:defRPr/>
            </a:pPr>
            <a:r>
              <a:rPr lang="tr-TR" b="1" dirty="0" smtClean="0"/>
              <a:t>1948</a:t>
            </a:r>
            <a:r>
              <a:rPr lang="tr-TR" dirty="0" smtClean="0"/>
              <a:t> Üniversiteden Siyasi görüşleri neden gösterilerek uzaaklaştırıldı; çevirmen Nevzat Hatko ile evlendi.</a:t>
            </a:r>
          </a:p>
          <a:p>
            <a:pPr>
              <a:defRPr/>
            </a:pPr>
            <a:r>
              <a:rPr lang="tr-TR" b="1" dirty="0" smtClean="0"/>
              <a:t>1950</a:t>
            </a:r>
            <a:r>
              <a:rPr lang="tr-TR" dirty="0" smtClean="0"/>
              <a:t> Osman Fuat Toprakoğlu, Muvakkar Gürkan, Vahdettin Barut, Kemal Özmeriç, Reşit Sevinsoy, Adnan Cemgil ile birlikte </a:t>
            </a:r>
            <a:r>
              <a:rPr lang="tr-TR" i="1" dirty="0" smtClean="0"/>
              <a:t>Türkiye Barışseverler Cemiyeti’ni </a:t>
            </a:r>
            <a:r>
              <a:rPr lang="tr-TR" dirty="0" smtClean="0"/>
              <a:t>kurdu ve başkanı oldu. Bu cemiyetin faaliyetleri nedeniyle tutuklanıp on beş ay hapse mahkum oldu.</a:t>
            </a:r>
          </a:p>
          <a:p>
            <a:pPr>
              <a:defRPr/>
            </a:pPr>
            <a:r>
              <a:rPr lang="tr-TR" b="1" dirty="0" smtClean="0"/>
              <a:t>4 Eylül 1951 </a:t>
            </a:r>
            <a:r>
              <a:rPr lang="tr-TR" dirty="0" smtClean="0"/>
              <a:t>Oğlu Dursun doğdu.</a:t>
            </a:r>
          </a:p>
        </p:txBody>
      </p:sp>
      <p:pic>
        <p:nvPicPr>
          <p:cNvPr id="9220" name="Picture 3"/>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8616950" y="857250"/>
            <a:ext cx="2051050" cy="2427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6635870"/>
      </p:ext>
    </p:extLst>
  </p:cSld>
  <p:clrMapOvr>
    <a:masterClrMapping/>
  </p:clrMapOvr>
  <p:transition spd="slow">
    <p:cover dir="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Başlık"/>
          <p:cNvSpPr>
            <a:spLocks noGrp="1"/>
          </p:cNvSpPr>
          <p:nvPr>
            <p:ph type="title"/>
          </p:nvPr>
        </p:nvSpPr>
        <p:spPr>
          <a:xfrm>
            <a:off x="2024063" y="642938"/>
            <a:ext cx="8229600" cy="1143000"/>
          </a:xfrm>
        </p:spPr>
        <p:txBody>
          <a:bodyPr/>
          <a:lstStyle/>
          <a:p>
            <a:pPr algn="ctr"/>
            <a:r>
              <a:rPr lang="tr-TR" altLang="tr-TR" sz="4200">
                <a:solidFill>
                  <a:srgbClr val="C00000"/>
                </a:solidFill>
              </a:rPr>
              <a:t>Katkıları: Toplumsal Değişme ve Kadın-1</a:t>
            </a:r>
          </a:p>
        </p:txBody>
      </p:sp>
      <p:sp>
        <p:nvSpPr>
          <p:cNvPr id="27651" name="2 İçerik Yer Tutucusu"/>
          <p:cNvSpPr>
            <a:spLocks noGrp="1"/>
          </p:cNvSpPr>
          <p:nvPr>
            <p:ph idx="1"/>
          </p:nvPr>
        </p:nvSpPr>
        <p:spPr>
          <a:xfrm>
            <a:off x="1952625" y="1928814"/>
            <a:ext cx="8229600" cy="4389437"/>
          </a:xfrm>
        </p:spPr>
        <p:txBody>
          <a:bodyPr/>
          <a:lstStyle/>
          <a:p>
            <a:r>
              <a:rPr lang="tr-TR" altLang="tr-TR" sz="2200"/>
              <a:t>İşbölümü ve Kadının Sosyal Mevkii (1945)</a:t>
            </a:r>
          </a:p>
          <a:p>
            <a:r>
              <a:rPr lang="tr-TR" altLang="tr-TR" sz="2200"/>
              <a:t>Manisa köylerinde yaptığı çalışma ve Ankara köylerinde yaptığı çalışmalarda işbölümüne yönelik ortak yönlerin ( umumi prensipler, kaidelerin) tespiti. </a:t>
            </a:r>
          </a:p>
          <a:p>
            <a:pPr>
              <a:buFont typeface="Wingdings 2" panose="05020102010507070707" pitchFamily="18" charset="2"/>
              <a:buNone/>
            </a:pPr>
            <a:r>
              <a:rPr lang="tr-TR" altLang="tr-TR" sz="2200"/>
              <a:t>	</a:t>
            </a:r>
            <a:r>
              <a:rPr lang="tr-TR" altLang="tr-TR" sz="2200" b="1"/>
              <a:t>Üretim faaliyetlerinde:</a:t>
            </a:r>
          </a:p>
          <a:p>
            <a:r>
              <a:rPr lang="tr-TR" altLang="tr-TR" sz="2200"/>
              <a:t>1.Uzun zamanlı ve sıkıcı işler kadınlar tarafından, az zaman gerektiren işler erkekler tarafından yapılır,</a:t>
            </a:r>
          </a:p>
          <a:p>
            <a:r>
              <a:rPr lang="tr-TR" altLang="tr-TR" sz="2200"/>
              <a:t>2. Üretim faaliyetinde daha fazla beceri ve sorumluluk gerektiren işle erkek tarafından yapılır,</a:t>
            </a:r>
          </a:p>
          <a:p>
            <a:r>
              <a:rPr lang="tr-TR" altLang="tr-TR" sz="2200"/>
              <a:t>3. Daha fazla güç gerektiren işler erkekler tarafından yapılır. Ancak hangi işlerin ağır olduğu düşüncesi topluluktan topluluğa değişiyor.</a:t>
            </a:r>
          </a:p>
          <a:p>
            <a:pPr>
              <a:buFont typeface="Wingdings 2" panose="05020102010507070707" pitchFamily="18" charset="2"/>
              <a:buNone/>
            </a:pPr>
            <a:r>
              <a:rPr lang="tr-TR" altLang="tr-TR" sz="2400"/>
              <a:t>	</a:t>
            </a:r>
          </a:p>
        </p:txBody>
      </p:sp>
      <p:sp>
        <p:nvSpPr>
          <p:cNvPr id="27652"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03B80A3D-D37A-48EB-BF92-052CE446151A}"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20</a:t>
            </a:fld>
            <a:endParaRPr lang="tr-TR" altLang="tr-TR" sz="1200">
              <a:solidFill>
                <a:srgbClr val="045C7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01448009"/>
      </p:ext>
    </p:extLst>
  </p:cSld>
  <p:clrMapOvr>
    <a:masterClrMapping/>
  </p:clrMapOvr>
  <p:transition spd="slow">
    <p:cover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Başlık"/>
          <p:cNvSpPr>
            <a:spLocks noGrp="1"/>
          </p:cNvSpPr>
          <p:nvPr>
            <p:ph type="title"/>
          </p:nvPr>
        </p:nvSpPr>
        <p:spPr/>
        <p:txBody>
          <a:bodyPr/>
          <a:lstStyle/>
          <a:p>
            <a:pPr algn="ctr"/>
            <a:r>
              <a:rPr lang="tr-TR" altLang="tr-TR" sz="4200">
                <a:solidFill>
                  <a:srgbClr val="C00000"/>
                </a:solidFill>
              </a:rPr>
              <a:t>Katkıları: Toplumsal Değişme ve Kadın-2</a:t>
            </a:r>
            <a:endParaRPr lang="tr-TR" altLang="tr-TR" sz="4200"/>
          </a:p>
        </p:txBody>
      </p:sp>
      <p:sp>
        <p:nvSpPr>
          <p:cNvPr id="28675" name="2 İçerik Yer Tutucusu"/>
          <p:cNvSpPr>
            <a:spLocks noGrp="1"/>
          </p:cNvSpPr>
          <p:nvPr>
            <p:ph idx="1"/>
          </p:nvPr>
        </p:nvSpPr>
        <p:spPr/>
        <p:txBody>
          <a:bodyPr/>
          <a:lstStyle/>
          <a:p>
            <a:pPr>
              <a:buFont typeface="Wingdings 2" panose="05020102010507070707" pitchFamily="18" charset="2"/>
              <a:buNone/>
            </a:pPr>
            <a:r>
              <a:rPr lang="tr-TR" altLang="tr-TR" sz="2200" b="1"/>
              <a:t>Üretimin idaresi, kontrolünde ve geliri kullanmada:</a:t>
            </a:r>
          </a:p>
          <a:p>
            <a:r>
              <a:rPr lang="tr-TR" altLang="tr-TR" sz="2200"/>
              <a:t>Erkek egemendir. Kadın bütün faaliyetleri ailesinin etrafında ve köyünün içinde döner bu da sosyal statü algısını etkiler. “…Kadın Çalışır, hem de erkekten daha fazla; bunun için de kıymetli bir iktisadi unsurdur; fakat kendi emeğinin mahsulüne sahip değildir” (304). </a:t>
            </a:r>
          </a:p>
          <a:p>
            <a:r>
              <a:rPr lang="tr-TR" altLang="tr-TR" sz="2200"/>
              <a:t>Bu topluluğun ekonomik düzeyi, üterim durumu, sermaye birikimi ve mülkiyet ilişkileri tarafından şekillenen </a:t>
            </a:r>
            <a:r>
              <a:rPr lang="tr-TR" altLang="tr-TR" sz="2200" b="1"/>
              <a:t>sosyolojik</a:t>
            </a:r>
            <a:r>
              <a:rPr lang="tr-TR" altLang="tr-TR" sz="2200"/>
              <a:t> bir meseledir. Üretim ilişkileri sistemi bir taraftan tabakalaşma, sosyal sınıflar doğuruyor, diğer taraftan erkekle kadın arasında aşağılık-üstünlük, hakimiyet-tabiiyet ilişkisi oluşturuyor (310)  </a:t>
            </a:r>
          </a:p>
          <a:p>
            <a:endParaRPr lang="tr-TR" altLang="tr-TR" smtClean="0"/>
          </a:p>
        </p:txBody>
      </p:sp>
      <p:sp>
        <p:nvSpPr>
          <p:cNvPr id="28676"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A6A69F52-5124-411A-9D8F-386EFEB6E06C}"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21</a:t>
            </a:fld>
            <a:endParaRPr lang="tr-TR" altLang="tr-TR" sz="1200">
              <a:solidFill>
                <a:srgbClr val="045C7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77978585"/>
      </p:ext>
    </p:extLst>
  </p:cSld>
  <p:clrMapOvr>
    <a:masterClrMapping/>
  </p:clrMapOvr>
  <p:transition spd="slow">
    <p:cover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Unvan 1"/>
          <p:cNvSpPr>
            <a:spLocks noGrp="1"/>
          </p:cNvSpPr>
          <p:nvPr>
            <p:ph type="title"/>
          </p:nvPr>
        </p:nvSpPr>
        <p:spPr>
          <a:xfrm>
            <a:off x="1981200" y="260350"/>
            <a:ext cx="8229600" cy="865188"/>
          </a:xfrm>
        </p:spPr>
        <p:txBody>
          <a:bodyPr/>
          <a:lstStyle/>
          <a:p>
            <a:r>
              <a:rPr lang="tr-TR" altLang="en-US" smtClean="0">
                <a:solidFill>
                  <a:srgbClr val="C00000"/>
                </a:solidFill>
              </a:rPr>
              <a:t>Kaynaklar:</a:t>
            </a:r>
            <a:endParaRPr lang="en-US" altLang="en-US" smtClean="0">
              <a:solidFill>
                <a:srgbClr val="C00000"/>
              </a:solidFill>
            </a:endParaRPr>
          </a:p>
        </p:txBody>
      </p:sp>
      <p:sp>
        <p:nvSpPr>
          <p:cNvPr id="29699" name="İçerik Yer Tutucusu 2"/>
          <p:cNvSpPr>
            <a:spLocks noGrp="1"/>
          </p:cNvSpPr>
          <p:nvPr>
            <p:ph idx="1"/>
          </p:nvPr>
        </p:nvSpPr>
        <p:spPr>
          <a:xfrm>
            <a:off x="1981200" y="1176339"/>
            <a:ext cx="8229600" cy="5545137"/>
          </a:xfrm>
        </p:spPr>
        <p:txBody>
          <a:bodyPr/>
          <a:lstStyle/>
          <a:p>
            <a:r>
              <a:rPr lang="tr-TR" altLang="en-US" smtClean="0"/>
              <a:t>Boran, Behice, S. (1945) Toplumsal Yapı Araştırmaları, (İki Köy Çeşidinin Mukayeseli Bir Tetkiki), A.Ü.D.T.C.Fakültesi Felsefe Enstitüsü Sosyoloji Serisi: 3, Türk Tarih Kurumu Basımevi-Ankara, 1945. </a:t>
            </a:r>
          </a:p>
          <a:p>
            <a:r>
              <a:rPr lang="tr-TR" altLang="en-US" smtClean="0"/>
              <a:t>Erbaş Hayriye (2015) Türkiye'de Bedeller Ödemiş Bir Sosyolojik Düşünce Ustası: Sosyolog Behice Boran, Mülkiye Dergisi, Sayı. 39 (3), ss. 5-58.</a:t>
            </a:r>
          </a:p>
          <a:p>
            <a:r>
              <a:rPr lang="en-US" altLang="en-US" smtClean="0">
                <a:hlinkClick r:id="rId2"/>
              </a:rPr>
              <a:t>https://www.academia.edu/34052902/_2015_T%C3%BCrkiyede_Bedeller_%C3%96demi%C5%9F_Bir_Sosyolojik_D%C3%BC%C5%9F%C3%BCnce_Ustas%C4%B1_Sosyolog_Behice_Boran_M%C3%BClkiye_Dergisi_Say%C4%B1._39_3_ss._5-58</a:t>
            </a:r>
            <a:endParaRPr lang="tr-TR" altLang="en-US" smtClean="0"/>
          </a:p>
          <a:p>
            <a:r>
              <a:rPr lang="tr-TR" altLang="en-US" smtClean="0">
                <a:hlinkClick r:id="rId3"/>
              </a:rPr>
              <a:t>https://dergipark.org.tr/tr/pub/mulkiye/issue/279/1292</a:t>
            </a:r>
            <a:endParaRPr lang="tr-TR" altLang="en-US" smtClean="0"/>
          </a:p>
          <a:p>
            <a:endParaRPr lang="tr-TR" altLang="en-US" smtClean="0"/>
          </a:p>
          <a:p>
            <a:endParaRPr lang="en-US" altLang="en-US" smtClean="0"/>
          </a:p>
        </p:txBody>
      </p:sp>
      <p:sp>
        <p:nvSpPr>
          <p:cNvPr id="29700" name="Slayt Numarası Yer Tutucusu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fontAlgn="base">
              <a:spcBef>
                <a:spcPct val="0"/>
              </a:spcBef>
              <a:spcAft>
                <a:spcPct val="0"/>
              </a:spcAft>
            </a:pPr>
            <a:fld id="{D4679E32-EAE5-4ECA-BE98-729A4360AC12}" type="slidenum">
              <a:rPr lang="tr-TR" altLang="tr-TR">
                <a:solidFill>
                  <a:srgbClr val="045C75"/>
                </a:solidFill>
              </a:rPr>
              <a:pPr fontAlgn="base">
                <a:spcBef>
                  <a:spcPct val="0"/>
                </a:spcBef>
                <a:spcAft>
                  <a:spcPct val="0"/>
                </a:spcAft>
              </a:pPr>
              <a:t>22</a:t>
            </a:fld>
            <a:endParaRPr lang="tr-TR" altLang="tr-TR">
              <a:solidFill>
                <a:srgbClr val="045C75"/>
              </a:solidFill>
            </a:endParaRPr>
          </a:p>
        </p:txBody>
      </p:sp>
    </p:spTree>
    <p:extLst>
      <p:ext uri="{BB962C8B-B14F-4D97-AF65-F5344CB8AC3E}">
        <p14:creationId xmlns:p14="http://schemas.microsoft.com/office/powerpoint/2010/main" val="3822522075"/>
      </p:ext>
    </p:extLst>
  </p:cSld>
  <p:clrMapOvr>
    <a:masterClrMapping/>
  </p:clrMapOvr>
  <p:transition spd="slow">
    <p:cover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981200" y="704851"/>
            <a:ext cx="8229600" cy="779463"/>
          </a:xfrm>
        </p:spPr>
        <p:txBody>
          <a:bodyPr/>
          <a:lstStyle/>
          <a:p>
            <a:r>
              <a:rPr lang="tr-TR" altLang="en-US" smtClean="0">
                <a:solidFill>
                  <a:srgbClr val="C00000"/>
                </a:solidFill>
              </a:rPr>
              <a:t>Behice Boran’ın Akademik Yaşamı</a:t>
            </a:r>
          </a:p>
        </p:txBody>
      </p:sp>
      <p:sp>
        <p:nvSpPr>
          <p:cNvPr id="3" name="Content Placeholder 2"/>
          <p:cNvSpPr>
            <a:spLocks noGrp="1"/>
          </p:cNvSpPr>
          <p:nvPr>
            <p:ph idx="1"/>
          </p:nvPr>
        </p:nvSpPr>
        <p:spPr>
          <a:xfrm>
            <a:off x="1981200" y="1484314"/>
            <a:ext cx="8229600" cy="5184775"/>
          </a:xfrm>
        </p:spPr>
        <p:txBody>
          <a:bodyPr>
            <a:normAutofit fontScale="77500" lnSpcReduction="20000"/>
          </a:bodyPr>
          <a:lstStyle/>
          <a:p>
            <a:pPr marL="0" indent="0">
              <a:buNone/>
              <a:defRPr/>
            </a:pPr>
            <a:r>
              <a:rPr lang="tr-TR" dirty="0" smtClean="0"/>
              <a:t>Behice Boran 1934 yılında kazandığı burslu Michigan Üniversitesi’nde sosyoloji doktorasını ve dört yıl sonunda Amerikan tarzında, iyi eğitimli ve donanımlı bir sosyolog olarak doktorayı tamamlayıp, Dil ve Tarih coğrafya Fakültesinde sosyoloji doçenti olarak göreve başlar. Çalıştığı konu sosyal değişme ve toplumsal yapılardır. O zamana kadar Türkiye’de sosyoloji Fransız-Alman ekolleri üzerinden çalışılıyordu. Bu yüzde Boran’ın Amerikan sosyolojisi eğilimleri varolan sosyoloji anlayışına yeni bir perspektif getirmiştir.</a:t>
            </a:r>
          </a:p>
          <a:p>
            <a:pPr marL="0" indent="0">
              <a:buNone/>
              <a:defRPr/>
            </a:pPr>
            <a:r>
              <a:rPr lang="tr-TR" dirty="0" smtClean="0"/>
              <a:t>Behice Boran, değişim meselesine etkin katılım niyetiyle değişimin yönü ve derecesini ortaya koymak için araştırmalar yapar. Çıkardığı Yurt ve Dünya dergisinde köy, işçi,şehir konularıyla ilgili yazılarını yayımlamıştır. Başlıca tasalarının, modern bir toplumun gerekleri açısından bakıldığında Türkiye’nin bulunduğu yer ve gerçekleşmesini engelleyen güçlerle mücadele olduğu anlaşılabilir. Bu yüzden ona göre sosyal bilimciler, sanatçılar ve tüm aydınlar sosyal değişmeye katkıda bulunmalıdır. Boran’ın bakış açısına, toplumsal olguları ‘nedir?’ diye değil, ‘nasıl olmalıdır?’ sorusuyla değerlendirdiği için bilim insanı kimliğinden sıyrılıp ahlakçılığa soyunduğu gerekçesiyle eleştiriler gelmiştir.</a:t>
            </a:r>
            <a:endParaRPr lang="tr-TR" dirty="0"/>
          </a:p>
        </p:txBody>
      </p:sp>
    </p:spTree>
    <p:extLst>
      <p:ext uri="{BB962C8B-B14F-4D97-AF65-F5344CB8AC3E}">
        <p14:creationId xmlns:p14="http://schemas.microsoft.com/office/powerpoint/2010/main" val="1964459183"/>
      </p:ext>
    </p:extLst>
  </p:cSld>
  <p:clrMapOvr>
    <a:masterClrMapping/>
  </p:clrMapOvr>
  <p:transition spd="slow">
    <p:cover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953C85BE-940D-4BCD-84AB-E70DA2F3118B}"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4</a:t>
            </a:fld>
            <a:endParaRPr lang="tr-TR" altLang="tr-TR" sz="1200">
              <a:solidFill>
                <a:srgbClr val="045C75"/>
              </a:solidFill>
              <a:latin typeface="Arial" panose="020B0604020202020204" pitchFamily="34" charset="0"/>
              <a:cs typeface="Arial" panose="020B0604020202020204" pitchFamily="34" charset="0"/>
            </a:endParaRPr>
          </a:p>
        </p:txBody>
      </p:sp>
      <p:sp>
        <p:nvSpPr>
          <p:cNvPr id="11267" name="Rectangle 2"/>
          <p:cNvSpPr>
            <a:spLocks noGrp="1" noChangeArrowheads="1"/>
          </p:cNvSpPr>
          <p:nvPr>
            <p:ph type="title"/>
          </p:nvPr>
        </p:nvSpPr>
        <p:spPr/>
        <p:txBody>
          <a:bodyPr/>
          <a:lstStyle/>
          <a:p>
            <a:pPr algn="ctr" eaLnBrk="1" hangingPunct="1"/>
            <a:r>
              <a:rPr lang="tr-TR" altLang="tr-TR" smtClean="0">
                <a:solidFill>
                  <a:srgbClr val="A50021"/>
                </a:solidFill>
              </a:rPr>
              <a:t>Bir “ilk”ler insanı:</a:t>
            </a:r>
          </a:p>
        </p:txBody>
      </p:sp>
      <p:sp>
        <p:nvSpPr>
          <p:cNvPr id="11268" name="Rectangle 3"/>
          <p:cNvSpPr>
            <a:spLocks noGrp="1" noChangeArrowheads="1"/>
          </p:cNvSpPr>
          <p:nvPr>
            <p:ph idx="1"/>
          </p:nvPr>
        </p:nvSpPr>
        <p:spPr>
          <a:xfrm>
            <a:off x="1981200" y="2205038"/>
            <a:ext cx="8229600" cy="3960812"/>
          </a:xfrm>
        </p:spPr>
        <p:txBody>
          <a:bodyPr/>
          <a:lstStyle/>
          <a:p>
            <a:pPr eaLnBrk="1" hangingPunct="1"/>
            <a:r>
              <a:rPr lang="tr-TR" altLang="tr-TR" smtClean="0"/>
              <a:t>Boran’ın “ilkleri” listesine sosyoloji alanında yaptığı bir dizi katkı eklenebilir.</a:t>
            </a:r>
          </a:p>
          <a:p>
            <a:pPr eaLnBrk="1" hangingPunct="1"/>
            <a:r>
              <a:rPr lang="tr-TR" altLang="tr-TR" smtClean="0"/>
              <a:t>Türkiye’nin yurt dışında makalesi yayınlanan ilk sosyologu</a:t>
            </a:r>
          </a:p>
          <a:p>
            <a:pPr eaLnBrk="1" hangingPunct="1"/>
            <a:r>
              <a:rPr lang="tr-TR" altLang="tr-TR" smtClean="0"/>
              <a:t>Özgün bir sosyoloji anlayışı olduğu kabul edilen ilk sosyolog </a:t>
            </a:r>
          </a:p>
          <a:p>
            <a:pPr eaLnBrk="1" hangingPunct="1"/>
            <a:endParaRPr lang="tr-TR" altLang="tr-TR" smtClean="0"/>
          </a:p>
          <a:p>
            <a:pPr eaLnBrk="1" hangingPunct="1"/>
            <a:endParaRPr lang="tr-TR" altLang="tr-TR" smtClean="0"/>
          </a:p>
        </p:txBody>
      </p:sp>
    </p:spTree>
    <p:extLst>
      <p:ext uri="{BB962C8B-B14F-4D97-AF65-F5344CB8AC3E}">
        <p14:creationId xmlns:p14="http://schemas.microsoft.com/office/powerpoint/2010/main" val="2063709786"/>
      </p:ext>
    </p:extLst>
  </p:cSld>
  <p:clrMapOvr>
    <a:masterClrMapping/>
  </p:clrMapOvr>
  <p:transition spd="slow">
    <p:cover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F1008CE9-6843-4516-AAE3-51D461B2F388}"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5</a:t>
            </a:fld>
            <a:endParaRPr lang="tr-TR" altLang="tr-TR" sz="1200">
              <a:solidFill>
                <a:srgbClr val="045C75"/>
              </a:solidFill>
              <a:latin typeface="Arial" panose="020B0604020202020204" pitchFamily="34" charset="0"/>
              <a:cs typeface="Arial" panose="020B0604020202020204" pitchFamily="34" charset="0"/>
            </a:endParaRPr>
          </a:p>
        </p:txBody>
      </p:sp>
      <p:sp>
        <p:nvSpPr>
          <p:cNvPr id="12291" name="Rectangle 2"/>
          <p:cNvSpPr>
            <a:spLocks noGrp="1" noChangeArrowheads="1"/>
          </p:cNvSpPr>
          <p:nvPr>
            <p:ph type="title"/>
          </p:nvPr>
        </p:nvSpPr>
        <p:spPr/>
        <p:txBody>
          <a:bodyPr/>
          <a:lstStyle/>
          <a:p>
            <a:pPr algn="ctr" eaLnBrk="1" hangingPunct="1"/>
            <a:r>
              <a:rPr lang="tr-TR" altLang="tr-TR" sz="4000" b="1">
                <a:solidFill>
                  <a:srgbClr val="A50021"/>
                </a:solidFill>
              </a:rPr>
              <a:t>Boran’ın Kürsüsü</a:t>
            </a:r>
          </a:p>
        </p:txBody>
      </p:sp>
      <p:sp>
        <p:nvSpPr>
          <p:cNvPr id="12292" name="Rectangle 3"/>
          <p:cNvSpPr>
            <a:spLocks noGrp="1" noChangeArrowheads="1"/>
          </p:cNvSpPr>
          <p:nvPr>
            <p:ph idx="1"/>
          </p:nvPr>
        </p:nvSpPr>
        <p:spPr>
          <a:xfrm>
            <a:off x="1981200" y="2357438"/>
            <a:ext cx="8229600" cy="3967162"/>
          </a:xfrm>
        </p:spPr>
        <p:txBody>
          <a:bodyPr/>
          <a:lstStyle/>
          <a:p>
            <a:pPr algn="just">
              <a:lnSpc>
                <a:spcPct val="120000"/>
              </a:lnSpc>
            </a:pPr>
            <a:r>
              <a:rPr lang="tr-TR" altLang="tr-TR" sz="2400">
                <a:latin typeface="Arial" panose="020B0604020202020204" pitchFamily="34" charset="0"/>
              </a:rPr>
              <a:t>DTCF’de 1939 yılında Felsefe içinde başlayan sosyoloji, İstanbul Üniversitesi sosyoloji kürsüsünden (1914) sonra kurulan ikinci,</a:t>
            </a:r>
            <a:r>
              <a:rPr lang="tr-TR" altLang="tr-TR" sz="2400" b="1">
                <a:solidFill>
                  <a:srgbClr val="CC0000"/>
                </a:solidFill>
                <a:latin typeface="Arial" panose="020B0604020202020204" pitchFamily="34" charset="0"/>
              </a:rPr>
              <a:t> Cumhuriyetin ilk sosyoloji </a:t>
            </a:r>
            <a:r>
              <a:rPr lang="tr-TR" altLang="tr-TR" sz="2400">
                <a:latin typeface="Arial" panose="020B0604020202020204" pitchFamily="34" charset="0"/>
              </a:rPr>
              <a:t>kürsüsüdür. </a:t>
            </a:r>
          </a:p>
          <a:p>
            <a:pPr algn="just" eaLnBrk="1" hangingPunct="1">
              <a:lnSpc>
                <a:spcPct val="120000"/>
              </a:lnSpc>
              <a:buFontTx/>
              <a:buNone/>
            </a:pPr>
            <a:endParaRPr lang="tr-TR" altLang="tr-TR" sz="2400">
              <a:latin typeface="Arial" panose="020B0604020202020204" pitchFamily="34" charset="0"/>
            </a:endParaRPr>
          </a:p>
          <a:p>
            <a:pPr algn="just">
              <a:lnSpc>
                <a:spcPct val="120000"/>
              </a:lnSpc>
            </a:pPr>
            <a:r>
              <a:rPr lang="tr-TR" altLang="tr-TR" sz="2400">
                <a:latin typeface="Arial" panose="020B0604020202020204" pitchFamily="34" charset="0"/>
              </a:rPr>
              <a:t>Boran ile DTCF Sosyoloji Geleneği olarak tarihe geçmiş bir dönem şekillenmiştir.</a:t>
            </a:r>
          </a:p>
          <a:p>
            <a:pPr algn="just" eaLnBrk="1" hangingPunct="1">
              <a:lnSpc>
                <a:spcPct val="120000"/>
              </a:lnSpc>
            </a:pPr>
            <a:r>
              <a:rPr lang="tr-TR" altLang="tr-TR" sz="2400">
                <a:latin typeface="Arial" panose="020B0604020202020204" pitchFamily="34" charset="0"/>
              </a:rPr>
              <a:t>Çalışmaları dünya ölçeğinde de ses getirmiştir.</a:t>
            </a:r>
            <a:r>
              <a:rPr lang="tr-TR" altLang="tr-TR" sz="2400" b="1">
                <a:latin typeface="Arial" panose="020B0604020202020204" pitchFamily="34" charset="0"/>
              </a:rPr>
              <a:t>  </a:t>
            </a:r>
          </a:p>
        </p:txBody>
      </p:sp>
    </p:spTree>
    <p:extLst>
      <p:ext uri="{BB962C8B-B14F-4D97-AF65-F5344CB8AC3E}">
        <p14:creationId xmlns:p14="http://schemas.microsoft.com/office/powerpoint/2010/main" val="2691913230"/>
      </p:ext>
    </p:extLst>
  </p:cSld>
  <p:clrMapOvr>
    <a:masterClrMapping/>
  </p:clrMapOvr>
  <p:transition spd="slow">
    <p:cover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30136220-F4DE-4B79-9242-F4ED82031260}"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6</a:t>
            </a:fld>
            <a:endParaRPr lang="tr-TR" altLang="tr-TR" sz="1200">
              <a:solidFill>
                <a:srgbClr val="045C75"/>
              </a:solidFill>
              <a:latin typeface="Arial" panose="020B0604020202020204" pitchFamily="34" charset="0"/>
              <a:cs typeface="Arial" panose="020B0604020202020204" pitchFamily="34" charset="0"/>
            </a:endParaRPr>
          </a:p>
        </p:txBody>
      </p:sp>
      <p:sp>
        <p:nvSpPr>
          <p:cNvPr id="13315" name="Rectangle 2"/>
          <p:cNvSpPr>
            <a:spLocks noGrp="1" noChangeArrowheads="1"/>
          </p:cNvSpPr>
          <p:nvPr>
            <p:ph type="title"/>
          </p:nvPr>
        </p:nvSpPr>
        <p:spPr/>
        <p:txBody>
          <a:bodyPr/>
          <a:lstStyle/>
          <a:p>
            <a:pPr algn="ctr" eaLnBrk="1" hangingPunct="1"/>
            <a:r>
              <a:rPr lang="tr-TR" altLang="tr-TR" smtClean="0">
                <a:solidFill>
                  <a:srgbClr val="A50021"/>
                </a:solidFill>
              </a:rPr>
              <a:t>Çalışma Alanları</a:t>
            </a:r>
          </a:p>
        </p:txBody>
      </p:sp>
      <p:sp>
        <p:nvSpPr>
          <p:cNvPr id="13316" name="Rectangle 3"/>
          <p:cNvSpPr>
            <a:spLocks noGrp="1" noChangeArrowheads="1"/>
          </p:cNvSpPr>
          <p:nvPr>
            <p:ph idx="1"/>
          </p:nvPr>
        </p:nvSpPr>
        <p:spPr>
          <a:xfrm>
            <a:off x="1992313" y="2276475"/>
            <a:ext cx="8229600" cy="4044950"/>
          </a:xfrm>
        </p:spPr>
        <p:txBody>
          <a:bodyPr/>
          <a:lstStyle/>
          <a:p>
            <a:pPr eaLnBrk="1" hangingPunct="1"/>
            <a:r>
              <a:rPr lang="tr-TR" altLang="tr-TR" sz="2800"/>
              <a:t>1. Teori ve metodoloji</a:t>
            </a:r>
          </a:p>
          <a:p>
            <a:pPr eaLnBrk="1" hangingPunct="1"/>
            <a:r>
              <a:rPr lang="tr-TR" altLang="tr-TR" sz="2800"/>
              <a:t>2. Toplumsal Yapı ve Toplumsal Değişme      Kalkınma/Gelişme Çalışmaları:</a:t>
            </a:r>
            <a:endParaRPr lang="en-US" altLang="tr-TR" sz="2800"/>
          </a:p>
          <a:p>
            <a:pPr eaLnBrk="1" hangingPunct="1"/>
            <a:r>
              <a:rPr lang="tr-TR" altLang="tr-TR" sz="2800"/>
              <a:t>a.  Köy/Kırsal Yapı Çalışmaları</a:t>
            </a:r>
          </a:p>
          <a:p>
            <a:pPr eaLnBrk="1" hangingPunct="1"/>
            <a:r>
              <a:rPr lang="tr-TR" altLang="tr-TR" sz="2800"/>
              <a:t>b. Toplumsal Değişme, Kentsel Yapı, Kentsel Sorunlar, ve Gençlik Çalışmaları </a:t>
            </a:r>
          </a:p>
          <a:p>
            <a:pPr eaLnBrk="1" hangingPunct="1"/>
            <a:r>
              <a:rPr lang="tr-TR" altLang="tr-TR" sz="2800"/>
              <a:t>c.</a:t>
            </a:r>
            <a:r>
              <a:rPr lang="tr-TR" altLang="tr-TR" sz="2800" b="1"/>
              <a:t> </a:t>
            </a:r>
            <a:r>
              <a:rPr lang="tr-TR" altLang="tr-TR" sz="2800"/>
              <a:t>Edebiyat ve Sanat Sosyolojisi Çalışmaları</a:t>
            </a:r>
            <a:endParaRPr lang="en-US" altLang="tr-TR" sz="2800"/>
          </a:p>
          <a:p>
            <a:pPr eaLnBrk="1" hangingPunct="1"/>
            <a:endParaRPr lang="en-US" altLang="tr-TR" sz="2800"/>
          </a:p>
          <a:p>
            <a:pPr eaLnBrk="1" hangingPunct="1"/>
            <a:endParaRPr lang="tr-TR" altLang="tr-TR" sz="3000"/>
          </a:p>
          <a:p>
            <a:pPr eaLnBrk="1" hangingPunct="1"/>
            <a:endParaRPr lang="tr-TR" altLang="tr-TR" sz="3000"/>
          </a:p>
        </p:txBody>
      </p:sp>
    </p:spTree>
    <p:extLst>
      <p:ext uri="{BB962C8B-B14F-4D97-AF65-F5344CB8AC3E}">
        <p14:creationId xmlns:p14="http://schemas.microsoft.com/office/powerpoint/2010/main" val="2829156159"/>
      </p:ext>
    </p:extLst>
  </p:cSld>
  <p:clrMapOvr>
    <a:masterClrMapping/>
  </p:clrMapOvr>
  <p:transition spd="slow">
    <p:cover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E35BA950-5280-46A5-8118-40C9156964E9}"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7</a:t>
            </a:fld>
            <a:endParaRPr lang="tr-TR" altLang="tr-TR" sz="1200">
              <a:solidFill>
                <a:srgbClr val="045C75"/>
              </a:solidFill>
              <a:latin typeface="Arial" panose="020B0604020202020204" pitchFamily="34" charset="0"/>
              <a:cs typeface="Arial" panose="020B0604020202020204" pitchFamily="34" charset="0"/>
            </a:endParaRPr>
          </a:p>
        </p:txBody>
      </p:sp>
      <p:sp>
        <p:nvSpPr>
          <p:cNvPr id="14339" name="Rectangle 2"/>
          <p:cNvSpPr>
            <a:spLocks noGrp="1" noChangeArrowheads="1"/>
          </p:cNvSpPr>
          <p:nvPr>
            <p:ph type="title"/>
          </p:nvPr>
        </p:nvSpPr>
        <p:spPr/>
        <p:txBody>
          <a:bodyPr/>
          <a:lstStyle/>
          <a:p>
            <a:pPr algn="ctr" eaLnBrk="1" hangingPunct="1"/>
            <a:r>
              <a:rPr lang="tr-TR" altLang="tr-TR" smtClean="0">
                <a:solidFill>
                  <a:srgbClr val="A50021"/>
                </a:solidFill>
              </a:rPr>
              <a:t>Realite ve Bilme Anlayışı?</a:t>
            </a:r>
          </a:p>
        </p:txBody>
      </p:sp>
      <p:sp>
        <p:nvSpPr>
          <p:cNvPr id="14340" name="Rectangle 3"/>
          <p:cNvSpPr>
            <a:spLocks noGrp="1" noChangeArrowheads="1"/>
          </p:cNvSpPr>
          <p:nvPr>
            <p:ph idx="1"/>
          </p:nvPr>
        </p:nvSpPr>
        <p:spPr>
          <a:xfrm>
            <a:off x="1981200" y="2714626"/>
            <a:ext cx="8229600" cy="3609975"/>
          </a:xfrm>
        </p:spPr>
        <p:txBody>
          <a:bodyPr/>
          <a:lstStyle/>
          <a:p>
            <a:pPr eaLnBrk="1" hangingPunct="1"/>
            <a:r>
              <a:rPr lang="tr-TR" altLang="tr-TR" smtClean="0"/>
              <a:t>Doğal ve sosyal gerçekliğin anlama yollarının benzerliğine vurgu yaparak </a:t>
            </a:r>
            <a:r>
              <a:rPr lang="tr-TR" altLang="tr-TR" b="1" smtClean="0"/>
              <a:t>ortak bir metodoloji</a:t>
            </a:r>
            <a:r>
              <a:rPr lang="tr-TR" altLang="tr-TR" smtClean="0"/>
              <a:t> savunur. </a:t>
            </a:r>
          </a:p>
          <a:p>
            <a:pPr eaLnBrk="1" hangingPunct="1"/>
            <a:r>
              <a:rPr lang="tr-TR" altLang="tr-TR" smtClean="0"/>
              <a:t>Bu vurgu onun sıklıkla kaba pozitivist bir sosyolog olarak yorumlanır.</a:t>
            </a:r>
          </a:p>
          <a:p>
            <a:pPr eaLnBrk="1" hangingPunct="1"/>
            <a:r>
              <a:rPr lang="tr-TR" altLang="tr-TR" smtClean="0"/>
              <a:t>Burada </a:t>
            </a:r>
            <a:r>
              <a:rPr lang="tr-TR" altLang="tr-TR" b="1" smtClean="0"/>
              <a:t>metod ve teknik</a:t>
            </a:r>
            <a:r>
              <a:rPr lang="tr-TR" altLang="tr-TR" smtClean="0"/>
              <a:t> farklılığını anımsamak gerekir.</a:t>
            </a:r>
          </a:p>
        </p:txBody>
      </p:sp>
    </p:spTree>
    <p:extLst>
      <p:ext uri="{BB962C8B-B14F-4D97-AF65-F5344CB8AC3E}">
        <p14:creationId xmlns:p14="http://schemas.microsoft.com/office/powerpoint/2010/main" val="1724475117"/>
      </p:ext>
    </p:extLst>
  </p:cSld>
  <p:clrMapOvr>
    <a:masterClrMapping/>
  </p:clrMapOvr>
  <p:transition spd="slow">
    <p:cover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7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D09A4C24-FF9E-4971-9BE7-E8DBB8328E43}"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8</a:t>
            </a:fld>
            <a:endParaRPr lang="tr-TR" altLang="tr-TR" sz="1200">
              <a:solidFill>
                <a:srgbClr val="045C75"/>
              </a:solidFill>
              <a:latin typeface="Arial" panose="020B0604020202020204" pitchFamily="34" charset="0"/>
              <a:cs typeface="Arial" panose="020B0604020202020204" pitchFamily="34" charset="0"/>
            </a:endParaRPr>
          </a:p>
        </p:txBody>
      </p:sp>
      <p:sp>
        <p:nvSpPr>
          <p:cNvPr id="15363" name="Rectangle 2"/>
          <p:cNvSpPr>
            <a:spLocks noGrp="1" noChangeArrowheads="1"/>
          </p:cNvSpPr>
          <p:nvPr>
            <p:ph type="title"/>
          </p:nvPr>
        </p:nvSpPr>
        <p:spPr/>
        <p:txBody>
          <a:bodyPr/>
          <a:lstStyle/>
          <a:p>
            <a:pPr eaLnBrk="1" hangingPunct="1"/>
            <a:r>
              <a:rPr lang="tr-TR" altLang="tr-TR" smtClean="0">
                <a:solidFill>
                  <a:srgbClr val="A50021"/>
                </a:solidFill>
              </a:rPr>
              <a:t>Toplum Nedir, Nasıl İşler?</a:t>
            </a:r>
          </a:p>
        </p:txBody>
      </p:sp>
      <p:sp>
        <p:nvSpPr>
          <p:cNvPr id="15364" name="Rectangle 3"/>
          <p:cNvSpPr>
            <a:spLocks noGrp="1" noChangeArrowheads="1"/>
          </p:cNvSpPr>
          <p:nvPr>
            <p:ph idx="1"/>
          </p:nvPr>
        </p:nvSpPr>
        <p:spPr/>
        <p:txBody>
          <a:bodyPr/>
          <a:lstStyle/>
          <a:p>
            <a:pPr eaLnBrk="1" hangingPunct="1">
              <a:lnSpc>
                <a:spcPct val="90000"/>
              </a:lnSpc>
            </a:pPr>
            <a:r>
              <a:rPr lang="tr-TR" altLang="tr-TR" sz="2400"/>
              <a:t>Toplum birbiriyle bağlantılı kurumlardan  oluşan bir bütündür; </a:t>
            </a:r>
          </a:p>
          <a:p>
            <a:pPr eaLnBrk="1" hangingPunct="1">
              <a:lnSpc>
                <a:spcPct val="90000"/>
              </a:lnSpc>
            </a:pPr>
            <a:r>
              <a:rPr lang="tr-TR" altLang="tr-TR" sz="2400"/>
              <a:t>Karşılıklı ilişkiler, tüm etkenlerin zorunlu olarak aynı ağırlıkta olduğu, bir üstünlük “yumağın bağlandığı bir yer” </a:t>
            </a:r>
            <a:r>
              <a:rPr lang="tr-TR" altLang="tr-TR" sz="2400" b="1"/>
              <a:t>bulunmadığı</a:t>
            </a:r>
            <a:r>
              <a:rPr lang="tr-TR" altLang="tr-TR" sz="2400"/>
              <a:t> anlamına gelmez.</a:t>
            </a:r>
          </a:p>
          <a:p>
            <a:pPr eaLnBrk="1" hangingPunct="1">
              <a:lnSpc>
                <a:spcPct val="90000"/>
              </a:lnSpc>
            </a:pPr>
            <a:r>
              <a:rPr lang="tr-TR" altLang="tr-TR" sz="2400"/>
              <a:t>Toplumlar yapısal olarak değişir. Toplum </a:t>
            </a:r>
            <a:r>
              <a:rPr lang="tr-TR" altLang="tr-TR" sz="2400" b="1"/>
              <a:t>yapısal</a:t>
            </a:r>
            <a:r>
              <a:rPr lang="tr-TR" altLang="tr-TR" sz="2400"/>
              <a:t> değişikliklere uğrar, yani evrilir. Toplumsal değişmenin temel sorunu bu yapısal değişmelerin nasıl meydana geldiğidir (1947: 320). </a:t>
            </a:r>
          </a:p>
          <a:p>
            <a:pPr eaLnBrk="1" hangingPunct="1">
              <a:lnSpc>
                <a:spcPct val="90000"/>
              </a:lnSpc>
            </a:pPr>
            <a:r>
              <a:rPr lang="tr-TR" altLang="tr-TR" sz="2400"/>
              <a:t>Bu da değişimin </a:t>
            </a:r>
            <a:r>
              <a:rPr lang="tr-TR" altLang="tr-TR" sz="2400" b="1"/>
              <a:t>tarihsel nedenlerini </a:t>
            </a:r>
            <a:r>
              <a:rPr lang="tr-TR" altLang="tr-TR" sz="2400"/>
              <a:t>arama anlamına gelir.  </a:t>
            </a:r>
          </a:p>
        </p:txBody>
      </p:sp>
    </p:spTree>
    <p:extLst>
      <p:ext uri="{BB962C8B-B14F-4D97-AF65-F5344CB8AC3E}">
        <p14:creationId xmlns:p14="http://schemas.microsoft.com/office/powerpoint/2010/main" val="3780911643"/>
      </p:ext>
    </p:extLst>
  </p:cSld>
  <p:clrMapOvr>
    <a:masterClrMapping/>
  </p:clrMapOvr>
  <p:transition spd="slow">
    <p:cover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Başlık"/>
          <p:cNvSpPr>
            <a:spLocks noGrp="1"/>
          </p:cNvSpPr>
          <p:nvPr>
            <p:ph type="title"/>
          </p:nvPr>
        </p:nvSpPr>
        <p:spPr>
          <a:xfrm>
            <a:off x="2024063" y="642938"/>
            <a:ext cx="8229600" cy="1143000"/>
          </a:xfrm>
        </p:spPr>
        <p:txBody>
          <a:bodyPr/>
          <a:lstStyle/>
          <a:p>
            <a:pPr algn="ctr"/>
            <a:r>
              <a:rPr lang="tr-TR" altLang="tr-TR" smtClean="0">
                <a:solidFill>
                  <a:srgbClr val="C00000"/>
                </a:solidFill>
              </a:rPr>
              <a:t>Toplumsal Değişme </a:t>
            </a:r>
          </a:p>
        </p:txBody>
      </p:sp>
      <p:sp>
        <p:nvSpPr>
          <p:cNvPr id="16387" name="2 İçerik Yer Tutucusu"/>
          <p:cNvSpPr>
            <a:spLocks noGrp="1"/>
          </p:cNvSpPr>
          <p:nvPr>
            <p:ph idx="1"/>
          </p:nvPr>
        </p:nvSpPr>
        <p:spPr/>
        <p:txBody>
          <a:bodyPr/>
          <a:lstStyle/>
          <a:p>
            <a:r>
              <a:rPr lang="tr-TR" altLang="tr-TR" smtClean="0"/>
              <a:t>İptidai-medeni, kültür-medeniyet, maddi kültür-manevi kültür ikilemlerini eleştiriyor.</a:t>
            </a:r>
          </a:p>
          <a:p>
            <a:r>
              <a:rPr lang="tr-TR" altLang="tr-TR" smtClean="0"/>
              <a:t>Din, hukuk ve aile gibi kurumlar değişen şartlara  göre </a:t>
            </a:r>
            <a:r>
              <a:rPr lang="tr-TR" altLang="tr-TR" b="1" smtClean="0"/>
              <a:t>değişik şekiller </a:t>
            </a:r>
            <a:r>
              <a:rPr lang="tr-TR" altLang="tr-TR" smtClean="0"/>
              <a:t>alıyor.</a:t>
            </a:r>
          </a:p>
          <a:p>
            <a:r>
              <a:rPr lang="tr-TR" altLang="tr-TR" smtClean="0"/>
              <a:t>Toplumlar değişirken bütün cepheleriyle ve bütün cepheler </a:t>
            </a:r>
            <a:r>
              <a:rPr lang="tr-TR" altLang="tr-TR" b="1" smtClean="0"/>
              <a:t>aynı hızda </a:t>
            </a:r>
            <a:r>
              <a:rPr lang="tr-TR" altLang="tr-TR" smtClean="0"/>
              <a:t>değişmez. Değişen yaşam şartları yeni düzenlemeler, kanunlar, ilkeler gerektiriyor. </a:t>
            </a:r>
          </a:p>
          <a:p>
            <a:r>
              <a:rPr lang="tr-TR" altLang="tr-TR" smtClean="0"/>
              <a:t>Bocalamalar toplumsal bilimlere duyulan gereksinimi gösteriyor. (İptidailik Medenilik Meselesi: (1941).</a:t>
            </a:r>
          </a:p>
        </p:txBody>
      </p:sp>
      <p:sp>
        <p:nvSpPr>
          <p:cNvPr id="16388" name="3 Slayt Numarası Yer Tutucusu"/>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rgbClr val="0BD0D9"/>
              </a:buClr>
              <a:buSzPct val="95000"/>
              <a:buFont typeface="Wingdings 2" panose="05020102010507070707" pitchFamily="18" charset="2"/>
              <a:buChar char=""/>
              <a:defRPr sz="2600">
                <a:solidFill>
                  <a:schemeClr val="tx1"/>
                </a:solidFill>
                <a:latin typeface="Constantia" panose="02030602050306030303" pitchFamily="18" charset="0"/>
              </a:defRPr>
            </a:lvl1pPr>
            <a:lvl2pPr marL="742950" indent="-285750">
              <a:spcBef>
                <a:spcPct val="20000"/>
              </a:spcBef>
              <a:buClr>
                <a:schemeClr val="accent1"/>
              </a:buClr>
              <a:buSzPct val="85000"/>
              <a:buFont typeface="Wingdings 2" panose="05020102010507070707" pitchFamily="18" charset="2"/>
              <a:buChar char=""/>
              <a:defRPr sz="2400">
                <a:solidFill>
                  <a:schemeClr val="tx1"/>
                </a:solidFill>
                <a:latin typeface="Constantia" panose="02030602050306030303" pitchFamily="18" charset="0"/>
              </a:defRPr>
            </a:lvl2pPr>
            <a:lvl3pPr marL="1143000" indent="-228600">
              <a:spcBef>
                <a:spcPct val="20000"/>
              </a:spcBef>
              <a:buClr>
                <a:schemeClr val="accent2"/>
              </a:buClr>
              <a:buSzPct val="70000"/>
              <a:buFont typeface="Wingdings 2" panose="05020102010507070707" pitchFamily="18" charset="2"/>
              <a:buChar char=""/>
              <a:defRPr sz="2100">
                <a:solidFill>
                  <a:schemeClr val="tx1"/>
                </a:solidFill>
                <a:latin typeface="Constantia" panose="02030602050306030303" pitchFamily="18" charset="0"/>
              </a:defRPr>
            </a:lvl3pPr>
            <a:lvl4pPr marL="1600200" indent="-228600">
              <a:spcBef>
                <a:spcPct val="20000"/>
              </a:spcBef>
              <a:buClr>
                <a:srgbClr val="0BD0D9"/>
              </a:buClr>
              <a:buSzPct val="65000"/>
              <a:buFont typeface="Wingdings 2" panose="05020102010507070707" pitchFamily="18" charset="2"/>
              <a:buChar char=""/>
              <a:defRPr sz="2000">
                <a:solidFill>
                  <a:schemeClr val="tx1"/>
                </a:solidFill>
                <a:latin typeface="Constantia" panose="02030602050306030303" pitchFamily="18" charset="0"/>
              </a:defRPr>
            </a:lvl4pPr>
            <a:lvl5pPr marL="2057400" indent="-228600">
              <a:spcBef>
                <a:spcPct val="20000"/>
              </a:spcBef>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5pPr>
            <a:lvl6pPr marL="25146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6pPr>
            <a:lvl7pPr marL="29718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7pPr>
            <a:lvl8pPr marL="34290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8pPr>
            <a:lvl9pPr marL="3886200" indent="-228600" eaLnBrk="0" fontAlgn="base" hangingPunct="0">
              <a:spcBef>
                <a:spcPct val="20000"/>
              </a:spcBef>
              <a:spcAft>
                <a:spcPct val="0"/>
              </a:spcAft>
              <a:buClr>
                <a:srgbClr val="10CF9B"/>
              </a:buClr>
              <a:buSzPct val="65000"/>
              <a:buFont typeface="Wingdings 2" panose="05020102010507070707" pitchFamily="18" charset="2"/>
              <a:buChar char=""/>
              <a:defRPr sz="2000">
                <a:solidFill>
                  <a:schemeClr val="tx1"/>
                </a:solidFill>
                <a:latin typeface="Constantia" panose="02030602050306030303" pitchFamily="18" charset="0"/>
              </a:defRPr>
            </a:lvl9pPr>
          </a:lstStyle>
          <a:p>
            <a:pPr fontAlgn="base">
              <a:spcBef>
                <a:spcPct val="0"/>
              </a:spcBef>
              <a:spcAft>
                <a:spcPct val="0"/>
              </a:spcAft>
              <a:buClrTx/>
              <a:buSzTx/>
              <a:buNone/>
            </a:pPr>
            <a:fld id="{C5ACF808-F8E9-4875-93A4-845EDB8778EC}" type="slidenum">
              <a:rPr lang="tr-TR" altLang="tr-TR" sz="1200">
                <a:solidFill>
                  <a:srgbClr val="045C75"/>
                </a:solidFill>
                <a:latin typeface="Arial" panose="020B0604020202020204" pitchFamily="34" charset="0"/>
                <a:cs typeface="Arial" panose="020B0604020202020204" pitchFamily="34" charset="0"/>
              </a:rPr>
              <a:pPr fontAlgn="base">
                <a:spcBef>
                  <a:spcPct val="0"/>
                </a:spcBef>
                <a:spcAft>
                  <a:spcPct val="0"/>
                </a:spcAft>
                <a:buClrTx/>
                <a:buSzTx/>
                <a:buNone/>
              </a:pPr>
              <a:t>9</a:t>
            </a:fld>
            <a:endParaRPr lang="tr-TR" altLang="tr-TR" sz="1200">
              <a:solidFill>
                <a:srgbClr val="045C7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15603784"/>
      </p:ext>
    </p:extLst>
  </p:cSld>
  <p:clrMapOvr>
    <a:masterClrMapping/>
  </p:clrMapOvr>
  <p:transition spd="slow">
    <p:cover dir="r"/>
  </p:transition>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ppt/theme/themeOverride2.xml><?xml version="1.0" encoding="utf-8"?>
<a:themeOverride xmlns:a="http://schemas.openxmlformats.org/drawingml/2006/main">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themeOverride>
</file>

<file path=docProps/app.xml><?xml version="1.0" encoding="utf-8"?>
<Properties xmlns="http://schemas.openxmlformats.org/officeDocument/2006/extended-properties" xmlns:vt="http://schemas.openxmlformats.org/officeDocument/2006/docPropsVTypes">
  <TotalTime>0</TotalTime>
  <Words>1322</Words>
  <Application>Microsoft Office PowerPoint</Application>
  <PresentationFormat>Geniş ekran</PresentationFormat>
  <Paragraphs>147</Paragraphs>
  <Slides>22</Slides>
  <Notes>1</Notes>
  <HiddenSlides>0</HiddenSlides>
  <MMClips>0</MMClips>
  <ScaleCrop>false</ScaleCrop>
  <HeadingPairs>
    <vt:vector size="6" baseType="variant">
      <vt:variant>
        <vt:lpstr>Kullanılan Yazı Tipleri</vt:lpstr>
      </vt:variant>
      <vt:variant>
        <vt:i4>5</vt:i4>
      </vt:variant>
      <vt:variant>
        <vt:lpstr>Tema</vt:lpstr>
      </vt:variant>
      <vt:variant>
        <vt:i4>2</vt:i4>
      </vt:variant>
      <vt:variant>
        <vt:lpstr>Slayt Başlıkları</vt:lpstr>
      </vt:variant>
      <vt:variant>
        <vt:i4>22</vt:i4>
      </vt:variant>
    </vt:vector>
  </HeadingPairs>
  <TitlesOfParts>
    <vt:vector size="29" baseType="lpstr">
      <vt:lpstr>Arial</vt:lpstr>
      <vt:lpstr>Calibri</vt:lpstr>
      <vt:lpstr>Calibri Light</vt:lpstr>
      <vt:lpstr>Constantia</vt:lpstr>
      <vt:lpstr>Wingdings 2</vt:lpstr>
      <vt:lpstr>Office Teması</vt:lpstr>
      <vt:lpstr>Akış</vt:lpstr>
      <vt:lpstr>PowerPoint Sunusu</vt:lpstr>
      <vt:lpstr>Behice Boran’ın Biyografisi</vt:lpstr>
      <vt:lpstr>Behice Boran’ın Akademik Yaşamı</vt:lpstr>
      <vt:lpstr>Bir “ilk”ler insanı:</vt:lpstr>
      <vt:lpstr>Boran’ın Kürsüsü</vt:lpstr>
      <vt:lpstr>Çalışma Alanları</vt:lpstr>
      <vt:lpstr>Realite ve Bilme Anlayışı?</vt:lpstr>
      <vt:lpstr>Toplum Nedir, Nasıl İşler?</vt:lpstr>
      <vt:lpstr>Toplumsal Değişme </vt:lpstr>
      <vt:lpstr>Bilim/Sosyoloji ve Sanat Anlayışı?</vt:lpstr>
      <vt:lpstr>Doçentlik Çalışması</vt:lpstr>
      <vt:lpstr>PowerPoint Sunusu</vt:lpstr>
      <vt:lpstr>Toplumsal Yapı Araştırmaları Çalışması</vt:lpstr>
      <vt:lpstr>           Toplumsal Yapı Araştırmaları:  İki Köy Çeşidinin Karşılaştırmalı İncelemesi </vt:lpstr>
      <vt:lpstr>   Ova Köyleri ve Dağ Köyleri Ayırımı Ova Köyleri</vt:lpstr>
      <vt:lpstr>Dağ köyleri</vt:lpstr>
      <vt:lpstr>Toplumsal Yapı Araştırmaları’nın Katkıları: 1 </vt:lpstr>
      <vt:lpstr>Toplumsal Yapı Araştırmaları’nın Katkıları: 2</vt:lpstr>
      <vt:lpstr> Toplumsal Yapı Araştırmaları’nın Katkıları: 3</vt:lpstr>
      <vt:lpstr>Katkıları: Toplumsal Değişme ve Kadın-1</vt:lpstr>
      <vt:lpstr>Katkıları: Toplumsal Değişme ve Kadın-2</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Windows Kullanıcısı; Hayriye Erbaş</dc:creator>
  <cp:lastModifiedBy>Windows Kullanıcısı</cp:lastModifiedBy>
  <cp:revision>1</cp:revision>
  <dcterms:created xsi:type="dcterms:W3CDTF">2020-05-08T14:42:05Z</dcterms:created>
  <dcterms:modified xsi:type="dcterms:W3CDTF">2020-05-08T14:42:28Z</dcterms:modified>
</cp:coreProperties>
</file>