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2B82A130-64FA-4B42-AA4B-580213D4F413}">
          <p14:sldIdLst>
            <p14:sldId id="256"/>
            <p14:sldId id="257"/>
            <p14:sldId id="258"/>
            <p14:sldId id="259"/>
            <p14:sldId id="260"/>
            <p14:sldId id="261"/>
            <p14:sldId id="262"/>
            <p14:sldId id="26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17.08.2020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17.08.2020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4" r:id="rId1"/>
    <p:sldLayoutId id="2147483673" r:id="rId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sz="7900" dirty="0"/>
              <a:t>Roma Hukuku (20.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172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088E5080-9BA6-4BB7-9B15-D833A3CEADC7}"/>
              </a:ext>
            </a:extLst>
          </p:cNvPr>
          <p:cNvSpPr>
            <a:spLocks noGrp="1"/>
          </p:cNvSpPr>
          <p:nvPr>
            <p:ph type="title"/>
          </p:nvPr>
        </p:nvSpPr>
        <p:spPr/>
        <p:txBody>
          <a:bodyPr/>
          <a:lstStyle/>
          <a:p>
            <a:r>
              <a:rPr lang="tr-TR" dirty="0"/>
              <a:t>RIZAİ AKİTLER</a:t>
            </a:r>
          </a:p>
        </p:txBody>
      </p:sp>
      <p:sp>
        <p:nvSpPr>
          <p:cNvPr id="5" name="İçerik Yer Tutucusu 4">
            <a:extLst>
              <a:ext uri="{FF2B5EF4-FFF2-40B4-BE49-F238E27FC236}">
                <a16:creationId xmlns:a16="http://schemas.microsoft.com/office/drawing/2014/main" id="{FA68F171-CA24-403C-8DB8-CCBD1CFAC584}"/>
              </a:ext>
            </a:extLst>
          </p:cNvPr>
          <p:cNvSpPr>
            <a:spLocks noGrp="1"/>
          </p:cNvSpPr>
          <p:nvPr>
            <p:ph idx="1"/>
          </p:nvPr>
        </p:nvSpPr>
        <p:spPr/>
        <p:txBody>
          <a:bodyPr/>
          <a:lstStyle/>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Tarafların yalnız rızası ile meydana gelen akitler </a:t>
            </a:r>
            <a:r>
              <a:rPr lang="tr-TR" sz="2000" b="1" dirty="0" err="1">
                <a:effectLst/>
                <a:latin typeface="Calibri" panose="020F0502020204030204" pitchFamily="34" charset="0"/>
                <a:ea typeface="Times New Roman" panose="02020603050405020304" pitchFamily="18" charset="0"/>
                <a:cs typeface="Times New Roman" panose="02020603050405020304" pitchFamily="18" charset="0"/>
              </a:rPr>
              <a:t>rızai</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akitler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dir, rızanın sağlanmasının ötesinde bir şeyin verilmesine yahut da bir şekle uyulmasına lüzum yoktur.</a:t>
            </a:r>
          </a:p>
          <a:p>
            <a:pPr algn="just"/>
            <a:r>
              <a:rPr lang="tr-TR" dirty="0">
                <a:latin typeface="Calibri" panose="020F0502020204030204" pitchFamily="34" charset="0"/>
                <a:cs typeface="Times New Roman" panose="02020603050405020304" pitchFamily="18" charset="0"/>
              </a:rPr>
              <a:t>Roma Hukuku’ndaki </a:t>
            </a:r>
            <a:r>
              <a:rPr lang="tr-TR" dirty="0" err="1">
                <a:latin typeface="Calibri" panose="020F0502020204030204" pitchFamily="34" charset="0"/>
                <a:cs typeface="Times New Roman" panose="02020603050405020304" pitchFamily="18" charset="0"/>
              </a:rPr>
              <a:t>rızai</a:t>
            </a:r>
            <a:r>
              <a:rPr lang="tr-TR" dirty="0">
                <a:latin typeface="Calibri" panose="020F0502020204030204" pitchFamily="34" charset="0"/>
                <a:cs typeface="Times New Roman" panose="02020603050405020304" pitchFamily="18" charset="0"/>
              </a:rPr>
              <a:t> akitler şu şekilde sıralanabilmektedir:</a:t>
            </a:r>
          </a:p>
          <a:p>
            <a:pPr algn="just"/>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1) Alım-satım akdi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Emptio</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venditio</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a:t>
            </a:r>
          </a:p>
          <a:p>
            <a:pPr algn="just"/>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2) Hizmet/Kira/İstisna akitleri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Locatio</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conductio</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a:t>
            </a:r>
          </a:p>
          <a:p>
            <a:pPr algn="just"/>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3) Vekalet akdi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Mandatum</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a:t>
            </a:r>
          </a:p>
          <a:p>
            <a:pPr algn="just"/>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4) Şirket akdi (</a:t>
            </a:r>
            <a:r>
              <a:rPr lang="tr-TR" b="1" i="1" dirty="0" err="1">
                <a:effectLst/>
                <a:latin typeface="Calibri" panose="020F0502020204030204" pitchFamily="34" charset="0"/>
                <a:ea typeface="Times New Roman" panose="02020603050405020304" pitchFamily="18" charset="0"/>
                <a:cs typeface="Times New Roman" panose="02020603050405020304" pitchFamily="18" charset="0"/>
              </a:rPr>
              <a:t>Societas</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endParaRPr lang="tr-TR" dirty="0"/>
          </a:p>
        </p:txBody>
      </p:sp>
    </p:spTree>
    <p:extLst>
      <p:ext uri="{BB962C8B-B14F-4D97-AF65-F5344CB8AC3E}">
        <p14:creationId xmlns:p14="http://schemas.microsoft.com/office/powerpoint/2010/main" val="2175841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088E5080-9BA6-4BB7-9B15-D833A3CEADC7}"/>
              </a:ext>
            </a:extLst>
          </p:cNvPr>
          <p:cNvSpPr>
            <a:spLocks noGrp="1"/>
          </p:cNvSpPr>
          <p:nvPr>
            <p:ph type="title"/>
          </p:nvPr>
        </p:nvSpPr>
        <p:spPr/>
        <p:txBody>
          <a:bodyPr/>
          <a:lstStyle/>
          <a:p>
            <a:r>
              <a:rPr lang="tr-TR" dirty="0"/>
              <a:t>RIZAİ AKİTLER – ALIM-SATIM AKDİ</a:t>
            </a:r>
          </a:p>
        </p:txBody>
      </p:sp>
      <p:sp>
        <p:nvSpPr>
          <p:cNvPr id="5" name="İçerik Yer Tutucusu 4">
            <a:extLst>
              <a:ext uri="{FF2B5EF4-FFF2-40B4-BE49-F238E27FC236}">
                <a16:creationId xmlns:a16="http://schemas.microsoft.com/office/drawing/2014/main" id="{FA68F171-CA24-403C-8DB8-CCBD1CFAC584}"/>
              </a:ext>
            </a:extLst>
          </p:cNvPr>
          <p:cNvSpPr>
            <a:spLocks noGrp="1"/>
          </p:cNvSpPr>
          <p:nvPr>
            <p:ph idx="1"/>
          </p:nvPr>
        </p:nvSpPr>
        <p:spPr/>
        <p:txBody>
          <a:bodyPr>
            <a:normAutofit lnSpcReduction="10000"/>
          </a:bodyPr>
          <a:lstStyle/>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Satıcının malı nakletmek, alıcının da ona karşılık bedel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pretium</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olarak bir miktar para ödemek borcu altına girdiği akittir.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Emptio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alış,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vendito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satış anlamına gelir; alıcı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emptor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satıcı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venditor</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’dur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Bu akit ile malın mülkiyeti nakledilmez, ancak bunun borcu doğar.</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Satıcının mülkiyeti devir işlemlerini ilgili usulle yapması gerekmekteydi. Mülkiyetin devri, eski dönemlerde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res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mancipi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için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mancipatio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veya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in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iure</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cessio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res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nec</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mancipi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için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traditio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daha sonraki devirlerde yalnızca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traditio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yapılarak sağlanırdı.</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Alım-satım akdi yapılırken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pey akçesi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arra</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verilebilirdi, buna göre akdi teyit etmek üzere alıcı satıcıya bir miktar para veya bir şey verirdi. Pey akçesi Klasik Hukuk Dönemi’nde, akdin yapıldığına dair bir delil sayılıyordu. Türk Hukuku’nda da durum böyledir, akdin yapıldığına dair delil teşkil eder. Pey akçesini alan taraf, diğer taraf edimini yerine getirmez ise pey akçesine el koyabilirdi, bu durumu sağlayan pey akçesine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ceza akçesi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arra</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poenalis</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denilmekteydi.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Iustinianus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Dönemi’nde pey akçesini alan tarafın akitten vazgeçmesi halinde pey akçesinin iki katını karşı tarafa vererek borcunu yerine getirmekten kurtulduğu kuralı getirilmiştir, bu durumu sağlayan pey akçesine de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pişmanlık akçesi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arra</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poenitentialis</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denilmektedir.</a:t>
            </a:r>
            <a:endParaRPr lang="tr-TR" dirty="0"/>
          </a:p>
        </p:txBody>
      </p:sp>
    </p:spTree>
    <p:extLst>
      <p:ext uri="{BB962C8B-B14F-4D97-AF65-F5344CB8AC3E}">
        <p14:creationId xmlns:p14="http://schemas.microsoft.com/office/powerpoint/2010/main" val="3064804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088E5080-9BA6-4BB7-9B15-D833A3CEADC7}"/>
              </a:ext>
            </a:extLst>
          </p:cNvPr>
          <p:cNvSpPr>
            <a:spLocks noGrp="1"/>
          </p:cNvSpPr>
          <p:nvPr>
            <p:ph type="title"/>
          </p:nvPr>
        </p:nvSpPr>
        <p:spPr/>
        <p:txBody>
          <a:bodyPr/>
          <a:lstStyle/>
          <a:p>
            <a:r>
              <a:rPr lang="tr-TR" dirty="0"/>
              <a:t>RIZAİ AKİTLER – ALIM-SATIM AKDİ</a:t>
            </a:r>
          </a:p>
        </p:txBody>
      </p:sp>
      <p:sp>
        <p:nvSpPr>
          <p:cNvPr id="5" name="İçerik Yer Tutucusu 4">
            <a:extLst>
              <a:ext uri="{FF2B5EF4-FFF2-40B4-BE49-F238E27FC236}">
                <a16:creationId xmlns:a16="http://schemas.microsoft.com/office/drawing/2014/main" id="{FA68F171-CA24-403C-8DB8-CCBD1CFAC584}"/>
              </a:ext>
            </a:extLst>
          </p:cNvPr>
          <p:cNvSpPr>
            <a:spLocks noGrp="1"/>
          </p:cNvSpPr>
          <p:nvPr>
            <p:ph idx="1"/>
          </p:nvPr>
        </p:nvSpPr>
        <p:spPr/>
        <p:txBody>
          <a:bodyPr/>
          <a:lstStyle/>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Kendi borcunu yerine getirmeden karşı taraftan borcunu ifa etmesini isteyen tarafa karşı def’i ileri sürülebilirdi, bu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def’iye</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dirty="0" err="1">
                <a:effectLst/>
                <a:latin typeface="Calibri" panose="020F0502020204030204" pitchFamily="34" charset="0"/>
                <a:ea typeface="Times New Roman" panose="02020603050405020304" pitchFamily="18" charset="0"/>
                <a:cs typeface="Times New Roman" panose="02020603050405020304" pitchFamily="18" charset="0"/>
              </a:rPr>
              <a:t>ödemezlik</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def’i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exceptio</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doli</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generalis</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denilmektedir ve aynı def’i çağdaş hukuklarda da yer almaktadır.</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Alıcının satıcıya karşı açtığı dava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actio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empti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satıcının alıcıya açtığı dava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actio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venditi</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’dir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bu davalar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iyiniyet</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davalarıdır ve bu davalarla ek anlaşmalar da takip edilebilmektedir.</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Satıcı sattığı malı nakledene kadar, malın kusurla telef olmasından dolayı sorumludur,, sorumluluğu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omnis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culpa</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’dır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Klasik Hukuk Dönemi’nde beklenmedik hallerden de sorumlu tutulmuştur</a:t>
            </a:r>
            <a:r>
              <a:rPr lang="tr-TR" dirty="0">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Cins borçlarının telef olması, borcu sona erdirmez, parça borcu telef olursa borcun ifası imkansız hale gelmiştir.</a:t>
            </a:r>
          </a:p>
          <a:p>
            <a:pPr algn="just"/>
            <a:endParaRPr lang="tr-TR" dirty="0"/>
          </a:p>
        </p:txBody>
      </p:sp>
    </p:spTree>
    <p:extLst>
      <p:ext uri="{BB962C8B-B14F-4D97-AF65-F5344CB8AC3E}">
        <p14:creationId xmlns:p14="http://schemas.microsoft.com/office/powerpoint/2010/main" val="1525057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088E5080-9BA6-4BB7-9B15-D833A3CEADC7}"/>
              </a:ext>
            </a:extLst>
          </p:cNvPr>
          <p:cNvSpPr>
            <a:spLocks noGrp="1"/>
          </p:cNvSpPr>
          <p:nvPr>
            <p:ph type="title"/>
          </p:nvPr>
        </p:nvSpPr>
        <p:spPr/>
        <p:txBody>
          <a:bodyPr/>
          <a:lstStyle/>
          <a:p>
            <a:r>
              <a:rPr lang="tr-TR" dirty="0"/>
              <a:t>RIZAİ AKİTLER – ALIM-SATIM AKDİ</a:t>
            </a:r>
          </a:p>
        </p:txBody>
      </p:sp>
      <p:sp>
        <p:nvSpPr>
          <p:cNvPr id="5" name="İçerik Yer Tutucusu 4">
            <a:extLst>
              <a:ext uri="{FF2B5EF4-FFF2-40B4-BE49-F238E27FC236}">
                <a16:creationId xmlns:a16="http://schemas.microsoft.com/office/drawing/2014/main" id="{FA68F171-CA24-403C-8DB8-CCBD1CFAC584}"/>
              </a:ext>
            </a:extLst>
          </p:cNvPr>
          <p:cNvSpPr>
            <a:spLocks noGrp="1"/>
          </p:cNvSpPr>
          <p:nvPr>
            <p:ph idx="1"/>
          </p:nvPr>
        </p:nvSpPr>
        <p:spPr/>
        <p:txBody>
          <a:bodyPr/>
          <a:lstStyle/>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Müstakbel şeylerin alım satımı söz konusu olabilir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emptio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rei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futurae</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Başkasına ait bir malın satımı da mümkündür. Alıcının borcu bedel ödemektir, bedel bir miktar paradır; para dışında bir şey olması halinde alım-satım akdi değil,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trampa akdi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söz konusudur.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Sabinianus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mektebi trampanın da bir alım satım olduğunu ve para haricinde bir bedel belirlenebileceğini belirtir,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Proculianus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mektebi ise yalnızca para olabileceğini söyler.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Proculianus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mektebinin görüşü galebe çalmıştır.</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Bedelin belirli ya da belirlenebilir olması gerekir. Gabin eski zamanlarda hukuka aykırı olmazdı. Ama sonraları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fahiş gabin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laesio</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enormis</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prensibi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ile bedel ve mal arasında çok fahiş bir fark olması halinde, tamamlanmış olan akit bozulabilir ya da mal iadesi için dava açılabilirdi. Malın mülkiyetinin kazanılabilmesi, öncelikle bedelin ödenmiş olmasını gerektirmekteydi yahut belirli vasıtalarla ödeneceği güvence altına alınmış olmalıydı (kefalet, rehin). Modern hukukta ise önce bedelin ödeneceğine dair bir kural yoktur.</a:t>
            </a:r>
            <a:endParaRPr lang="tr-TR" dirty="0"/>
          </a:p>
        </p:txBody>
      </p:sp>
    </p:spTree>
    <p:extLst>
      <p:ext uri="{BB962C8B-B14F-4D97-AF65-F5344CB8AC3E}">
        <p14:creationId xmlns:p14="http://schemas.microsoft.com/office/powerpoint/2010/main" val="1657587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088E5080-9BA6-4BB7-9B15-D833A3CEADC7}"/>
              </a:ext>
            </a:extLst>
          </p:cNvPr>
          <p:cNvSpPr>
            <a:spLocks noGrp="1"/>
          </p:cNvSpPr>
          <p:nvPr>
            <p:ph type="title"/>
          </p:nvPr>
        </p:nvSpPr>
        <p:spPr/>
        <p:txBody>
          <a:bodyPr/>
          <a:lstStyle/>
          <a:p>
            <a:r>
              <a:rPr lang="tr-TR" dirty="0"/>
              <a:t>RIZAİ AKİTLER – ALIM-SATIM AKDİ</a:t>
            </a:r>
          </a:p>
        </p:txBody>
      </p:sp>
      <p:sp>
        <p:nvSpPr>
          <p:cNvPr id="5" name="İçerik Yer Tutucusu 4">
            <a:extLst>
              <a:ext uri="{FF2B5EF4-FFF2-40B4-BE49-F238E27FC236}">
                <a16:creationId xmlns:a16="http://schemas.microsoft.com/office/drawing/2014/main" id="{FA68F171-CA24-403C-8DB8-CCBD1CFAC584}"/>
              </a:ext>
            </a:extLst>
          </p:cNvPr>
          <p:cNvSpPr>
            <a:spLocks noGrp="1"/>
          </p:cNvSpPr>
          <p:nvPr>
            <p:ph idx="1"/>
          </p:nvPr>
        </p:nvSpPr>
        <p:spPr/>
        <p:txBody>
          <a:bodyPr>
            <a:normAutofit/>
          </a:bodyPr>
          <a:lstStyle/>
          <a:p>
            <a:pPr algn="just"/>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Hasar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periculum</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Satılan şey satıcıda iken, satıcının kusuru olmaksızın şeyin zayi olması, kusur yoksa bu halde edim imkansızlığı vardır, satıcı borcundan kurtulur. Hasarın alıcıya ait olması ancak parça borçlarında mümkündür.</a:t>
            </a:r>
          </a:p>
          <a:p>
            <a:pPr algn="just"/>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Zapttan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sorumluluk</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evictio</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Satıcı, malın mülkiyetini veya zilyetliğini temin edemiyorsa, yani görünüşte yapıyor ama hukuken yapamıyorsa sorumlu tutulur. Sorumluluk, asıl hak sahibinin malı zapt etmesi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evictio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ile başlardı, yani mülkiyetin veya zilyetliğin görünüşte geçirilmiş olması, asıl hak sahibinin zapt etme işlemine kadar akdi sağlam kılardı. Eski devirlerde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mancipatio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ile devredilen mal bakımından zapt olduğunda alıcı, satıcıdan üçüncü şahsın açtığı davada kendisine yardım etmesini isterdi, satıcı bunu reddeder yahut da alıcı yardıma rağmen mahkum olursa, alıcı satıcıya karşı ödediği bedelin iki mislini talep ettiği bir dava açardı.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Mancipatio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ile yapılmayanlarda ise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ile temin edici, yani zapt halinde satıcının alıcıya karşı sorumlu olacağına ilişkin anlaşmalar yapma imkanı vardı. Nihayetinde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iyiniyet</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davası olan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actio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empti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ile alıcının, zapta ilişkin olarak satıcıya karşı dava açabileceği kabul edilmiştir.</a:t>
            </a:r>
            <a:endParaRPr lang="tr-TR" dirty="0"/>
          </a:p>
        </p:txBody>
      </p:sp>
    </p:spTree>
    <p:extLst>
      <p:ext uri="{BB962C8B-B14F-4D97-AF65-F5344CB8AC3E}">
        <p14:creationId xmlns:p14="http://schemas.microsoft.com/office/powerpoint/2010/main" val="3120588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088E5080-9BA6-4BB7-9B15-D833A3CEADC7}"/>
              </a:ext>
            </a:extLst>
          </p:cNvPr>
          <p:cNvSpPr>
            <a:spLocks noGrp="1"/>
          </p:cNvSpPr>
          <p:nvPr>
            <p:ph type="title"/>
          </p:nvPr>
        </p:nvSpPr>
        <p:spPr/>
        <p:txBody>
          <a:bodyPr/>
          <a:lstStyle/>
          <a:p>
            <a:r>
              <a:rPr lang="tr-TR" dirty="0"/>
              <a:t>RIZAİ AKİTLER – ALIM-SATIM AKDİ</a:t>
            </a:r>
          </a:p>
        </p:txBody>
      </p:sp>
      <p:sp>
        <p:nvSpPr>
          <p:cNvPr id="5" name="İçerik Yer Tutucusu 4">
            <a:extLst>
              <a:ext uri="{FF2B5EF4-FFF2-40B4-BE49-F238E27FC236}">
                <a16:creationId xmlns:a16="http://schemas.microsoft.com/office/drawing/2014/main" id="{FA68F171-CA24-403C-8DB8-CCBD1CFAC584}"/>
              </a:ext>
            </a:extLst>
          </p:cNvPr>
          <p:cNvSpPr>
            <a:spLocks noGrp="1"/>
          </p:cNvSpPr>
          <p:nvPr>
            <p:ph idx="1"/>
          </p:nvPr>
        </p:nvSpPr>
        <p:spPr/>
        <p:txBody>
          <a:bodyPr/>
          <a:lstStyle/>
          <a:p>
            <a:pPr algn="just"/>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Maddi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ayıplardan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sorumluluk</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Ius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civile</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devrinde, satıcının sorumluluğu hafifti.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Mancipatio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yapılırken malın belli nitelikte olduğuna dair verilmiş teminatların olması halinde satıcı sorumlu olurdu,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mancipatio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hariç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ile de bu teminatlar verilebilirdi ve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stipulatio</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’nun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aksi çıkması halinde de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actio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ex</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stipulatu</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açılabilirdi.</a:t>
            </a:r>
          </a:p>
          <a:p>
            <a:pPr algn="just"/>
            <a:r>
              <a:rPr lang="tr-TR" sz="2000" dirty="0">
                <a:effectLst/>
                <a:latin typeface="Calibri" panose="020F0502020204030204" pitchFamily="34" charset="0"/>
                <a:ea typeface="Times New Roman" panose="02020603050405020304" pitchFamily="18" charset="0"/>
                <a:cs typeface="Times New Roman" panose="02020603050405020304" pitchFamily="18" charset="0"/>
              </a:rPr>
              <a:t>Daha sonraki devirlerde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aedilis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curulis</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’ler</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eliyle, köle ve hayvan satıcılarının maldaki ayıplardan alıcıları haberdar etmeye mecbur olmaları sağlanmıştır. Eğer ki bunu yapmazlarsa, gizli ayıplardan dahi sorumlu tutulurlardı; alıcı da ya altı ay içinde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actio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redhibitoria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ile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aktin</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feshi davasını yahut da bir yıl içinde </a:t>
            </a:r>
            <a:r>
              <a:rPr lang="tr-TR" sz="2000" i="1" dirty="0">
                <a:effectLst/>
                <a:latin typeface="Calibri" panose="020F0502020204030204" pitchFamily="34" charset="0"/>
                <a:ea typeface="Times New Roman" panose="02020603050405020304" pitchFamily="18" charset="0"/>
                <a:cs typeface="Times New Roman" panose="02020603050405020304" pitchFamily="18" charset="0"/>
              </a:rPr>
              <a:t>actio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quanti</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i="1" dirty="0" err="1">
                <a:effectLst/>
                <a:latin typeface="Calibri" panose="020F0502020204030204" pitchFamily="34" charset="0"/>
                <a:ea typeface="Times New Roman" panose="02020603050405020304" pitchFamily="18" charset="0"/>
                <a:cs typeface="Times New Roman" panose="02020603050405020304" pitchFamily="18" charset="0"/>
              </a:rPr>
              <a:t>minoris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ile bedelin düzeltilmesi davasını açabilirdi. </a:t>
            </a:r>
            <a:r>
              <a:rPr lang="tr-TR" sz="2000" dirty="0" err="1">
                <a:effectLst/>
                <a:latin typeface="Calibri" panose="020F0502020204030204" pitchFamily="34" charset="0"/>
                <a:ea typeface="Times New Roman" panose="02020603050405020304" pitchFamily="18" charset="0"/>
                <a:cs typeface="Times New Roman" panose="02020603050405020304" pitchFamily="18" charset="0"/>
              </a:rPr>
              <a:t>iustinianus</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hukukunda ayıbı bildirme kuralı bütün alım satım ilişkilerine hasredilmiştir.</a:t>
            </a:r>
            <a:endParaRPr lang="tr-TR" dirty="0"/>
          </a:p>
        </p:txBody>
      </p:sp>
    </p:spTree>
    <p:extLst>
      <p:ext uri="{BB962C8B-B14F-4D97-AF65-F5344CB8AC3E}">
        <p14:creationId xmlns:p14="http://schemas.microsoft.com/office/powerpoint/2010/main" val="3577730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088E5080-9BA6-4BB7-9B15-D833A3CEADC7}"/>
              </a:ext>
            </a:extLst>
          </p:cNvPr>
          <p:cNvSpPr>
            <a:spLocks noGrp="1"/>
          </p:cNvSpPr>
          <p:nvPr>
            <p:ph type="title"/>
          </p:nvPr>
        </p:nvSpPr>
        <p:spPr/>
        <p:txBody>
          <a:bodyPr/>
          <a:lstStyle/>
          <a:p>
            <a:r>
              <a:rPr lang="tr-TR" dirty="0"/>
              <a:t>RIZAİ AKİTLER – ALIM-SATIM AKDİ</a:t>
            </a:r>
          </a:p>
        </p:txBody>
      </p:sp>
      <p:sp>
        <p:nvSpPr>
          <p:cNvPr id="5" name="İçerik Yer Tutucusu 4">
            <a:extLst>
              <a:ext uri="{FF2B5EF4-FFF2-40B4-BE49-F238E27FC236}">
                <a16:creationId xmlns:a16="http://schemas.microsoft.com/office/drawing/2014/main" id="{FA68F171-CA24-403C-8DB8-CCBD1CFAC584}"/>
              </a:ext>
            </a:extLst>
          </p:cNvPr>
          <p:cNvSpPr>
            <a:spLocks noGrp="1"/>
          </p:cNvSpPr>
          <p:nvPr>
            <p:ph idx="1"/>
          </p:nvPr>
        </p:nvSpPr>
        <p:spPr/>
        <p:txBody>
          <a:bodyPr/>
          <a:lstStyle/>
          <a:p>
            <a:pPr algn="just"/>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ALIM SATIM İLE İLGİLİ ANLAŞMALAR</a:t>
            </a:r>
          </a:p>
          <a:p>
            <a:pPr algn="just"/>
            <a:r>
              <a:rPr lang="tr-TR" sz="2000" b="1" i="1" dirty="0">
                <a:effectLst/>
                <a:latin typeface="Calibri" panose="020F0502020204030204" pitchFamily="34" charset="0"/>
                <a:ea typeface="Times New Roman" panose="02020603050405020304" pitchFamily="18" charset="0"/>
                <a:cs typeface="Times New Roman" panose="02020603050405020304" pitchFamily="18" charset="0"/>
              </a:rPr>
              <a:t>Lex</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commissoria</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anlaşması eklenirse, alıcı belirli sürede bedeli ödemezse, satıcı akdi bozabilirdi. Satıcı lehinedir. </a:t>
            </a:r>
          </a:p>
          <a:p>
            <a:pPr algn="just"/>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In</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diem</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addicto</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anlaşması eklenirse, belirli bir tarihe kadar başka biri tarafından yapılan daha iyi teklif ile satıcı akitten rücu edebilirdi. </a:t>
            </a:r>
            <a:r>
              <a:rPr lang="tr-TR" dirty="0">
                <a:latin typeface="Calibri" panose="020F0502020204030204" pitchFamily="34" charset="0"/>
                <a:ea typeface="Times New Roman" panose="02020603050405020304" pitchFamily="18" charset="0"/>
                <a:cs typeface="Times New Roman" panose="02020603050405020304" pitchFamily="18" charset="0"/>
              </a:rPr>
              <a:t>Satıcı lehinedir.</a:t>
            </a:r>
            <a:endParaRPr lang="tr-TR"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Pactum</a:t>
            </a:r>
            <a:r>
              <a:rPr lang="tr-TR" sz="2000" b="1" dirty="0">
                <a:effectLst/>
                <a:latin typeface="Calibri" panose="020F0502020204030204" pitchFamily="34" charset="0"/>
                <a:ea typeface="Times New Roman" panose="02020603050405020304" pitchFamily="18" charset="0"/>
                <a:cs typeface="Times New Roman" panose="02020603050405020304" pitchFamily="18" charset="0"/>
              </a:rPr>
              <a:t> </a:t>
            </a:r>
            <a:r>
              <a:rPr lang="tr-TR" sz="2000" b="1" i="1" dirty="0" err="1">
                <a:effectLst/>
                <a:latin typeface="Calibri" panose="020F0502020204030204" pitchFamily="34" charset="0"/>
                <a:ea typeface="Times New Roman" panose="02020603050405020304" pitchFamily="18" charset="0"/>
                <a:cs typeface="Times New Roman" panose="02020603050405020304" pitchFamily="18" charset="0"/>
              </a:rPr>
              <a:t>displicentiae</a:t>
            </a:r>
            <a:r>
              <a:rPr lang="tr-TR" sz="2000" dirty="0">
                <a:effectLst/>
                <a:latin typeface="Calibri" panose="020F0502020204030204" pitchFamily="34" charset="0"/>
                <a:ea typeface="Times New Roman" panose="02020603050405020304" pitchFamily="18" charset="0"/>
                <a:cs typeface="Times New Roman" panose="02020603050405020304" pitchFamily="18" charset="0"/>
              </a:rPr>
              <a:t> anlaşması eklenirse, alıcı satın aldığı malı beğenmezse belli bir tarihe kadar akitten rücu hakkını saklı tutardı. Alıcı lehinedir.</a:t>
            </a:r>
            <a:endParaRPr lang="tr-TR" dirty="0"/>
          </a:p>
        </p:txBody>
      </p:sp>
    </p:spTree>
    <p:extLst>
      <p:ext uri="{BB962C8B-B14F-4D97-AF65-F5344CB8AC3E}">
        <p14:creationId xmlns:p14="http://schemas.microsoft.com/office/powerpoint/2010/main" val="2878680047"/>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1903</TotalTime>
  <Words>951</Words>
  <Application>Microsoft Office PowerPoint</Application>
  <PresentationFormat>Geniş ekran</PresentationFormat>
  <Paragraphs>32</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Calibri</vt:lpstr>
      <vt:lpstr>Calibri Light</vt:lpstr>
      <vt:lpstr>Geçmişe bakış</vt:lpstr>
      <vt:lpstr>Roma Hukuku (20. hafta)</vt:lpstr>
      <vt:lpstr>RIZAİ AKİTLER</vt:lpstr>
      <vt:lpstr>RIZAİ AKİTLER – ALIM-SATIM AKDİ</vt:lpstr>
      <vt:lpstr>RIZAİ AKİTLER – ALIM-SATIM AKDİ</vt:lpstr>
      <vt:lpstr>RIZAİ AKİTLER – ALIM-SATIM AKDİ</vt:lpstr>
      <vt:lpstr>RIZAİ AKİTLER – ALIM-SATIM AKDİ</vt:lpstr>
      <vt:lpstr>RIZAİ AKİTLER – ALIM-SATIM AKDİ</vt:lpstr>
      <vt:lpstr>RIZAİ AKİTLER – ALIM-SATIM AKDİ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 (1. hafta)</dc:title>
  <dc:creator>Alaz Tarhan</dc:creator>
  <cp:lastModifiedBy>Alaz Tarhan</cp:lastModifiedBy>
  <cp:revision>24</cp:revision>
  <dcterms:created xsi:type="dcterms:W3CDTF">2020-07-31T15:00:01Z</dcterms:created>
  <dcterms:modified xsi:type="dcterms:W3CDTF">2020-08-17T07:31:23Z</dcterms:modified>
</cp:coreProperties>
</file>