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2" r:id="rId4"/>
    <p:sldId id="264" r:id="rId5"/>
    <p:sldId id="265" r:id="rId6"/>
    <p:sldId id="269" r:id="rId7"/>
    <p:sldId id="270" r:id="rId8"/>
    <p:sldId id="272" r:id="rId9"/>
    <p:sldId id="273" r:id="rId10"/>
    <p:sldId id="275" r:id="rId11"/>
    <p:sldId id="276" r:id="rId12"/>
    <p:sldId id="277" r:id="rId13"/>
    <p:sldId id="278" r:id="rId14"/>
    <p:sldId id="279" r:id="rId15"/>
    <p:sldId id="282" r:id="rId16"/>
    <p:sldId id="283" r:id="rId17"/>
    <p:sldId id="284"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446436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58008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15101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solidFill>
                  <a:srgbClr val="575F6D"/>
                </a:solidFill>
              </a:rPr>
              <a:pPr/>
              <a:t>30.04.2020</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33442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D9F75050-0E15-4C5B-92B0-66D068882F1F}" type="datetimeFigureOut">
              <a:rPr lang="tr-TR" smtClean="0">
                <a:solidFill>
                  <a:srgbClr val="FFF39D"/>
                </a:solidFill>
              </a:rPr>
              <a:pPr/>
              <a:t>30.04.2020</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9048830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45760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61146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solidFill>
                  <a:srgbClr val="575F6D"/>
                </a:solidFill>
              </a:rPr>
              <a:pPr/>
              <a:t>30.04.2020</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217540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67526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solidFill>
                  <a:srgbClr val="575F6D"/>
                </a:solidFill>
              </a:rPr>
              <a:pPr/>
              <a:t>30.04.2020</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9147072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17" name="16 Veri Yer Tutucusu"/>
          <p:cNvSpPr>
            <a:spLocks noGrp="1"/>
          </p:cNvSpPr>
          <p:nvPr>
            <p:ph type="dt" sz="half" idx="10"/>
          </p:nvPr>
        </p:nvSpPr>
        <p:spPr/>
        <p:txBody>
          <a:bodyPr rtlCol="0"/>
          <a:lstStyle/>
          <a:p>
            <a:fld id="{D9F75050-0E15-4C5B-92B0-66D068882F1F}" type="datetimeFigureOut">
              <a:rPr lang="tr-TR" smtClean="0">
                <a:solidFill>
                  <a:srgbClr val="575F6D"/>
                </a:solidFill>
              </a:rPr>
              <a:pPr/>
              <a:t>30.04.2020</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602300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1518547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endParaRPr lang="tr-TR" sz="4000" dirty="0"/>
          </a:p>
          <a:p>
            <a:pPr>
              <a:buNone/>
            </a:pPr>
            <a:r>
              <a:rPr lang="tr-TR" sz="4000" dirty="0"/>
              <a:t>	</a:t>
            </a:r>
          </a:p>
          <a:p>
            <a:pPr>
              <a:buNone/>
            </a:pPr>
            <a:r>
              <a:rPr lang="tr-TR" sz="4000" dirty="0"/>
              <a:t>	ANKSİYETE BOZUKLUKLARI</a:t>
            </a:r>
          </a:p>
          <a:p>
            <a:pPr>
              <a:buNone/>
            </a:pPr>
            <a:endParaRPr lang="tr-TR" sz="4000" dirty="0"/>
          </a:p>
        </p:txBody>
      </p:sp>
    </p:spTree>
    <p:extLst>
      <p:ext uri="{BB962C8B-B14F-4D97-AF65-F5344CB8AC3E}">
        <p14:creationId xmlns:p14="http://schemas.microsoft.com/office/powerpoint/2010/main" val="25235028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Yaygın </a:t>
            </a:r>
            <a:r>
              <a:rPr lang="tr-TR" dirty="0" err="1" smtClean="0"/>
              <a:t>anksiyete</a:t>
            </a:r>
            <a:r>
              <a:rPr lang="tr-TR" dirty="0" smtClean="0"/>
              <a:t> bozukluğu</a:t>
            </a:r>
            <a:endParaRPr lang="tr-TR" dirty="0"/>
          </a:p>
        </p:txBody>
      </p:sp>
      <p:sp>
        <p:nvSpPr>
          <p:cNvPr id="3" name="2 İçerik Yer Tutucusu"/>
          <p:cNvSpPr>
            <a:spLocks noGrp="1"/>
          </p:cNvSpPr>
          <p:nvPr>
            <p:ph sz="quarter" idx="1"/>
          </p:nvPr>
        </p:nvSpPr>
        <p:spPr/>
        <p:txBody>
          <a:bodyPr>
            <a:normAutofit fontScale="92500" lnSpcReduction="10000"/>
          </a:bodyPr>
          <a:lstStyle/>
          <a:p>
            <a:pPr>
              <a:lnSpc>
                <a:spcPct val="80000"/>
              </a:lnSpc>
              <a:buNone/>
            </a:pPr>
            <a:r>
              <a:rPr lang="tr-TR" dirty="0" smtClean="0"/>
              <a:t>A-En az altı aylık bir sürenin çoğu gününde,birtakım </a:t>
            </a:r>
            <a:r>
              <a:rPr lang="tr-TR" dirty="0" err="1" smtClean="0"/>
              <a:t>olayalr</a:t>
            </a:r>
            <a:r>
              <a:rPr lang="tr-TR" dirty="0" smtClean="0"/>
              <a:t> ya da etkinliklerle(işte ya da okulda başarı gösterebilme gibi) ilgili olarak,aşırı bir kaygı ve kuruntu (kaygılı beklenti) vardır.</a:t>
            </a:r>
          </a:p>
          <a:p>
            <a:pPr>
              <a:lnSpc>
                <a:spcPct val="80000"/>
              </a:lnSpc>
              <a:buNone/>
            </a:pPr>
            <a:r>
              <a:rPr lang="tr-TR" dirty="0" smtClean="0"/>
              <a:t>B- Kişi kuruntularını denetim altına almakta güçlük çeker.</a:t>
            </a:r>
          </a:p>
          <a:p>
            <a:pPr>
              <a:lnSpc>
                <a:spcPct val="80000"/>
              </a:lnSpc>
              <a:buNone/>
            </a:pPr>
            <a:r>
              <a:rPr lang="tr-TR" dirty="0" smtClean="0"/>
              <a:t>C- Bu kaygı ve kuruntuya,aşağıdaki altı belirtiden üçü ya da daha çoğu eşlik eder.</a:t>
            </a:r>
          </a:p>
          <a:p>
            <a:pPr>
              <a:lnSpc>
                <a:spcPct val="80000"/>
              </a:lnSpc>
              <a:buFont typeface="Wingdings" pitchFamily="2" charset="2"/>
              <a:buNone/>
            </a:pPr>
            <a:r>
              <a:rPr lang="tr-TR" dirty="0" smtClean="0"/>
              <a:t>      Not:Çocuklarda yalnızca bir belirtinin olması yeterlidir.</a:t>
            </a:r>
          </a:p>
          <a:p>
            <a:pPr>
              <a:lnSpc>
                <a:spcPct val="80000"/>
              </a:lnSpc>
              <a:buFont typeface="Wingdings" pitchFamily="2" charset="2"/>
              <a:buChar char="q"/>
            </a:pPr>
            <a:endParaRPr lang="tr-TR" dirty="0" smtClean="0"/>
          </a:p>
          <a:p>
            <a:pPr>
              <a:lnSpc>
                <a:spcPct val="80000"/>
              </a:lnSpc>
              <a:buFont typeface="Wingdings" pitchFamily="2" charset="2"/>
              <a:buNone/>
            </a:pPr>
            <a:r>
              <a:rPr lang="tr-TR" dirty="0" smtClean="0"/>
              <a:t>      1-Dinginleşememe(huzursuzluk) ya da gergin ya da sürekli diken üzerinde olma</a:t>
            </a:r>
          </a:p>
          <a:p>
            <a:pPr>
              <a:lnSpc>
                <a:spcPct val="80000"/>
              </a:lnSpc>
              <a:buFont typeface="Wingdings" pitchFamily="2" charset="2"/>
              <a:buNone/>
            </a:pPr>
            <a:r>
              <a:rPr lang="tr-TR" dirty="0" smtClean="0"/>
              <a:t>      2-Kolay yorulma</a:t>
            </a:r>
          </a:p>
          <a:p>
            <a:pPr>
              <a:lnSpc>
                <a:spcPct val="80000"/>
              </a:lnSpc>
              <a:buFont typeface="Wingdings" pitchFamily="2" charset="2"/>
              <a:buNone/>
            </a:pPr>
            <a:r>
              <a:rPr lang="tr-TR" dirty="0" smtClean="0"/>
              <a:t>      3-Odaklanmakta güçlük çekme ya da zihnin boşalmaması</a:t>
            </a:r>
          </a:p>
          <a:p>
            <a:pPr>
              <a:lnSpc>
                <a:spcPct val="80000"/>
              </a:lnSpc>
              <a:buFont typeface="Wingdings" pitchFamily="2" charset="2"/>
              <a:buNone/>
            </a:pPr>
            <a:r>
              <a:rPr lang="tr-TR" dirty="0" smtClean="0"/>
              <a:t>      4-Kolay kızma</a:t>
            </a:r>
          </a:p>
          <a:p>
            <a:pPr>
              <a:lnSpc>
                <a:spcPct val="80000"/>
              </a:lnSpc>
              <a:buFont typeface="Wingdings" pitchFamily="2" charset="2"/>
              <a:buNone/>
            </a:pPr>
            <a:r>
              <a:rPr lang="tr-TR" dirty="0" smtClean="0"/>
              <a:t>      5-Kas gerginliği</a:t>
            </a:r>
          </a:p>
          <a:p>
            <a:pPr>
              <a:lnSpc>
                <a:spcPct val="80000"/>
              </a:lnSpc>
              <a:buFont typeface="Wingdings" pitchFamily="2" charset="2"/>
              <a:buNone/>
            </a:pPr>
            <a:r>
              <a:rPr lang="tr-TR" dirty="0" smtClean="0"/>
              <a:t>      6-Uyku bozukluğu(uykuya dalmakta ya da uykuyu sürdürmekte güçlük çekme ya da dinlendirmeyen,doyurucu olmayan bir uyku uyuma)</a:t>
            </a:r>
          </a:p>
          <a:p>
            <a:endParaRPr lang="tr-TR" dirty="0"/>
          </a:p>
        </p:txBody>
      </p:sp>
    </p:spTree>
    <p:extLst>
      <p:ext uri="{BB962C8B-B14F-4D97-AF65-F5344CB8AC3E}">
        <p14:creationId xmlns:p14="http://schemas.microsoft.com/office/powerpoint/2010/main" val="36119100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nSpc>
                <a:spcPct val="80000"/>
              </a:lnSpc>
              <a:buNone/>
            </a:pPr>
            <a:r>
              <a:rPr lang="tr-TR" dirty="0" smtClean="0"/>
              <a:t>D-Kaygı,kuruntu ya da bedensel belirtiler,klinik açıdan belirgin bir sıkıntıya ya da toplumsal işle ilgili </a:t>
            </a:r>
            <a:r>
              <a:rPr lang="tr-TR" dirty="0" err="1" smtClean="0"/>
              <a:t>alnalarda</a:t>
            </a:r>
            <a:r>
              <a:rPr lang="tr-TR" dirty="0" smtClean="0"/>
              <a:t> ya da önemli işlevsellik alanlarında işlevsellikte düşmeye neden olur.</a:t>
            </a:r>
          </a:p>
          <a:p>
            <a:pPr>
              <a:lnSpc>
                <a:spcPct val="80000"/>
              </a:lnSpc>
              <a:buNone/>
            </a:pPr>
            <a:r>
              <a:rPr lang="tr-TR" dirty="0" smtClean="0"/>
              <a:t>E-Bu bozukluk,</a:t>
            </a:r>
            <a:r>
              <a:rPr lang="tr-TR" dirty="0" err="1" smtClean="0"/>
              <a:t>birmaddenin</a:t>
            </a:r>
            <a:r>
              <a:rPr lang="tr-TR" dirty="0" smtClean="0"/>
              <a:t> kötüye kullanımı ya da başka bir sağlık durumunun (örn </a:t>
            </a:r>
            <a:r>
              <a:rPr lang="tr-TR" dirty="0" err="1" smtClean="0"/>
              <a:t>hipertiroidi</a:t>
            </a:r>
            <a:r>
              <a:rPr lang="tr-TR" dirty="0" smtClean="0"/>
              <a:t>) fizyolojiyle ilgili etkilerini bağlamaz.</a:t>
            </a:r>
          </a:p>
          <a:p>
            <a:pPr>
              <a:lnSpc>
                <a:spcPct val="80000"/>
              </a:lnSpc>
              <a:buNone/>
            </a:pPr>
            <a:r>
              <a:rPr lang="tr-TR" dirty="0" smtClean="0"/>
              <a:t>F- Bu bozukluk başka bir ruhsal bozuklukla daha iyi açıklanamaz.</a:t>
            </a:r>
          </a:p>
          <a:p>
            <a:endParaRPr lang="tr-TR" dirty="0"/>
          </a:p>
        </p:txBody>
      </p:sp>
    </p:spTree>
    <p:extLst>
      <p:ext uri="{BB962C8B-B14F-4D97-AF65-F5344CB8AC3E}">
        <p14:creationId xmlns:p14="http://schemas.microsoft.com/office/powerpoint/2010/main" val="1464382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Ayrılma kaygısı bozukluğu</a:t>
            </a:r>
            <a:endParaRPr lang="tr-TR" dirty="0"/>
          </a:p>
        </p:txBody>
      </p:sp>
      <p:sp>
        <p:nvSpPr>
          <p:cNvPr id="3" name="2 İçerik Yer Tutucusu"/>
          <p:cNvSpPr>
            <a:spLocks noGrp="1"/>
          </p:cNvSpPr>
          <p:nvPr>
            <p:ph sz="quarter" idx="1"/>
          </p:nvPr>
        </p:nvSpPr>
        <p:spPr/>
        <p:txBody>
          <a:bodyPr>
            <a:normAutofit/>
          </a:bodyPr>
          <a:lstStyle/>
          <a:p>
            <a:r>
              <a:rPr lang="tr-TR" dirty="0" smtClean="0">
                <a:latin typeface="Times New Roman" pitchFamily="18" charset="0"/>
                <a:cs typeface="Times New Roman" pitchFamily="18" charset="0"/>
              </a:rPr>
              <a:t>A-Aşağıdakilerden en az üçünün olması ile belirli, kişinin bağlandığı insanlardan ayrılmasıyla ilgili gelişimsel olarak uygun olmayan ve aşırı düzeyde korku ya da kaygı duyması:</a:t>
            </a:r>
          </a:p>
          <a:p>
            <a:r>
              <a:rPr lang="tr-TR" dirty="0" smtClean="0">
                <a:latin typeface="Times New Roman" pitchFamily="18" charset="0"/>
                <a:cs typeface="Times New Roman" pitchFamily="18" charset="0"/>
              </a:rPr>
              <a:t>1.Evden ya da bağlandığı kişilerden ayrılacak gibi olduğunda aşırı tasalanma.</a:t>
            </a:r>
          </a:p>
          <a:p>
            <a:r>
              <a:rPr lang="tr-TR" dirty="0" smtClean="0">
                <a:latin typeface="Times New Roman" pitchFamily="18" charset="0"/>
                <a:cs typeface="Times New Roman" pitchFamily="18" charset="0"/>
              </a:rPr>
              <a:t>2.Bağlandığı kişileri yitireceği ya da bu kişilerin başına hastalık, yaralanma, yıkım, ölüm gibi kötü olay geleceğiyle ilgili sürekli olarak tasalanma,</a:t>
            </a:r>
          </a:p>
          <a:p>
            <a:r>
              <a:rPr lang="tr-TR" dirty="0" smtClean="0">
                <a:latin typeface="Times New Roman" pitchFamily="18" charset="0"/>
                <a:cs typeface="Times New Roman" pitchFamily="18" charset="0"/>
              </a:rPr>
              <a:t>3. Bağlandığı başlıca kişilerden birinden ayrılmaya neden olabilecek istenmedik bir olay yaşayacağıyla ilgili tasalanma,</a:t>
            </a:r>
          </a:p>
          <a:p>
            <a:r>
              <a:rPr lang="tr-TR" dirty="0" smtClean="0">
                <a:latin typeface="Times New Roman" pitchFamily="18" charset="0"/>
                <a:cs typeface="Times New Roman" pitchFamily="18" charset="0"/>
              </a:rPr>
              <a:t>4. Ayrılma korkusundan ötürü, okula işe ya da başka bir yere gitmek için dışarı çıkmayı evden uzaklaşmayı hiç istememe,</a:t>
            </a:r>
          </a:p>
          <a:p>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4145358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latin typeface="Times New Roman" pitchFamily="18" charset="0"/>
                <a:cs typeface="Times New Roman" pitchFamily="18" charset="0"/>
              </a:rPr>
              <a:t>5.Evde ya da başka ortamlarda tek başına kalmaktan ya da bağlandığı başlıca kişilerle birlikte olmamaktan , sürekli bir biçimde aşırı korku duyma.</a:t>
            </a:r>
          </a:p>
          <a:p>
            <a:r>
              <a:rPr lang="tr-TR" dirty="0" smtClean="0">
                <a:latin typeface="Times New Roman" pitchFamily="18" charset="0"/>
                <a:cs typeface="Times New Roman" pitchFamily="18" charset="0"/>
              </a:rPr>
              <a:t>6.Evinin dışında ya da bağlandığı başlıca kişilerde biri yanında olmadan uyuma konusunda isteksizlik ya da buna karşı koyma.</a:t>
            </a:r>
          </a:p>
          <a:p>
            <a:r>
              <a:rPr lang="tr-TR" dirty="0" smtClean="0">
                <a:latin typeface="Times New Roman" pitchFamily="18" charset="0"/>
                <a:cs typeface="Times New Roman" pitchFamily="18" charset="0"/>
              </a:rPr>
              <a:t>7. Yineleyici bir biçimde ayrılma konusunu da içeren karabasanlar görme</a:t>
            </a:r>
          </a:p>
          <a:p>
            <a:r>
              <a:rPr lang="tr-TR" dirty="0" smtClean="0">
                <a:latin typeface="Times New Roman" pitchFamily="18" charset="0"/>
                <a:cs typeface="Times New Roman" pitchFamily="18" charset="0"/>
              </a:rPr>
              <a:t>8.Bağlandığı başlıca kişiden ayrıldığında ya da ayrılacak gibi olduğunda bedensel belirtilerin olması</a:t>
            </a:r>
          </a:p>
          <a:p>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4053805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latin typeface="Times New Roman" pitchFamily="18" charset="0"/>
                <a:cs typeface="Times New Roman" pitchFamily="18" charset="0"/>
              </a:rPr>
              <a:t>B.Bu korku,kaygı ya da kaçınma süreklilik </a:t>
            </a:r>
            <a:r>
              <a:rPr lang="tr-TR" b="1" dirty="0" smtClean="0">
                <a:latin typeface="Times New Roman" pitchFamily="18" charset="0"/>
                <a:cs typeface="Times New Roman" pitchFamily="18" charset="0"/>
              </a:rPr>
              <a:t>gösterir,çocuklarda ya da ergenlerde en az dört hafta</a:t>
            </a:r>
            <a:r>
              <a:rPr lang="tr-TR" dirty="0" smtClean="0">
                <a:latin typeface="Times New Roman" pitchFamily="18" charset="0"/>
                <a:cs typeface="Times New Roman" pitchFamily="18" charset="0"/>
              </a:rPr>
              <a:t>, erişkinlerde 6 ay ya da daha uzun sürer.</a:t>
            </a:r>
          </a:p>
          <a:p>
            <a:r>
              <a:rPr lang="tr-TR" dirty="0" smtClean="0">
                <a:latin typeface="Times New Roman" pitchFamily="18" charset="0"/>
                <a:cs typeface="Times New Roman" pitchFamily="18" charset="0"/>
              </a:rPr>
              <a:t>C.Bu bozukluk klinik açıdan sıkıntıya ya da toplumsal okulla ilgili işle ilgili diğer alanlarda işlevsellikte düşmeye neden olur.</a:t>
            </a:r>
          </a:p>
          <a:p>
            <a:r>
              <a:rPr lang="tr-TR" dirty="0" smtClean="0">
                <a:latin typeface="Times New Roman" pitchFamily="18" charset="0"/>
                <a:cs typeface="Times New Roman" pitchFamily="18" charset="0"/>
              </a:rPr>
              <a:t>D.Bu bozukluk, otizm açılımı kapsamında bozuklukta aşırı direnç göstermekten ötürü evden ayrılmaya karşı koyma, psikoza giden bozukluklarda ayrılmaya ilişkin sanrılar ya da </a:t>
            </a:r>
            <a:r>
              <a:rPr lang="tr-TR" dirty="0" err="1" smtClean="0">
                <a:latin typeface="Times New Roman" pitchFamily="18" charset="0"/>
                <a:cs typeface="Times New Roman" pitchFamily="18" charset="0"/>
              </a:rPr>
              <a:t>varsanılar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agorofobide</a:t>
            </a:r>
            <a:r>
              <a:rPr lang="tr-TR" dirty="0" smtClean="0">
                <a:latin typeface="Times New Roman" pitchFamily="18" charset="0"/>
                <a:cs typeface="Times New Roman" pitchFamily="18" charset="0"/>
              </a:rPr>
              <a:t> güvenilir bir eşlikçi olmadan dışarı çıkmaya karşı koyma,yaygın bozukluğunda önem verdiği diğer kişilerin başına bir hastalık ya da başka kötü bir olay gelecek olmasından ötürü kaygılanma ya da hastalık kaygısı bozukluğunda bir hastalığının olduğuna ilişkin kaygı duyma gibi başka bir ruhsal bozuklukla daha iyi açıklanamaz.</a:t>
            </a:r>
          </a:p>
          <a:p>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42485605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Özgül Fobi</a:t>
            </a:r>
            <a:endParaRPr lang="tr-TR" dirty="0"/>
          </a:p>
        </p:txBody>
      </p:sp>
      <p:sp>
        <p:nvSpPr>
          <p:cNvPr id="3" name="2 İçerik Yer Tutucusu"/>
          <p:cNvSpPr>
            <a:spLocks noGrp="1"/>
          </p:cNvSpPr>
          <p:nvPr>
            <p:ph sz="quarter" idx="1"/>
          </p:nvPr>
        </p:nvSpPr>
        <p:spPr/>
        <p:txBody>
          <a:bodyPr>
            <a:normAutofit/>
          </a:bodyPr>
          <a:lstStyle/>
          <a:p>
            <a:pPr>
              <a:lnSpc>
                <a:spcPct val="80000"/>
              </a:lnSpc>
            </a:pPr>
            <a:r>
              <a:rPr lang="tr-TR" dirty="0" smtClean="0">
                <a:latin typeface="Times New Roman" pitchFamily="18" charset="0"/>
                <a:cs typeface="Times New Roman" pitchFamily="18" charset="0"/>
              </a:rPr>
              <a:t>A-Özgül bir nesne ya da durumla ilgili olarak belirgin bir korku ya da kaygı duyma(ör uçağa binme,hayvanlar,iğne yapılması,kan görme)</a:t>
            </a:r>
          </a:p>
          <a:p>
            <a:pPr>
              <a:lnSpc>
                <a:spcPct val="80000"/>
              </a:lnSpc>
            </a:pPr>
            <a:r>
              <a:rPr lang="tr-TR" dirty="0" smtClean="0">
                <a:latin typeface="Times New Roman" pitchFamily="18" charset="0"/>
                <a:cs typeface="Times New Roman" pitchFamily="18" charset="0"/>
              </a:rPr>
              <a:t>    Not: Çocuklarda korku ya da kaygı,ağlama,bağırıp çağırarak tepinme,donakalma ya da sıkıca sarılma ile kendini gösterebilir.</a:t>
            </a:r>
          </a:p>
          <a:p>
            <a:pPr>
              <a:lnSpc>
                <a:spcPct val="80000"/>
              </a:lnSpc>
            </a:pPr>
            <a:r>
              <a:rPr lang="tr-TR" dirty="0" smtClean="0">
                <a:latin typeface="Times New Roman" pitchFamily="18" charset="0"/>
                <a:cs typeface="Times New Roman" pitchFamily="18" charset="0"/>
              </a:rPr>
              <a:t>B-Fobi kaynağı nesne ya da durum,neredeyse her zaman,doğrudan korku ya da kaygı doğurur.</a:t>
            </a:r>
          </a:p>
          <a:p>
            <a:pPr>
              <a:lnSpc>
                <a:spcPct val="80000"/>
              </a:lnSpc>
            </a:pPr>
            <a:r>
              <a:rPr lang="tr-TR" dirty="0" smtClean="0">
                <a:latin typeface="Times New Roman" pitchFamily="18" charset="0"/>
                <a:cs typeface="Times New Roman" pitchFamily="18" charset="0"/>
              </a:rPr>
              <a:t>C-Fobi kaynağı nesne ya da durumdan etkin bir biçimde kaçınılır ya da yoğun bir korku ya da kaygı ile buna katlanılır.</a:t>
            </a:r>
          </a:p>
          <a:p>
            <a:pPr>
              <a:lnSpc>
                <a:spcPct val="80000"/>
              </a:lnSpc>
            </a:pPr>
            <a:r>
              <a:rPr lang="tr-TR" dirty="0" smtClean="0">
                <a:latin typeface="Times New Roman" pitchFamily="18" charset="0"/>
                <a:cs typeface="Times New Roman" pitchFamily="18" charset="0"/>
              </a:rPr>
              <a:t>D-Duyulan korku ya da kaygı,özgül nesne ya da durumun yarattığı gerçek tehlikeye göre ve toplumsal-kültürel bağlamda orantısızdır.</a:t>
            </a:r>
          </a:p>
          <a:p>
            <a:pPr>
              <a:lnSpc>
                <a:spcPct val="80000"/>
              </a:lnSpc>
            </a:pPr>
            <a:endParaRPr lang="tr-TR" dirty="0" smtClean="0">
              <a:latin typeface="Times New Roman" pitchFamily="18" charset="0"/>
              <a:cs typeface="Times New Roman" pitchFamily="18" charset="0"/>
            </a:endParaRPr>
          </a:p>
          <a:p>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4817078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nSpc>
                <a:spcPct val="80000"/>
              </a:lnSpc>
            </a:pPr>
            <a:r>
              <a:rPr lang="tr-TR" dirty="0" smtClean="0"/>
              <a:t>E-Korku,kaygı ya da kaçınma sürekli bir durumdur.</a:t>
            </a:r>
          </a:p>
          <a:p>
            <a:pPr>
              <a:lnSpc>
                <a:spcPct val="80000"/>
              </a:lnSpc>
            </a:pPr>
            <a:r>
              <a:rPr lang="tr-TR" dirty="0" smtClean="0"/>
              <a:t>F-korku,</a:t>
            </a:r>
            <a:r>
              <a:rPr lang="tr-TR" dirty="0" err="1" smtClean="0"/>
              <a:t>kayıg</a:t>
            </a:r>
            <a:r>
              <a:rPr lang="tr-TR" dirty="0" smtClean="0"/>
              <a:t> ya da kaçınma,klinik açıdan belirgin bir sıkıntıya ya da toplumsal,işle ilgili alanlarda ya da önemli diğer işlevsellik alanlarında işlevsellikte düşmeye neden olur.</a:t>
            </a:r>
          </a:p>
          <a:p>
            <a:pPr>
              <a:lnSpc>
                <a:spcPct val="80000"/>
              </a:lnSpc>
            </a:pPr>
            <a:r>
              <a:rPr lang="tr-TR" dirty="0" smtClean="0"/>
              <a:t>G-Başka </a:t>
            </a:r>
            <a:r>
              <a:rPr lang="tr-TR" dirty="0" smtClean="0"/>
              <a:t>bir ruhsal bozukluğun </a:t>
            </a:r>
            <a:r>
              <a:rPr lang="tr-TR" dirty="0" err="1" smtClean="0"/>
              <a:t>beliritleriyle</a:t>
            </a:r>
            <a:r>
              <a:rPr lang="tr-TR" dirty="0" smtClean="0"/>
              <a:t> açıklanamaz.</a:t>
            </a:r>
          </a:p>
          <a:p>
            <a:endParaRPr lang="tr-TR" dirty="0"/>
          </a:p>
        </p:txBody>
      </p:sp>
    </p:spTree>
    <p:extLst>
      <p:ext uri="{BB962C8B-B14F-4D97-AF65-F5344CB8AC3E}">
        <p14:creationId xmlns:p14="http://schemas.microsoft.com/office/powerpoint/2010/main" val="6852006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sz="quarter" idx="1"/>
          </p:nvPr>
        </p:nvSpPr>
        <p:spPr/>
        <p:txBody>
          <a:bodyPr/>
          <a:lstStyle/>
          <a:p>
            <a:r>
              <a:rPr lang="tr-TR" dirty="0"/>
              <a:t>Amerikan Psikiyatri Birliği, Ruhsal Bozuklukların Tanımsal ve </a:t>
            </a:r>
            <a:r>
              <a:rPr lang="tr-TR" dirty="0" err="1"/>
              <a:t>Sayımsal</a:t>
            </a:r>
            <a:r>
              <a:rPr lang="tr-TR" dirty="0"/>
              <a:t> Elkitabı, Beşinci Baskı (DSM-5) Tanı Ölçütleri Başvuru </a:t>
            </a:r>
            <a:r>
              <a:rPr lang="tr-TR" dirty="0" err="1"/>
              <a:t>Elkitabı’ndan</a:t>
            </a:r>
            <a:r>
              <a:rPr lang="tr-TR" dirty="0"/>
              <a:t>, çev. </a:t>
            </a:r>
            <a:r>
              <a:rPr lang="tr-TR" dirty="0" err="1"/>
              <a:t>Köroğlu,E</a:t>
            </a:r>
            <a:r>
              <a:rPr lang="tr-TR" dirty="0"/>
              <a:t>. Hekimler Yayın Birliği, </a:t>
            </a:r>
            <a:r>
              <a:rPr lang="tr-TR" dirty="0" err="1"/>
              <a:t>ankara</a:t>
            </a:r>
            <a:r>
              <a:rPr lang="tr-TR" dirty="0"/>
              <a:t>, 2013</a:t>
            </a:r>
          </a:p>
          <a:p>
            <a:endParaRPr lang="tr-TR" dirty="0"/>
          </a:p>
        </p:txBody>
      </p:sp>
    </p:spTree>
    <p:extLst>
      <p:ext uri="{BB962C8B-B14F-4D97-AF65-F5344CB8AC3E}">
        <p14:creationId xmlns:p14="http://schemas.microsoft.com/office/powerpoint/2010/main" val="228853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nSpc>
                <a:spcPct val="80000"/>
              </a:lnSpc>
              <a:buFontTx/>
              <a:buChar char="•"/>
            </a:pPr>
            <a:r>
              <a:rPr lang="tr-TR" dirty="0" smtClean="0">
                <a:latin typeface="Verdana" pitchFamily="34" charset="0"/>
              </a:rPr>
              <a:t>kaygı,</a:t>
            </a:r>
          </a:p>
          <a:p>
            <a:pPr>
              <a:lnSpc>
                <a:spcPct val="80000"/>
              </a:lnSpc>
              <a:buFontTx/>
              <a:buChar char="•"/>
            </a:pPr>
            <a:r>
              <a:rPr lang="tr-TR" dirty="0" smtClean="0">
                <a:latin typeface="Verdana" pitchFamily="34" charset="0"/>
              </a:rPr>
              <a:t>sıkıntı, </a:t>
            </a:r>
          </a:p>
          <a:p>
            <a:pPr>
              <a:lnSpc>
                <a:spcPct val="80000"/>
              </a:lnSpc>
              <a:buFontTx/>
              <a:buChar char="•"/>
            </a:pPr>
            <a:r>
              <a:rPr lang="tr-TR" dirty="0" smtClean="0">
                <a:latin typeface="Verdana" pitchFamily="34" charset="0"/>
              </a:rPr>
              <a:t>bunaltı, </a:t>
            </a:r>
          </a:p>
          <a:p>
            <a:pPr>
              <a:lnSpc>
                <a:spcPct val="80000"/>
              </a:lnSpc>
              <a:buFontTx/>
              <a:buChar char="•"/>
            </a:pPr>
            <a:r>
              <a:rPr lang="tr-TR" dirty="0" smtClean="0">
                <a:latin typeface="Verdana" pitchFamily="34" charset="0"/>
              </a:rPr>
              <a:t>endişe,</a:t>
            </a:r>
          </a:p>
          <a:p>
            <a:pPr>
              <a:lnSpc>
                <a:spcPct val="80000"/>
              </a:lnSpc>
              <a:buFontTx/>
              <a:buChar char="•"/>
            </a:pPr>
            <a:r>
              <a:rPr lang="tr-TR" dirty="0" smtClean="0">
                <a:latin typeface="Verdana" pitchFamily="34" charset="0"/>
              </a:rPr>
              <a:t>korkuya benzer bir duygu vardır. </a:t>
            </a:r>
          </a:p>
          <a:p>
            <a:pPr>
              <a:lnSpc>
                <a:spcPct val="80000"/>
              </a:lnSpc>
              <a:buFontTx/>
              <a:buChar char="•"/>
            </a:pPr>
            <a:endParaRPr lang="tr-TR" dirty="0" smtClean="0">
              <a:latin typeface="Verdana" pitchFamily="34" charset="0"/>
            </a:endParaRPr>
          </a:p>
          <a:p>
            <a:pPr>
              <a:lnSpc>
                <a:spcPct val="80000"/>
              </a:lnSpc>
              <a:buFontTx/>
              <a:buNone/>
            </a:pPr>
            <a:r>
              <a:rPr lang="tr-TR" dirty="0" smtClean="0">
                <a:latin typeface="Verdana" pitchFamily="34" charset="0"/>
              </a:rPr>
              <a:t>	</a:t>
            </a:r>
            <a:r>
              <a:rPr lang="tr-TR" dirty="0" err="1" smtClean="0">
                <a:latin typeface="Verdana" pitchFamily="34" charset="0"/>
              </a:rPr>
              <a:t>Anksiyete</a:t>
            </a:r>
            <a:r>
              <a:rPr lang="tr-TR" dirty="0" smtClean="0">
                <a:latin typeface="Verdana" pitchFamily="34" charset="0"/>
              </a:rPr>
              <a:t> yaşayan kişi bu durumu "kötü bir şey olacakmış hissi",  “rahatsız edici bir endişe hali" ya da  "nedensiz bir korku" şeklinde ifade eder.</a:t>
            </a:r>
          </a:p>
          <a:p>
            <a:endParaRPr lang="tr-TR" dirty="0"/>
          </a:p>
        </p:txBody>
      </p:sp>
    </p:spTree>
    <p:extLst>
      <p:ext uri="{BB962C8B-B14F-4D97-AF65-F5344CB8AC3E}">
        <p14:creationId xmlns:p14="http://schemas.microsoft.com/office/powerpoint/2010/main" val="853153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ANKSİYETE BOZUKLUKARI</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Panik bozukluğu</a:t>
            </a:r>
          </a:p>
          <a:p>
            <a:r>
              <a:rPr lang="tr-TR" dirty="0" smtClean="0"/>
              <a:t>Yaygın kaygı(</a:t>
            </a:r>
            <a:r>
              <a:rPr lang="tr-TR" dirty="0" err="1" smtClean="0"/>
              <a:t>anksiyete</a:t>
            </a:r>
            <a:r>
              <a:rPr lang="tr-TR" dirty="0" smtClean="0"/>
              <a:t>) bozukluğu</a:t>
            </a:r>
          </a:p>
          <a:p>
            <a:r>
              <a:rPr lang="tr-TR" dirty="0" smtClean="0"/>
              <a:t>Toplumsal kaygı bozukluğu(sosyal fobi)</a:t>
            </a:r>
          </a:p>
          <a:p>
            <a:r>
              <a:rPr lang="tr-TR" dirty="0" err="1" smtClean="0"/>
              <a:t>Agarofobi</a:t>
            </a:r>
            <a:endParaRPr lang="tr-TR" dirty="0" smtClean="0"/>
          </a:p>
          <a:p>
            <a:r>
              <a:rPr lang="tr-TR" dirty="0" smtClean="0"/>
              <a:t>Ayrılma kaygısı bozukluğu</a:t>
            </a:r>
          </a:p>
          <a:p>
            <a:r>
              <a:rPr lang="tr-TR" dirty="0" smtClean="0"/>
              <a:t>Seçici konuşmazlık(</a:t>
            </a:r>
            <a:r>
              <a:rPr lang="tr-TR" dirty="0" err="1" smtClean="0"/>
              <a:t>mutizm</a:t>
            </a:r>
            <a:r>
              <a:rPr lang="tr-TR" dirty="0" smtClean="0"/>
              <a:t>)</a:t>
            </a:r>
          </a:p>
          <a:p>
            <a:r>
              <a:rPr lang="tr-TR" dirty="0" smtClean="0"/>
              <a:t>Özgül fobi</a:t>
            </a:r>
          </a:p>
          <a:p>
            <a:r>
              <a:rPr lang="tr-TR" dirty="0" smtClean="0"/>
              <a:t>Maddenin ilacın yol açtığı kaygı bozukluğu</a:t>
            </a:r>
          </a:p>
          <a:p>
            <a:r>
              <a:rPr lang="tr-TR" dirty="0" smtClean="0"/>
              <a:t>Başka bir sağlık durumuna bağlı kaygı bozukluğu</a:t>
            </a:r>
          </a:p>
          <a:p>
            <a:r>
              <a:rPr lang="tr-TR" dirty="0" smtClean="0"/>
              <a:t>Tanımlanmış diğer bir kaygı bozukluğu</a:t>
            </a:r>
          </a:p>
          <a:p>
            <a:r>
              <a:rPr lang="tr-TR" dirty="0" smtClean="0"/>
              <a:t>Tanımlanmamış kaygı bozukluğu</a:t>
            </a:r>
          </a:p>
          <a:p>
            <a:endParaRPr lang="tr-TR" dirty="0"/>
          </a:p>
        </p:txBody>
      </p:sp>
    </p:spTree>
    <p:extLst>
      <p:ext uri="{BB962C8B-B14F-4D97-AF65-F5344CB8AC3E}">
        <p14:creationId xmlns:p14="http://schemas.microsoft.com/office/powerpoint/2010/main" val="3961671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Panik Bozukluğu</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latin typeface="Tahoma" pitchFamily="34" charset="0"/>
              </a:rPr>
              <a:t>Kontrolü kaybetme ya da çıldıracağı korkusu</a:t>
            </a:r>
          </a:p>
          <a:p>
            <a:r>
              <a:rPr lang="tr-TR" dirty="0" smtClean="0"/>
              <a:t>Ölüm korkusu </a:t>
            </a:r>
          </a:p>
          <a:p>
            <a:r>
              <a:rPr lang="tr-TR" dirty="0" smtClean="0"/>
              <a:t>Çarpıntı, kalbin küt küt atması ya da kalp hızında artma </a:t>
            </a:r>
          </a:p>
          <a:p>
            <a:r>
              <a:rPr lang="tr-TR" dirty="0" smtClean="0"/>
              <a:t>Terleme </a:t>
            </a:r>
          </a:p>
          <a:p>
            <a:r>
              <a:rPr lang="tr-TR" dirty="0" smtClean="0"/>
              <a:t>Titreme ya da sarsılma, </a:t>
            </a:r>
          </a:p>
          <a:p>
            <a:r>
              <a:rPr lang="tr-TR" dirty="0" smtClean="0"/>
              <a:t>Nefes darlığı ya da boğuluyor gibi olma duyumları </a:t>
            </a:r>
          </a:p>
          <a:p>
            <a:r>
              <a:rPr lang="tr-TR" dirty="0" smtClean="0"/>
              <a:t>Soluğun tıkandığı duyumu, </a:t>
            </a:r>
          </a:p>
          <a:p>
            <a:r>
              <a:rPr lang="tr-TR" dirty="0" smtClean="0"/>
              <a:t>Göğüs ağrısı ya da göğüste sıkıntı hissi, </a:t>
            </a:r>
          </a:p>
          <a:p>
            <a:r>
              <a:rPr lang="tr-TR" dirty="0" smtClean="0"/>
              <a:t>Bulantı ya da karın ağrısı, </a:t>
            </a:r>
          </a:p>
          <a:p>
            <a:r>
              <a:rPr lang="tr-TR" dirty="0" smtClean="0"/>
              <a:t>Baş dönmesi, ayakta duramama, sersemlik ya da bayılacak gibi olma duyumu,</a:t>
            </a:r>
          </a:p>
          <a:p>
            <a:r>
              <a:rPr lang="tr-TR" dirty="0" smtClean="0"/>
              <a:t>Uyuşma ya da karıncalanma duyumları, </a:t>
            </a:r>
          </a:p>
          <a:p>
            <a:r>
              <a:rPr lang="tr-TR" dirty="0" smtClean="0"/>
              <a:t>Titreme, üşüme, ürperme ya da ateş basmaları,</a:t>
            </a:r>
          </a:p>
          <a:p>
            <a:r>
              <a:rPr lang="tr-TR" dirty="0" smtClean="0"/>
              <a:t>Uyuşmalar,</a:t>
            </a:r>
          </a:p>
          <a:p>
            <a:r>
              <a:rPr lang="tr-TR" dirty="0" err="1" smtClean="0"/>
              <a:t>Derealizasyon</a:t>
            </a:r>
            <a:r>
              <a:rPr lang="tr-TR" dirty="0" smtClean="0"/>
              <a:t>- </a:t>
            </a:r>
            <a:r>
              <a:rPr lang="tr-TR" dirty="0" err="1" smtClean="0"/>
              <a:t>depersonalisazyon</a:t>
            </a:r>
            <a:r>
              <a:rPr lang="tr-TR" dirty="0" smtClean="0"/>
              <a:t> </a:t>
            </a:r>
          </a:p>
          <a:p>
            <a:endParaRPr lang="tr-TR" dirty="0"/>
          </a:p>
        </p:txBody>
      </p:sp>
    </p:spTree>
    <p:extLst>
      <p:ext uri="{BB962C8B-B14F-4D97-AF65-F5344CB8AC3E}">
        <p14:creationId xmlns:p14="http://schemas.microsoft.com/office/powerpoint/2010/main" val="2466457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 Ataklardan en az birinden sonra aşağıdakilerden biri ya da her ikisi de bir ay ya da daha uzun süreli görülür.</a:t>
            </a:r>
          </a:p>
          <a:p>
            <a:r>
              <a:rPr lang="tr-TR" dirty="0" smtClean="0"/>
              <a:t>1. Başka bir panik atağın olacağı ya da bunların olası sonuçlarıyla ilgili olarak sürekli ir kaygı ve tasalanma,</a:t>
            </a:r>
          </a:p>
          <a:p>
            <a:r>
              <a:rPr lang="tr-TR" dirty="0" smtClean="0"/>
              <a:t>2.Ataklarla ilgili olarak, uyum bozukluğuyla giden davranış değişiklikleri gösterme(spor yapmaktan, tanıdık olmayan durumlardan kaçınma).</a:t>
            </a:r>
          </a:p>
          <a:p>
            <a:r>
              <a:rPr lang="tr-TR" dirty="0" smtClean="0"/>
              <a:t>C. Bir maddenin ya da başka biz sağlık probleminin fizyolojik belirtileriyle açıklanamaz.</a:t>
            </a:r>
            <a:endParaRPr lang="tr-TR" dirty="0"/>
          </a:p>
        </p:txBody>
      </p:sp>
    </p:spTree>
    <p:extLst>
      <p:ext uri="{BB962C8B-B14F-4D97-AF65-F5344CB8AC3E}">
        <p14:creationId xmlns:p14="http://schemas.microsoft.com/office/powerpoint/2010/main" val="5047765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Toplumsal kaygı bozukluğu (sosyal fobi)</a:t>
            </a:r>
            <a:endParaRPr lang="tr-TR" dirty="0"/>
          </a:p>
        </p:txBody>
      </p:sp>
      <p:sp>
        <p:nvSpPr>
          <p:cNvPr id="3" name="2 İçerik Yer Tutucusu"/>
          <p:cNvSpPr>
            <a:spLocks noGrp="1"/>
          </p:cNvSpPr>
          <p:nvPr>
            <p:ph sz="quarter" idx="1"/>
          </p:nvPr>
        </p:nvSpPr>
        <p:spPr/>
        <p:txBody>
          <a:bodyPr>
            <a:normAutofit/>
          </a:bodyPr>
          <a:lstStyle/>
          <a:p>
            <a:pPr>
              <a:lnSpc>
                <a:spcPct val="80000"/>
              </a:lnSpc>
            </a:pPr>
            <a:r>
              <a:rPr lang="tr-TR" dirty="0" smtClean="0">
                <a:latin typeface="Times New Roman" pitchFamily="18" charset="0"/>
                <a:cs typeface="Times New Roman" pitchFamily="18" charset="0"/>
              </a:rPr>
              <a:t>A-Kişinin,başkalarınca değerlendirilebilecek olduğu bir ya da birden çok toplumsal durumda belirgin bir korku ya da kaygı duyması.(karşılıklı konuşma,tanımadık insanlarla karşılaşma,yemek yerken gözlenme,herkesin önünde bir konuşma yapma gibi..)</a:t>
            </a:r>
          </a:p>
          <a:p>
            <a:pPr>
              <a:lnSpc>
                <a:spcPct val="80000"/>
              </a:lnSpc>
            </a:pPr>
            <a:r>
              <a:rPr lang="tr-TR" dirty="0" smtClean="0">
                <a:latin typeface="Times New Roman" pitchFamily="18" charset="0"/>
                <a:cs typeface="Times New Roman" pitchFamily="18" charset="0"/>
              </a:rPr>
              <a:t>B-Kişi,olumsuz olarak değerlendirilecek bir biçimde davranmaktan ya da kaygı duyduğuna ilişkin belirti göstermekten korkar.(küçük düşeceği ya da utanç duyacağı bir biçimde,başkalarınca dışlanacağı ya da başkalarının kırılmasına yol açacak bir biçimde)</a:t>
            </a:r>
          </a:p>
          <a:p>
            <a:pPr>
              <a:lnSpc>
                <a:spcPct val="80000"/>
              </a:lnSpc>
            </a:pPr>
            <a:r>
              <a:rPr lang="tr-TR" dirty="0" smtClean="0">
                <a:latin typeface="Times New Roman" pitchFamily="18" charset="0"/>
                <a:cs typeface="Times New Roman" pitchFamily="18" charset="0"/>
              </a:rPr>
              <a:t>C- Söz konusu toplumsal durumlar,neredeyse her zaman,korku ya da kaygı doğurur.</a:t>
            </a:r>
          </a:p>
          <a:p>
            <a:pPr>
              <a:lnSpc>
                <a:spcPct val="80000"/>
              </a:lnSpc>
            </a:pPr>
            <a:r>
              <a:rPr lang="tr-TR" dirty="0" smtClean="0">
                <a:latin typeface="Times New Roman" pitchFamily="18" charset="0"/>
                <a:cs typeface="Times New Roman" pitchFamily="18" charset="0"/>
              </a:rPr>
              <a:t>D- Söz konusu toplumsal durumdan </a:t>
            </a:r>
            <a:r>
              <a:rPr lang="tr-TR" dirty="0" err="1" smtClean="0">
                <a:latin typeface="Times New Roman" pitchFamily="18" charset="0"/>
                <a:cs typeface="Times New Roman" pitchFamily="18" charset="0"/>
              </a:rPr>
              <a:t>kaçınlır</a:t>
            </a:r>
            <a:r>
              <a:rPr lang="tr-TR" dirty="0" smtClean="0">
                <a:latin typeface="Times New Roman" pitchFamily="18" charset="0"/>
                <a:cs typeface="Times New Roman" pitchFamily="18" charset="0"/>
              </a:rPr>
              <a:t> ya da yoğun bir korku ya da kaygı ile buna katlanılır.</a:t>
            </a:r>
          </a:p>
          <a:p>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6270459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nSpc>
                <a:spcPct val="80000"/>
              </a:lnSpc>
            </a:pPr>
            <a:r>
              <a:rPr lang="tr-TR" dirty="0" smtClean="0">
                <a:latin typeface="Times New Roman" pitchFamily="18" charset="0"/>
                <a:cs typeface="Times New Roman" pitchFamily="18" charset="0"/>
              </a:rPr>
              <a:t>E- Duyulan korku ya da kaygı,söz konusu toplumsal ortamda çekinilecek duruma göre ve toplumsal-kültürel bağlamda orantısızdır.</a:t>
            </a:r>
          </a:p>
          <a:p>
            <a:pPr>
              <a:lnSpc>
                <a:spcPct val="80000"/>
              </a:lnSpc>
            </a:pPr>
            <a:r>
              <a:rPr lang="tr-TR" dirty="0" smtClean="0">
                <a:latin typeface="Times New Roman" pitchFamily="18" charset="0"/>
                <a:cs typeface="Times New Roman" pitchFamily="18" charset="0"/>
              </a:rPr>
              <a:t>F-korku,kaygı ya da kaçınma sürekli bir durumdur,altı ay ya da daha uzun sürer.</a:t>
            </a:r>
          </a:p>
          <a:p>
            <a:pPr>
              <a:lnSpc>
                <a:spcPct val="80000"/>
              </a:lnSpc>
            </a:pPr>
            <a:r>
              <a:rPr lang="tr-TR" dirty="0" smtClean="0">
                <a:latin typeface="Times New Roman" pitchFamily="18" charset="0"/>
                <a:cs typeface="Times New Roman" pitchFamily="18" charset="0"/>
              </a:rPr>
              <a:t>G- Korku,kaygı ya da kaçınma,klinik açıdan belirgin sıkıntıya ya da toplumsal,işle ilgili alanlarda ya da önemli diğer işlevsellik alanlarında işlevsellikte düşmeye neden olur.</a:t>
            </a:r>
          </a:p>
          <a:p>
            <a:pPr>
              <a:lnSpc>
                <a:spcPct val="80000"/>
              </a:lnSpc>
            </a:pPr>
            <a:r>
              <a:rPr lang="tr-TR" dirty="0" smtClean="0">
                <a:latin typeface="Times New Roman" pitchFamily="18" charset="0"/>
                <a:cs typeface="Times New Roman" pitchFamily="18" charset="0"/>
              </a:rPr>
              <a:t>H-korku,kaygı ya da kaçınma madde etkisine,panik bozukluğa,beden algısı bozukluğuna ya otizm açılımında bir bozukluğa ya organik bir hastalığa örn </a:t>
            </a:r>
            <a:r>
              <a:rPr lang="tr-TR" dirty="0" err="1" smtClean="0">
                <a:latin typeface="Times New Roman" pitchFamily="18" charset="0"/>
                <a:cs typeface="Times New Roman" pitchFamily="18" charset="0"/>
              </a:rPr>
              <a:t>parkinson</a:t>
            </a:r>
            <a:r>
              <a:rPr lang="tr-TR" dirty="0" smtClean="0">
                <a:latin typeface="Times New Roman" pitchFamily="18" charset="0"/>
                <a:cs typeface="Times New Roman" pitchFamily="18" charset="0"/>
              </a:rPr>
              <a:t>,yanık gibi bir nedenden kaynaklanan biçimsel bozukluğa bağlanamaz.</a:t>
            </a:r>
          </a:p>
          <a:p>
            <a:endParaRPr lang="tr-TR" dirty="0"/>
          </a:p>
        </p:txBody>
      </p:sp>
    </p:spTree>
    <p:extLst>
      <p:ext uri="{BB962C8B-B14F-4D97-AF65-F5344CB8AC3E}">
        <p14:creationId xmlns:p14="http://schemas.microsoft.com/office/powerpoint/2010/main" val="930150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Agorafobi</a:t>
            </a:r>
            <a:endParaRPr lang="tr-TR" dirty="0"/>
          </a:p>
        </p:txBody>
      </p:sp>
      <p:sp>
        <p:nvSpPr>
          <p:cNvPr id="3" name="2 İçerik Yer Tutucusu"/>
          <p:cNvSpPr>
            <a:spLocks noGrp="1"/>
          </p:cNvSpPr>
          <p:nvPr>
            <p:ph sz="quarter" idx="1"/>
          </p:nvPr>
        </p:nvSpPr>
        <p:spPr/>
        <p:txBody>
          <a:bodyPr>
            <a:noAutofit/>
          </a:bodyPr>
          <a:lstStyle/>
          <a:p>
            <a:pPr>
              <a:lnSpc>
                <a:spcPct val="80000"/>
              </a:lnSpc>
              <a:buFont typeface="Wingdings" pitchFamily="2" charset="2"/>
              <a:buNone/>
            </a:pPr>
            <a:r>
              <a:rPr lang="tr-TR" sz="2200" dirty="0">
                <a:latin typeface="Times New Roman" pitchFamily="18" charset="0"/>
                <a:cs typeface="Times New Roman" pitchFamily="18" charset="0"/>
              </a:rPr>
              <a:t>A- Aşağıdaki beş durumdan ikisi ya da </a:t>
            </a:r>
            <a:r>
              <a:rPr lang="tr-TR" sz="2200" dirty="0" err="1">
                <a:latin typeface="Times New Roman" pitchFamily="18" charset="0"/>
                <a:cs typeface="Times New Roman" pitchFamily="18" charset="0"/>
              </a:rPr>
              <a:t>dah</a:t>
            </a:r>
            <a:r>
              <a:rPr lang="tr-TR" sz="2200" dirty="0">
                <a:latin typeface="Times New Roman" pitchFamily="18" charset="0"/>
                <a:cs typeface="Times New Roman" pitchFamily="18" charset="0"/>
              </a:rPr>
              <a:t> çoğu ile </a:t>
            </a:r>
            <a:r>
              <a:rPr lang="tr-TR" sz="2200" dirty="0" err="1">
                <a:latin typeface="Times New Roman" pitchFamily="18" charset="0"/>
                <a:cs typeface="Times New Roman" pitchFamily="18" charset="0"/>
              </a:rPr>
              <a:t>igili</a:t>
            </a:r>
            <a:r>
              <a:rPr lang="tr-TR" sz="2200" dirty="0">
                <a:latin typeface="Times New Roman" pitchFamily="18" charset="0"/>
                <a:cs typeface="Times New Roman" pitchFamily="18" charset="0"/>
              </a:rPr>
              <a:t> olarak belirgin korku ya da kaygı duyma</a:t>
            </a:r>
          </a:p>
          <a:p>
            <a:pPr>
              <a:lnSpc>
                <a:spcPct val="80000"/>
              </a:lnSpc>
              <a:buFont typeface="Wingdings" pitchFamily="2" charset="2"/>
              <a:buNone/>
            </a:pPr>
            <a:r>
              <a:rPr lang="tr-TR" sz="2200" dirty="0">
                <a:latin typeface="Times New Roman" pitchFamily="18" charset="0"/>
                <a:cs typeface="Times New Roman" pitchFamily="18" charset="0"/>
              </a:rPr>
              <a:t> 1-Toplu taşıma araçlarını kullanma(örn otomobiller,otobüsler,trenler vb..)</a:t>
            </a:r>
          </a:p>
          <a:p>
            <a:pPr>
              <a:lnSpc>
                <a:spcPct val="80000"/>
              </a:lnSpc>
              <a:buFont typeface="Wingdings" pitchFamily="2" charset="2"/>
              <a:buNone/>
            </a:pPr>
            <a:r>
              <a:rPr lang="tr-TR" sz="2200" dirty="0">
                <a:latin typeface="Times New Roman" pitchFamily="18" charset="0"/>
                <a:cs typeface="Times New Roman" pitchFamily="18" charset="0"/>
              </a:rPr>
              <a:t> 2-Açık yerlerde bulunma(örn otoparklar,alışveriş merkezleri..)</a:t>
            </a:r>
          </a:p>
          <a:p>
            <a:pPr>
              <a:lnSpc>
                <a:spcPct val="80000"/>
              </a:lnSpc>
              <a:buFont typeface="Wingdings" pitchFamily="2" charset="2"/>
              <a:buNone/>
            </a:pPr>
            <a:r>
              <a:rPr lang="tr-TR" sz="2200" dirty="0">
                <a:latin typeface="Times New Roman" pitchFamily="18" charset="0"/>
                <a:cs typeface="Times New Roman" pitchFamily="18" charset="0"/>
              </a:rPr>
              <a:t> 3-Kapalı yerlerde bulunma(örn mağazalar,tiyatrolar,sinemalar..)</a:t>
            </a:r>
          </a:p>
          <a:p>
            <a:pPr>
              <a:lnSpc>
                <a:spcPct val="80000"/>
              </a:lnSpc>
              <a:buFont typeface="Wingdings" pitchFamily="2" charset="2"/>
              <a:buNone/>
            </a:pPr>
            <a:r>
              <a:rPr lang="tr-TR" sz="2200" dirty="0">
                <a:latin typeface="Times New Roman" pitchFamily="18" charset="0"/>
                <a:cs typeface="Times New Roman" pitchFamily="18" charset="0"/>
              </a:rPr>
              <a:t> 4-Sırada bekleme ya da kalabalık bir yerde bulunma</a:t>
            </a:r>
          </a:p>
          <a:p>
            <a:pPr>
              <a:lnSpc>
                <a:spcPct val="80000"/>
              </a:lnSpc>
              <a:buFont typeface="Wingdings" pitchFamily="2" charset="2"/>
              <a:buNone/>
            </a:pPr>
            <a:r>
              <a:rPr lang="tr-TR" sz="2200" dirty="0">
                <a:latin typeface="Times New Roman" pitchFamily="18" charset="0"/>
                <a:cs typeface="Times New Roman" pitchFamily="18" charset="0"/>
              </a:rPr>
              <a:t> 5-Tek başına evin dışında olma.</a:t>
            </a:r>
          </a:p>
          <a:p>
            <a:pPr>
              <a:lnSpc>
                <a:spcPct val="80000"/>
              </a:lnSpc>
              <a:buFont typeface="Wingdings" pitchFamily="2" charset="2"/>
              <a:buNone/>
            </a:pPr>
            <a:r>
              <a:rPr lang="tr-TR" sz="2200" dirty="0">
                <a:latin typeface="Times New Roman" pitchFamily="18" charset="0"/>
                <a:cs typeface="Times New Roman" pitchFamily="18" charset="0"/>
              </a:rPr>
              <a:t>B- Kişi,kaçmanın güç olabileceğini ya da panik benzeri ya da yetersizleştiren ya da utanç veren diğer belirtilerin olması durumunda yardım alamayabileceğini düşündüğü için bu tür durumlardan kaçınır.</a:t>
            </a:r>
          </a:p>
          <a:p>
            <a:pPr>
              <a:lnSpc>
                <a:spcPct val="80000"/>
              </a:lnSpc>
              <a:buFont typeface="Wingdings" pitchFamily="2" charset="2"/>
              <a:buNone/>
            </a:pPr>
            <a:r>
              <a:rPr lang="tr-TR" sz="2200" dirty="0">
                <a:latin typeface="Times New Roman" pitchFamily="18" charset="0"/>
                <a:cs typeface="Times New Roman" pitchFamily="18" charset="0"/>
              </a:rPr>
              <a:t>C- Agorafobi kaynağı durumlar,neredeyse her zaman korku ya da kaygı doğurur.</a:t>
            </a:r>
          </a:p>
          <a:p>
            <a:pPr>
              <a:lnSpc>
                <a:spcPct val="80000"/>
              </a:lnSpc>
              <a:buFont typeface="Wingdings" pitchFamily="2" charset="2"/>
              <a:buNone/>
            </a:pPr>
            <a:r>
              <a:rPr lang="tr-TR" sz="2200" dirty="0">
                <a:latin typeface="Times New Roman" pitchFamily="18" charset="0"/>
                <a:cs typeface="Times New Roman" pitchFamily="18" charset="0"/>
              </a:rPr>
              <a:t>D- Agorafobi kaynağı durumlardan etkin bir biçimde kaçınılır,bir eşlikçiye gereksinilir ya da yoğun bir korku ya kaygı ile buna katlanılır.</a:t>
            </a:r>
          </a:p>
          <a:p>
            <a:endParaRPr lang="tr-TR" sz="2200" dirty="0">
              <a:latin typeface="Times New Roman" pitchFamily="18" charset="0"/>
              <a:cs typeface="Times New Roman" pitchFamily="18" charset="0"/>
            </a:endParaRPr>
          </a:p>
        </p:txBody>
      </p:sp>
    </p:spTree>
    <p:extLst>
      <p:ext uri="{BB962C8B-B14F-4D97-AF65-F5344CB8AC3E}">
        <p14:creationId xmlns:p14="http://schemas.microsoft.com/office/powerpoint/2010/main" val="16206516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nSpc>
                <a:spcPct val="80000"/>
              </a:lnSpc>
              <a:buNone/>
            </a:pPr>
            <a:r>
              <a:rPr lang="tr-TR" sz="2200" dirty="0">
                <a:latin typeface="Times New Roman" pitchFamily="18" charset="0"/>
                <a:cs typeface="Times New Roman" pitchFamily="18" charset="0"/>
              </a:rPr>
              <a:t>E- Duyulan korku ya da kaygı agorafobi kaynağı durumların yarattığı gerçek tehlikeye göre toplumsal-kültürel bağlamda orantısızdır.</a:t>
            </a:r>
          </a:p>
          <a:p>
            <a:pPr>
              <a:lnSpc>
                <a:spcPct val="80000"/>
              </a:lnSpc>
              <a:buFont typeface="Wingdings" pitchFamily="2" charset="2"/>
              <a:buNone/>
            </a:pPr>
            <a:r>
              <a:rPr lang="tr-TR" sz="2200" dirty="0">
                <a:latin typeface="Times New Roman" pitchFamily="18" charset="0"/>
                <a:cs typeface="Times New Roman" pitchFamily="18" charset="0"/>
              </a:rPr>
              <a:t>F- Korku,kaygı ya da kaçınma </a:t>
            </a:r>
            <a:r>
              <a:rPr lang="tr-TR" sz="2200" dirty="0" err="1">
                <a:latin typeface="Times New Roman" pitchFamily="18" charset="0"/>
                <a:cs typeface="Times New Roman" pitchFamily="18" charset="0"/>
              </a:rPr>
              <a:t>süreklibir</a:t>
            </a:r>
            <a:r>
              <a:rPr lang="tr-TR" sz="2200" dirty="0">
                <a:latin typeface="Times New Roman" pitchFamily="18" charset="0"/>
                <a:cs typeface="Times New Roman" pitchFamily="18" charset="0"/>
              </a:rPr>
              <a:t> durumdur, altı ay ya da daha uzun sürer.</a:t>
            </a:r>
          </a:p>
          <a:p>
            <a:pPr>
              <a:lnSpc>
                <a:spcPct val="80000"/>
              </a:lnSpc>
              <a:buFont typeface="Wingdings" pitchFamily="2" charset="2"/>
              <a:buNone/>
            </a:pPr>
            <a:r>
              <a:rPr lang="tr-TR" sz="2200" dirty="0">
                <a:latin typeface="Times New Roman" pitchFamily="18" charset="0"/>
                <a:cs typeface="Times New Roman" pitchFamily="18" charset="0"/>
              </a:rPr>
              <a:t>G-Korku,kaygı ya da kaçınma klinik açıdan belirgin bir sıkıntıya ya da toplumsal işle ilgili alanlarda ya da önemli diğer işlevsellik alanlarda işlevsellikte düşmeye neden olur.</a:t>
            </a:r>
          </a:p>
          <a:p>
            <a:pPr>
              <a:lnSpc>
                <a:spcPct val="80000"/>
              </a:lnSpc>
              <a:buFont typeface="Wingdings" pitchFamily="2" charset="2"/>
              <a:buNone/>
            </a:pPr>
            <a:r>
              <a:rPr lang="tr-TR" sz="2200" dirty="0">
                <a:latin typeface="Times New Roman" pitchFamily="18" charset="0"/>
                <a:cs typeface="Times New Roman" pitchFamily="18" charset="0"/>
              </a:rPr>
              <a:t>H- Sağlığı ilgilendiren başka bir durum varsa(örn </a:t>
            </a:r>
            <a:r>
              <a:rPr lang="tr-TR" sz="2200" dirty="0" err="1">
                <a:latin typeface="Times New Roman" pitchFamily="18" charset="0"/>
                <a:cs typeface="Times New Roman" pitchFamily="18" charset="0"/>
              </a:rPr>
              <a:t>inf</a:t>
            </a:r>
            <a:r>
              <a:rPr lang="tr-TR" sz="2200" dirty="0">
                <a:latin typeface="Times New Roman" pitchFamily="18" charset="0"/>
                <a:cs typeface="Times New Roman" pitchFamily="18" charset="0"/>
              </a:rPr>
              <a:t> barsak </a:t>
            </a:r>
            <a:r>
              <a:rPr lang="tr-TR" sz="2200" dirty="0" err="1">
                <a:latin typeface="Times New Roman" pitchFamily="18" charset="0"/>
                <a:cs typeface="Times New Roman" pitchFamily="18" charset="0"/>
              </a:rPr>
              <a:t>hast</a:t>
            </a:r>
            <a:r>
              <a:rPr lang="tr-TR" sz="2200" dirty="0">
                <a:latin typeface="Times New Roman" pitchFamily="18" charset="0"/>
                <a:cs typeface="Times New Roman" pitchFamily="18" charset="0"/>
              </a:rPr>
              <a:t>,</a:t>
            </a:r>
            <a:r>
              <a:rPr lang="tr-TR" sz="2200" dirty="0" err="1">
                <a:latin typeface="Times New Roman" pitchFamily="18" charset="0"/>
                <a:cs typeface="Times New Roman" pitchFamily="18" charset="0"/>
              </a:rPr>
              <a:t>parkinson</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hast</a:t>
            </a:r>
            <a:r>
              <a:rPr lang="tr-TR" sz="2200" dirty="0">
                <a:latin typeface="Times New Roman" pitchFamily="18" charset="0"/>
                <a:cs typeface="Times New Roman" pitchFamily="18" charset="0"/>
              </a:rPr>
              <a:t>) korku kaygı ya da kaçınma açıkça aşırı bir düzeydedir.</a:t>
            </a:r>
          </a:p>
          <a:p>
            <a:pPr>
              <a:lnSpc>
                <a:spcPct val="80000"/>
              </a:lnSpc>
              <a:buFont typeface="Wingdings" pitchFamily="2" charset="2"/>
              <a:buNone/>
            </a:pPr>
            <a:r>
              <a:rPr lang="tr-TR" sz="2200" dirty="0">
                <a:latin typeface="Times New Roman" pitchFamily="18" charset="0"/>
                <a:cs typeface="Times New Roman" pitchFamily="18" charset="0"/>
              </a:rPr>
              <a:t>I-Bu durum başka bir ruhsal bozukluğun belirtileriyle açıklanamaz.</a:t>
            </a:r>
          </a:p>
          <a:p>
            <a:pPr>
              <a:lnSpc>
                <a:spcPct val="80000"/>
              </a:lnSpc>
              <a:buFont typeface="Wingdings" pitchFamily="2" charset="2"/>
              <a:buNone/>
            </a:pPr>
            <a:endParaRPr lang="tr-TR" sz="2200" dirty="0">
              <a:latin typeface="Times New Roman" pitchFamily="18" charset="0"/>
              <a:cs typeface="Times New Roman" pitchFamily="18" charset="0"/>
            </a:endParaRPr>
          </a:p>
          <a:p>
            <a:pPr>
              <a:lnSpc>
                <a:spcPct val="80000"/>
              </a:lnSpc>
              <a:buFont typeface="Wingdings" pitchFamily="2" charset="2"/>
              <a:buNone/>
            </a:pPr>
            <a:r>
              <a:rPr lang="tr-TR" sz="2200" dirty="0">
                <a:latin typeface="Times New Roman" pitchFamily="18" charset="0"/>
                <a:cs typeface="Times New Roman" pitchFamily="18" charset="0"/>
              </a:rPr>
              <a:t>Not: agorafobi tanısı </a:t>
            </a:r>
            <a:r>
              <a:rPr lang="tr-TR" sz="2200" dirty="0" err="1">
                <a:latin typeface="Times New Roman" pitchFamily="18" charset="0"/>
                <a:cs typeface="Times New Roman" pitchFamily="18" charset="0"/>
              </a:rPr>
              <a:t>Pb</a:t>
            </a:r>
            <a:r>
              <a:rPr lang="tr-TR" sz="2200" dirty="0">
                <a:latin typeface="Times New Roman" pitchFamily="18" charset="0"/>
                <a:cs typeface="Times New Roman" pitchFamily="18" charset="0"/>
              </a:rPr>
              <a:t> olup olmadığına bakılmaksızın konur.Kişinin klinik görünümü hem PB hem Agorafobi </a:t>
            </a:r>
          </a:p>
          <a:p>
            <a:pPr>
              <a:lnSpc>
                <a:spcPct val="80000"/>
              </a:lnSpc>
              <a:buFont typeface="Wingdings" pitchFamily="2" charset="2"/>
              <a:buNone/>
            </a:pPr>
            <a:r>
              <a:rPr lang="tr-TR" sz="2200" dirty="0">
                <a:latin typeface="Times New Roman" pitchFamily="18" charset="0"/>
                <a:cs typeface="Times New Roman" pitchFamily="18" charset="0"/>
              </a:rPr>
              <a:t>İçin tanı ölçütlerini karşılıyorsa her iki tanı birlikte konmalıdır.</a:t>
            </a:r>
          </a:p>
          <a:p>
            <a:endParaRPr lang="tr-TR" sz="2200" dirty="0"/>
          </a:p>
        </p:txBody>
      </p:sp>
    </p:spTree>
    <p:extLst>
      <p:ext uri="{BB962C8B-B14F-4D97-AF65-F5344CB8AC3E}">
        <p14:creationId xmlns:p14="http://schemas.microsoft.com/office/powerpoint/2010/main" val="2507710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1140</Words>
  <Application>Microsoft Office PowerPoint</Application>
  <PresentationFormat>Geniş ekran</PresentationFormat>
  <Paragraphs>107</Paragraphs>
  <Slides>17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Century Schoolbook</vt:lpstr>
      <vt:lpstr>Tahoma</vt:lpstr>
      <vt:lpstr>Times New Roman</vt:lpstr>
      <vt:lpstr>Verdana</vt:lpstr>
      <vt:lpstr>Wingdings</vt:lpstr>
      <vt:lpstr>Wingdings 2</vt:lpstr>
      <vt:lpstr>Cumba</vt:lpstr>
      <vt:lpstr>PowerPoint Sunusu</vt:lpstr>
      <vt:lpstr>PowerPoint Sunusu</vt:lpstr>
      <vt:lpstr>ANKSİYETE BOZUKLUKARI</vt:lpstr>
      <vt:lpstr>Panik Bozukluğu</vt:lpstr>
      <vt:lpstr>PowerPoint Sunusu</vt:lpstr>
      <vt:lpstr>Toplumsal kaygı bozukluğu (sosyal fobi)</vt:lpstr>
      <vt:lpstr>PowerPoint Sunusu</vt:lpstr>
      <vt:lpstr>Agorafobi</vt:lpstr>
      <vt:lpstr>PowerPoint Sunusu</vt:lpstr>
      <vt:lpstr>Yaygın anksiyete bozukluğu</vt:lpstr>
      <vt:lpstr>PowerPoint Sunusu</vt:lpstr>
      <vt:lpstr>Ayrılma kaygısı bozukluğu</vt:lpstr>
      <vt:lpstr>PowerPoint Sunusu</vt:lpstr>
      <vt:lpstr>PowerPoint Sunusu</vt:lpstr>
      <vt:lpstr>Özgül Fobi</vt:lpstr>
      <vt:lpstr>PowerPoint Sunusu</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Cenk</dc:creator>
  <cp:lastModifiedBy>Cenk</cp:lastModifiedBy>
  <cp:revision>2</cp:revision>
  <dcterms:created xsi:type="dcterms:W3CDTF">2020-03-27T07:54:06Z</dcterms:created>
  <dcterms:modified xsi:type="dcterms:W3CDTF">2020-04-30T10:09:43Z</dcterms:modified>
</cp:coreProperties>
</file>