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7" r:id="rId4"/>
    <p:sldId id="281" r:id="rId5"/>
    <p:sldId id="280" r:id="rId6"/>
    <p:sldId id="279" r:id="rId7"/>
    <p:sldId id="278" r:id="rId8"/>
    <p:sldId id="277" r:id="rId9"/>
    <p:sldId id="276" r:id="rId10"/>
    <p:sldId id="275" r:id="rId11"/>
    <p:sldId id="273" r:id="rId12"/>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1.08.2021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1.08.2021</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1.08.2021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1.08.2021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1.08.2021</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1.08.2021</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a:t>TASAVVUF II </a:t>
            </a:r>
            <a:br>
              <a:rPr lang="tr-TR" sz="4400" b="1" dirty="0"/>
            </a:br>
            <a:r>
              <a:rPr lang="tr-TR" sz="4400" b="1" dirty="0"/>
              <a:t>VII. </a:t>
            </a:r>
            <a:r>
              <a:rPr lang="tr-TR" sz="4400" b="1"/>
              <a:t>YARIYIL GÜZ DÖNEMİ</a:t>
            </a:r>
            <a:endParaRPr lang="tr-TR" sz="4000" b="1" dirty="0"/>
          </a:p>
        </p:txBody>
      </p:sp>
      <p:sp>
        <p:nvSpPr>
          <p:cNvPr id="3" name="Alt Başlık 2"/>
          <p:cNvSpPr>
            <a:spLocks noGrp="1"/>
          </p:cNvSpPr>
          <p:nvPr>
            <p:ph type="subTitle" idx="1"/>
          </p:nvPr>
        </p:nvSpPr>
        <p:spPr>
          <a:xfrm>
            <a:off x="1751012" y="2563318"/>
            <a:ext cx="8689976" cy="3591298"/>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(yildizm@ankara.edu.tr)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6</a:t>
            </a:r>
            <a:r>
              <a:rPr lang="tr-TR" b="1" dirty="0" smtClean="0"/>
              <a:t>.Eserleri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b="1" dirty="0" err="1"/>
              <a:t>a.Mesnevî</a:t>
            </a:r>
            <a:r>
              <a:rPr lang="tr-TR" b="1" dirty="0"/>
              <a:t>-i </a:t>
            </a:r>
            <a:r>
              <a:rPr lang="tr-TR" b="1" dirty="0" err="1"/>
              <a:t>Mânevi</a:t>
            </a:r>
            <a:endParaRPr lang="tr-TR" b="1" dirty="0"/>
          </a:p>
          <a:p>
            <a:pPr algn="just"/>
            <a:r>
              <a:rPr lang="tr-TR" b="1" dirty="0"/>
              <a:t>b. </a:t>
            </a:r>
            <a:r>
              <a:rPr lang="tr-TR" b="1" dirty="0" err="1"/>
              <a:t>Dîvân</a:t>
            </a:r>
            <a:r>
              <a:rPr lang="tr-TR" b="1" dirty="0"/>
              <a:t>-ı </a:t>
            </a:r>
            <a:r>
              <a:rPr lang="tr-TR" b="1" dirty="0" err="1"/>
              <a:t>Kebîr</a:t>
            </a:r>
            <a:endParaRPr lang="tr-TR" b="1" dirty="0"/>
          </a:p>
          <a:p>
            <a:pPr algn="just"/>
            <a:r>
              <a:rPr lang="tr-TR" b="1" dirty="0"/>
              <a:t>c. </a:t>
            </a:r>
            <a:r>
              <a:rPr lang="tr-TR" b="1" dirty="0" err="1"/>
              <a:t>Mektubat</a:t>
            </a:r>
            <a:r>
              <a:rPr lang="tr-TR" b="1" dirty="0"/>
              <a:t> </a:t>
            </a:r>
          </a:p>
          <a:p>
            <a:pPr algn="just"/>
            <a:r>
              <a:rPr lang="tr-TR" b="1" dirty="0"/>
              <a:t>d. </a:t>
            </a:r>
            <a:r>
              <a:rPr lang="tr-TR" b="1" dirty="0" err="1"/>
              <a:t>Fihimafih</a:t>
            </a:r>
            <a:endParaRPr lang="tr-TR" b="1" dirty="0"/>
          </a:p>
          <a:p>
            <a:pPr algn="just"/>
            <a:r>
              <a:rPr lang="tr-TR" b="1" dirty="0"/>
              <a:t>e. </a:t>
            </a:r>
            <a:r>
              <a:rPr lang="tr-TR" b="1" dirty="0" err="1"/>
              <a:t>Mecalis</a:t>
            </a:r>
            <a:r>
              <a:rPr lang="tr-TR" b="1" dirty="0"/>
              <a:t>-i </a:t>
            </a:r>
            <a:r>
              <a:rPr lang="tr-TR" b="1" dirty="0" err="1"/>
              <a:t>Seb’a</a:t>
            </a:r>
            <a:r>
              <a:rPr lang="tr-TR" b="1" dirty="0"/>
              <a:t> </a:t>
            </a:r>
          </a:p>
          <a:p>
            <a:pPr algn="just"/>
            <a:endParaRPr lang="tr-TR" sz="1400" dirty="0"/>
          </a:p>
        </p:txBody>
      </p:sp>
    </p:spTree>
    <p:extLst>
      <p:ext uri="{BB962C8B-B14F-4D97-AF65-F5344CB8AC3E}">
        <p14:creationId xmlns:p14="http://schemas.microsoft.com/office/powerpoint/2010/main" val="2506282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endParaRPr lang="tr-TR" sz="1400" dirty="0"/>
          </a:p>
        </p:txBody>
      </p:sp>
    </p:spTree>
    <p:extLst>
      <p:ext uri="{BB962C8B-B14F-4D97-AF65-F5344CB8AC3E}">
        <p14:creationId xmlns:p14="http://schemas.microsoft.com/office/powerpoint/2010/main" val="95226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5294" y="553915"/>
            <a:ext cx="9738714" cy="1723294"/>
          </a:xfrm>
        </p:spPr>
        <p:txBody>
          <a:bodyPr>
            <a:noAutofit/>
          </a:bodyPr>
          <a:lstStyle/>
          <a:p>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14. </a:t>
            </a: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a:t>
            </a: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 </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sz="1400" dirty="0"/>
              <a:t>Eflâki, </a:t>
            </a:r>
            <a:r>
              <a:rPr lang="tr-TR" sz="1400" i="1" dirty="0" err="1"/>
              <a:t>Menakibü’l</a:t>
            </a:r>
            <a:r>
              <a:rPr lang="tr-TR" sz="1400" i="1" dirty="0"/>
              <a:t>-Arifin</a:t>
            </a:r>
            <a:r>
              <a:rPr lang="tr-TR" sz="1400" dirty="0"/>
              <a:t>, I, s.77; Feridun b. </a:t>
            </a:r>
            <a:r>
              <a:rPr lang="tr-TR" sz="1400" dirty="0" err="1"/>
              <a:t>Ahmed</a:t>
            </a:r>
            <a:r>
              <a:rPr lang="tr-TR" sz="1400" dirty="0"/>
              <a:t>-i </a:t>
            </a:r>
            <a:r>
              <a:rPr lang="tr-TR" sz="1400" dirty="0" err="1"/>
              <a:t>Sipehsalâr</a:t>
            </a:r>
            <a:r>
              <a:rPr lang="tr-TR" sz="1400" dirty="0"/>
              <a:t>, Risâle, Mevlânâ ve Etrafındakiler, </a:t>
            </a:r>
            <a:r>
              <a:rPr lang="tr-TR" sz="1400" dirty="0" err="1"/>
              <a:t>trc</a:t>
            </a:r>
            <a:r>
              <a:rPr lang="tr-TR" sz="1400" dirty="0"/>
              <a:t>. Tahsin Yazıcı, İstanbul </a:t>
            </a:r>
            <a:r>
              <a:rPr lang="tr-TR" sz="1400" dirty="0" smtClean="0"/>
              <a:t>1977</a:t>
            </a:r>
            <a:br>
              <a:rPr lang="tr-TR" sz="1400" dirty="0" smtClean="0"/>
            </a:br>
            <a:r>
              <a:rPr lang="tr-TR" sz="1400" dirty="0" smtClean="0"/>
              <a:t>-</a:t>
            </a:r>
            <a:r>
              <a:rPr lang="tr-TR" sz="1400" dirty="0" err="1"/>
              <a:t>Arpaguş</a:t>
            </a:r>
            <a:r>
              <a:rPr lang="tr-TR" sz="1400" dirty="0"/>
              <a:t>, Safi, Mevlânâ ve İslâm, İstanbul </a:t>
            </a:r>
            <a:r>
              <a:rPr lang="tr-TR" sz="1400" dirty="0" smtClean="0"/>
              <a:t>2007.</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endParaRPr lang="tr-TR" sz="1400" i="1"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Font typeface="Wingdings 3" charset="2"/>
              <a:buAutoNum type="arabicPeriod"/>
              <a:tabLst>
                <a:tab pos="5754688" algn="r"/>
              </a:tabLst>
            </a:pPr>
            <a:r>
              <a:rPr lang="tr-TR" b="1" dirty="0"/>
              <a:t>MEVLANA VE TASAVVUFİ GÖRÜŞLERİ</a:t>
            </a:r>
          </a:p>
          <a:p>
            <a:pPr marL="342900" indent="-342900" eaLnBrk="0" fontAlgn="base" hangingPunct="0">
              <a:spcBef>
                <a:spcPct val="0"/>
              </a:spcBef>
              <a:spcAft>
                <a:spcPct val="0"/>
              </a:spcAft>
              <a:buAutoNum type="arabicPeriod"/>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1. Ailesi ve </a:t>
            </a:r>
            <a:r>
              <a:rPr lang="tr-TR" b="1" dirty="0" smtClean="0"/>
              <a:t>Doğumu</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dirty="0"/>
              <a:t>Mevlânâ </a:t>
            </a:r>
            <a:r>
              <a:rPr lang="tr-TR" dirty="0" err="1"/>
              <a:t>Celâleddin</a:t>
            </a:r>
            <a:r>
              <a:rPr lang="tr-TR" dirty="0"/>
              <a:t>-i Rûmî 6 </a:t>
            </a:r>
            <a:r>
              <a:rPr lang="tr-TR" dirty="0" err="1"/>
              <a:t>Rebiülevvel</a:t>
            </a:r>
            <a:r>
              <a:rPr lang="tr-TR" dirty="0"/>
              <a:t> 604/30 Eylül 1207 tarihinde bu günkü Afganistan sınırları içinde yer alan </a:t>
            </a:r>
            <a:r>
              <a:rPr lang="tr-TR" dirty="0" err="1"/>
              <a:t>Belh</a:t>
            </a:r>
            <a:r>
              <a:rPr lang="tr-TR" dirty="0"/>
              <a:t> şehrinde dünyaya gelir. Babası “</a:t>
            </a:r>
            <a:r>
              <a:rPr lang="tr-TR" dirty="0" err="1"/>
              <a:t>Sultanu’l-Ulemâ</a:t>
            </a:r>
            <a:r>
              <a:rPr lang="tr-TR" dirty="0"/>
              <a:t>” lakabıyla bilinen Muhammed Bahaeddin </a:t>
            </a:r>
            <a:r>
              <a:rPr lang="tr-TR" dirty="0" err="1"/>
              <a:t>Veled</a:t>
            </a:r>
            <a:r>
              <a:rPr lang="tr-TR" dirty="0"/>
              <a:t> b. Hüseyin el-</a:t>
            </a:r>
            <a:r>
              <a:rPr lang="tr-TR" dirty="0" err="1"/>
              <a:t>Bekrî’dir</a:t>
            </a:r>
            <a:r>
              <a:rPr lang="tr-TR" dirty="0"/>
              <a:t>. </a:t>
            </a:r>
            <a:r>
              <a:rPr lang="tr-TR" dirty="0" err="1"/>
              <a:t>Ahmed</a:t>
            </a:r>
            <a:r>
              <a:rPr lang="tr-TR" dirty="0"/>
              <a:t> Hatibi oğlu </a:t>
            </a:r>
            <a:r>
              <a:rPr lang="tr-TR" dirty="0" err="1"/>
              <a:t>Celaleddin</a:t>
            </a:r>
            <a:r>
              <a:rPr lang="tr-TR" dirty="0"/>
              <a:t> Hüseyin vasıtasıyla Hz. Ebubekir’e kadar ulaşır. Babası bir rüya üzerine, </a:t>
            </a:r>
            <a:r>
              <a:rPr lang="tr-TR" dirty="0" err="1"/>
              <a:t>Belh’in</a:t>
            </a:r>
            <a:r>
              <a:rPr lang="tr-TR" dirty="0"/>
              <a:t> en büyük âlimi olarak tanınmış ve </a:t>
            </a:r>
            <a:r>
              <a:rPr lang="tr-TR" dirty="0" err="1"/>
              <a:t>Sultanu’l-Ulemâ</a:t>
            </a:r>
            <a:r>
              <a:rPr lang="tr-TR" dirty="0"/>
              <a:t> lakabı, kendi isminden daha çok anılır olmuştur. Oğlu </a:t>
            </a:r>
            <a:r>
              <a:rPr lang="tr-TR" dirty="0" err="1"/>
              <a:t>Celaleddin</a:t>
            </a:r>
            <a:r>
              <a:rPr lang="tr-TR" dirty="0"/>
              <a:t> doğduğunda </a:t>
            </a:r>
            <a:r>
              <a:rPr lang="tr-TR" dirty="0" err="1"/>
              <a:t>Sultanu’l</a:t>
            </a:r>
            <a:r>
              <a:rPr lang="tr-TR" dirty="0"/>
              <a:t>-Ulema altmış yaşında olgun bir mutasavvıftı.</a:t>
            </a:r>
            <a:r>
              <a:rPr lang="tr-TR" sz="1400" dirty="0"/>
              <a:t> </a:t>
            </a:r>
            <a:endParaRPr lang="tr-TR" sz="1400" dirty="0" smtClean="0"/>
          </a:p>
          <a:p>
            <a:r>
              <a:rPr lang="tr-TR" dirty="0" err="1"/>
              <a:t>Melânâ’nın</a:t>
            </a:r>
            <a:r>
              <a:rPr lang="tr-TR" dirty="0"/>
              <a:t> esas adı </a:t>
            </a:r>
            <a:r>
              <a:rPr lang="tr-TR" dirty="0" err="1"/>
              <a:t>Celaleddin’dir</a:t>
            </a:r>
            <a:r>
              <a:rPr lang="tr-TR" dirty="0"/>
              <a:t>. “Mevlânâ” sıfatı “Efendimiz, Hazret” gibi </a:t>
            </a:r>
            <a:r>
              <a:rPr lang="tr-TR" dirty="0" err="1"/>
              <a:t>mânâları</a:t>
            </a:r>
            <a:r>
              <a:rPr lang="tr-TR" dirty="0"/>
              <a:t> vardır. Mevlânâ sıfatı ilimle meşgul olduğu için verilmiştir. Rumi tabiri ise Anadolu’ya </a:t>
            </a:r>
            <a:r>
              <a:rPr lang="tr-TR" dirty="0" err="1"/>
              <a:t>nisbetle</a:t>
            </a:r>
            <a:r>
              <a:rPr lang="tr-TR" dirty="0"/>
              <a:t> verilmiş bir </a:t>
            </a:r>
            <a:r>
              <a:rPr lang="tr-TR" dirty="0" smtClean="0"/>
              <a:t>sıfattır.</a:t>
            </a:r>
          </a:p>
          <a:p>
            <a:r>
              <a:rPr lang="tr-TR" dirty="0"/>
              <a:t>Annesinin babası, Horasan Padişahı </a:t>
            </a:r>
            <a:r>
              <a:rPr lang="tr-TR" dirty="0" err="1"/>
              <a:t>Alaüddevle</a:t>
            </a:r>
            <a:r>
              <a:rPr lang="tr-TR" dirty="0"/>
              <a:t> </a:t>
            </a:r>
            <a:r>
              <a:rPr lang="tr-TR" dirty="0" err="1"/>
              <a:t>Alauddin</a:t>
            </a:r>
            <a:r>
              <a:rPr lang="tr-TR" dirty="0"/>
              <a:t> </a:t>
            </a:r>
            <a:r>
              <a:rPr lang="tr-TR" dirty="0" err="1"/>
              <a:t>Harizmşahtır</a:t>
            </a:r>
            <a:r>
              <a:rPr lang="tr-TR" dirty="0"/>
              <a:t>. Bir başka deyişle o, bir padişah torunudur. Anneannesi tarafından soyunun Hz. Ali’ye kadar ulaştığı </a:t>
            </a:r>
            <a:r>
              <a:rPr lang="tr-TR" dirty="0" smtClean="0"/>
              <a:t>kaydedilir. </a:t>
            </a:r>
            <a:r>
              <a:rPr lang="tr-TR" dirty="0"/>
              <a:t>Babası, </a:t>
            </a:r>
            <a:r>
              <a:rPr lang="tr-TR" dirty="0" err="1"/>
              <a:t>Necmüddin</a:t>
            </a:r>
            <a:r>
              <a:rPr lang="tr-TR" dirty="0"/>
              <a:t>-i Kübra’nın (ö.618/1221) </a:t>
            </a:r>
            <a:r>
              <a:rPr lang="tr-TR" dirty="0" err="1"/>
              <a:t>müridlerindendir</a:t>
            </a:r>
            <a:r>
              <a:rPr lang="tr-TR" dirty="0"/>
              <a:t>. </a:t>
            </a:r>
          </a:p>
        </p:txBody>
      </p:sp>
    </p:spTree>
    <p:extLst>
      <p:ext uri="{BB962C8B-B14F-4D97-AF65-F5344CB8AC3E}">
        <p14:creationId xmlns:p14="http://schemas.microsoft.com/office/powerpoint/2010/main" val="38211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1. Ailesi ve Doğumu</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err="1"/>
              <a:t>Sultanu’l-Ulemâ</a:t>
            </a:r>
            <a:r>
              <a:rPr lang="tr-TR" dirty="0"/>
              <a:t>, Fahreddin-i Razi (ö.) ve </a:t>
            </a:r>
            <a:r>
              <a:rPr lang="tr-TR" dirty="0" err="1"/>
              <a:t>Zeyn</a:t>
            </a:r>
            <a:r>
              <a:rPr lang="tr-TR" dirty="0"/>
              <a:t>-i </a:t>
            </a:r>
            <a:r>
              <a:rPr lang="tr-TR" dirty="0" err="1"/>
              <a:t>Kîşî</a:t>
            </a:r>
            <a:r>
              <a:rPr lang="tr-TR" dirty="0"/>
              <a:t> (ö.) gibi Yunan felsefesinden etkilenen âlimleri ve </a:t>
            </a:r>
            <a:r>
              <a:rPr lang="tr-TR" dirty="0" err="1"/>
              <a:t>Harizmşah</a:t>
            </a:r>
            <a:r>
              <a:rPr lang="tr-TR" dirty="0"/>
              <a:t> Alâeddin Muhammed’i vaazlarında şiddetle eleştirirdi. Kaynaklara göre Fahreddin-i Razi’yi tartışmalarda yenmesi bu eleştirilere eklenince, </a:t>
            </a:r>
            <a:r>
              <a:rPr lang="tr-TR" dirty="0" err="1"/>
              <a:t>Sultanu’l-Ulemâ’nın</a:t>
            </a:r>
            <a:r>
              <a:rPr lang="tr-TR" dirty="0"/>
              <a:t> etrafında bir husumet halkası doğar ve bunun neticesi olarak 609/1212’de </a:t>
            </a:r>
            <a:r>
              <a:rPr lang="tr-TR" dirty="0" err="1"/>
              <a:t>Belh’i</a:t>
            </a:r>
            <a:r>
              <a:rPr lang="tr-TR" dirty="0"/>
              <a:t> terk </a:t>
            </a:r>
            <a:r>
              <a:rPr lang="tr-TR" dirty="0" smtClean="0"/>
              <a:t>eder.</a:t>
            </a:r>
            <a:r>
              <a:rPr lang="tr-TR" dirty="0"/>
              <a:t> Mevlânâ, o sırada 5 yaşlarındadır. O, kalbi kırılarak ayrılır. </a:t>
            </a:r>
            <a:r>
              <a:rPr lang="tr-TR" dirty="0" err="1"/>
              <a:t>Belh</a:t>
            </a:r>
            <a:r>
              <a:rPr lang="tr-TR" dirty="0"/>
              <a:t> şehri, bu </a:t>
            </a:r>
            <a:r>
              <a:rPr lang="tr-TR" dirty="0" err="1"/>
              <a:t>mânevî</a:t>
            </a:r>
            <a:r>
              <a:rPr lang="tr-TR" dirty="0"/>
              <a:t> sigortasını kaybetmesi üzerine, çok geçmeden Moğol istilasına uğrar. </a:t>
            </a:r>
            <a:endParaRPr lang="tr-TR" dirty="0" smtClean="0"/>
          </a:p>
          <a:p>
            <a:pPr algn="just"/>
            <a:r>
              <a:rPr lang="tr-TR" dirty="0" err="1"/>
              <a:t>Sultanu’l-Ulemâ</a:t>
            </a:r>
            <a:r>
              <a:rPr lang="tr-TR" dirty="0"/>
              <a:t>, ailesiyle birlikte yol üzerindeki yerleşim birimlerine uğrayıp, oraların âlimleri ve fazilet erbabıyla buluşur. İlk önce </a:t>
            </a:r>
            <a:r>
              <a:rPr lang="tr-TR" dirty="0" err="1"/>
              <a:t>Nişabur’a</a:t>
            </a:r>
            <a:r>
              <a:rPr lang="tr-TR" dirty="0"/>
              <a:t> gidip orada </a:t>
            </a:r>
            <a:r>
              <a:rPr lang="tr-TR" dirty="0" err="1"/>
              <a:t>Attâr’la</a:t>
            </a:r>
            <a:r>
              <a:rPr lang="tr-TR" dirty="0"/>
              <a:t> görüşür. </a:t>
            </a:r>
            <a:r>
              <a:rPr lang="tr-TR" dirty="0" err="1"/>
              <a:t>Attâr</a:t>
            </a:r>
            <a:r>
              <a:rPr lang="tr-TR" dirty="0"/>
              <a:t> orada, </a:t>
            </a:r>
            <a:r>
              <a:rPr lang="tr-TR" dirty="0" err="1"/>
              <a:t>Esrarnâme’sini</a:t>
            </a:r>
            <a:r>
              <a:rPr lang="tr-TR" dirty="0"/>
              <a:t> Mevlânâ’ya hediye eder ve onun ileride bir </a:t>
            </a:r>
            <a:r>
              <a:rPr lang="tr-TR" dirty="0" err="1"/>
              <a:t>manâ</a:t>
            </a:r>
            <a:r>
              <a:rPr lang="tr-TR" dirty="0"/>
              <a:t> sultanı olacağını </a:t>
            </a:r>
            <a:r>
              <a:rPr lang="tr-TR" dirty="0" smtClean="0"/>
              <a:t>müjdeler. </a:t>
            </a:r>
            <a:r>
              <a:rPr lang="tr-TR" dirty="0"/>
              <a:t>Bu minval üzere </a:t>
            </a:r>
            <a:r>
              <a:rPr lang="tr-TR" dirty="0" err="1"/>
              <a:t>Şehabeddin</a:t>
            </a:r>
            <a:r>
              <a:rPr lang="tr-TR" dirty="0"/>
              <a:t>-i </a:t>
            </a:r>
            <a:r>
              <a:rPr lang="tr-TR" dirty="0" err="1"/>
              <a:t>Sühreverdi’nin</a:t>
            </a:r>
            <a:r>
              <a:rPr lang="tr-TR" dirty="0"/>
              <a:t> (ö.) de bizzat yer aldığı bir tören karşılamasıyla </a:t>
            </a:r>
            <a:r>
              <a:rPr lang="tr-TR" dirty="0" err="1"/>
              <a:t>Bağdad’a</a:t>
            </a:r>
            <a:r>
              <a:rPr lang="tr-TR" dirty="0"/>
              <a:t> gelirler. </a:t>
            </a:r>
            <a:r>
              <a:rPr lang="tr-TR" dirty="0" err="1"/>
              <a:t>Sultanu’l-Ulemâ</a:t>
            </a:r>
            <a:r>
              <a:rPr lang="tr-TR" dirty="0"/>
              <a:t> burada bir süre kalarak </a:t>
            </a:r>
            <a:r>
              <a:rPr lang="tr-TR" dirty="0" err="1"/>
              <a:t>Kûfe</a:t>
            </a:r>
            <a:r>
              <a:rPr lang="tr-TR" dirty="0"/>
              <a:t> yoluyla </a:t>
            </a:r>
            <a:r>
              <a:rPr lang="tr-TR" dirty="0" err="1"/>
              <a:t>Hicâz’a</a:t>
            </a:r>
            <a:r>
              <a:rPr lang="tr-TR" dirty="0"/>
              <a:t> </a:t>
            </a:r>
            <a:r>
              <a:rPr lang="tr-TR" dirty="0" smtClean="0"/>
              <a:t>gider. </a:t>
            </a:r>
            <a:r>
              <a:rPr lang="tr-TR" dirty="0"/>
              <a:t>Orada vazifelerini yaptıktan sonra, uğradığı şehirlerde kısa kısa kalarak yolculuğuna devam eder. </a:t>
            </a:r>
            <a:endParaRPr lang="tr-TR" sz="1400" dirty="0"/>
          </a:p>
        </p:txBody>
      </p:sp>
    </p:spTree>
    <p:extLst>
      <p:ext uri="{BB962C8B-B14F-4D97-AF65-F5344CB8AC3E}">
        <p14:creationId xmlns:p14="http://schemas.microsoft.com/office/powerpoint/2010/main" val="2185243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2. </a:t>
            </a:r>
            <a:r>
              <a:rPr lang="tr-TR" b="1" dirty="0" smtClean="0"/>
              <a:t>Gençliği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dirty="0"/>
              <a:t>Eğitimine küçük yaşlarda başlayan Mevlânâ, medrese eğitimini Karaman’da alır. Annesi Karaman’da vefat eder. Sultan Alaeddin Keykubat (ö.636/1237), </a:t>
            </a:r>
            <a:r>
              <a:rPr lang="tr-TR" dirty="0" err="1"/>
              <a:t>Sultanu’l-Ulemâ’yı</a:t>
            </a:r>
            <a:r>
              <a:rPr lang="tr-TR" dirty="0"/>
              <a:t> Konya’ya davet eder. Aile, bunun üzerine 1228’de Konya’da </a:t>
            </a:r>
            <a:r>
              <a:rPr lang="tr-TR" dirty="0" err="1"/>
              <a:t>Altun</a:t>
            </a:r>
            <a:r>
              <a:rPr lang="tr-TR" dirty="0"/>
              <a:t> Aba medresesine yerleşir</a:t>
            </a:r>
            <a:r>
              <a:rPr lang="tr-TR" dirty="0" smtClean="0"/>
              <a:t>.</a:t>
            </a:r>
            <a:r>
              <a:rPr lang="tr-TR" dirty="0"/>
              <a:t> </a:t>
            </a:r>
            <a:r>
              <a:rPr lang="tr-TR" dirty="0" err="1"/>
              <a:t>Sultanu’l-Ulemâ</a:t>
            </a:r>
            <a:r>
              <a:rPr lang="tr-TR" dirty="0"/>
              <a:t>, 1231’de vefat edene kadar orada vaazla meşgul olur, ders verir. </a:t>
            </a:r>
          </a:p>
          <a:p>
            <a:r>
              <a:rPr lang="tr-TR" dirty="0" err="1"/>
              <a:t>Sultanu’l-Ulemâ</a:t>
            </a:r>
            <a:r>
              <a:rPr lang="tr-TR" dirty="0"/>
              <a:t> 23 Şubat 1231’de vefat edince, oğlu Mevlânâ, babasının yerine medresede ders vermeye başlar. Mevlânâ artık 24 yaşındadır. </a:t>
            </a:r>
            <a:r>
              <a:rPr lang="tr-TR" dirty="0" err="1"/>
              <a:t>Sultanu’l-Ulemâ’nın</a:t>
            </a:r>
            <a:r>
              <a:rPr lang="tr-TR" dirty="0"/>
              <a:t> tek eseri </a:t>
            </a:r>
            <a:r>
              <a:rPr lang="tr-TR" dirty="0" err="1"/>
              <a:t>Meârif’tir</a:t>
            </a:r>
            <a:r>
              <a:rPr lang="tr-TR" dirty="0"/>
              <a:t>. Türkçeye çevrilmiştir.</a:t>
            </a:r>
          </a:p>
          <a:p>
            <a:pPr algn="just"/>
            <a:r>
              <a:rPr lang="tr-TR" dirty="0" err="1"/>
              <a:t>Sultanu’l-Ulemâ</a:t>
            </a:r>
            <a:r>
              <a:rPr lang="tr-TR" dirty="0"/>
              <a:t>, vefatından sonra, Kayseri’de bulunan halifesi Mevlânâ’ya lalalık ve </a:t>
            </a:r>
            <a:r>
              <a:rPr lang="tr-TR" dirty="0" err="1" smtClean="0"/>
              <a:t>atabeklik</a:t>
            </a:r>
            <a:r>
              <a:rPr lang="tr-TR" dirty="0" smtClean="0"/>
              <a:t> </a:t>
            </a:r>
            <a:r>
              <a:rPr lang="tr-TR" dirty="0"/>
              <a:t>yapan Burhaneddin </a:t>
            </a:r>
            <a:r>
              <a:rPr lang="tr-TR" dirty="0" err="1"/>
              <a:t>Muhakkık</a:t>
            </a:r>
            <a:r>
              <a:rPr lang="tr-TR" dirty="0"/>
              <a:t>-ı </a:t>
            </a:r>
            <a:r>
              <a:rPr lang="tr-TR" dirty="0" err="1"/>
              <a:t>Tirmizi</a:t>
            </a:r>
            <a:r>
              <a:rPr lang="tr-TR" dirty="0"/>
              <a:t> (ö.) şeyhinin vasiyeti üzerine, Mevlâna’yı </a:t>
            </a:r>
            <a:r>
              <a:rPr lang="tr-TR" dirty="0" err="1"/>
              <a:t>irşad</a:t>
            </a:r>
            <a:r>
              <a:rPr lang="tr-TR" dirty="0"/>
              <a:t> için harekete </a:t>
            </a:r>
            <a:r>
              <a:rPr lang="tr-TR" dirty="0" smtClean="0"/>
              <a:t>geçer. </a:t>
            </a:r>
            <a:r>
              <a:rPr lang="tr-TR" dirty="0"/>
              <a:t>Bundan sonra ve tek başına Kayseri’ye döner ve çok geçmeden 1240’ta orada vefat eder. Kabri Kayseri’dedir. </a:t>
            </a:r>
            <a:endParaRPr lang="tr-TR" sz="1400" dirty="0"/>
          </a:p>
        </p:txBody>
      </p:sp>
    </p:spTree>
    <p:extLst>
      <p:ext uri="{BB962C8B-B14F-4D97-AF65-F5344CB8AC3E}">
        <p14:creationId xmlns:p14="http://schemas.microsoft.com/office/powerpoint/2010/main" val="2185386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3- </a:t>
            </a:r>
            <a:r>
              <a:rPr lang="tr-TR" b="1" dirty="0" err="1"/>
              <a:t>Seyyid</a:t>
            </a:r>
            <a:r>
              <a:rPr lang="tr-TR" b="1" dirty="0"/>
              <a:t> Burhaneddin İle </a:t>
            </a:r>
            <a:r>
              <a:rPr lang="tr-TR" b="1" dirty="0" smtClean="0"/>
              <a:t>Beraberliği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a:t>Şeyhinin vefatından sonra, ne kadar olduğu bilinmeyen bir süre geçer. </a:t>
            </a:r>
            <a:r>
              <a:rPr lang="tr-TR" dirty="0" err="1"/>
              <a:t>Seyyid</a:t>
            </a:r>
            <a:r>
              <a:rPr lang="tr-TR" dirty="0"/>
              <a:t> Burhaneddin, bir gece rüyasında merhum şeyhi </a:t>
            </a:r>
            <a:r>
              <a:rPr lang="tr-TR" dirty="0" err="1"/>
              <a:t>Bahâeddin</a:t>
            </a:r>
            <a:r>
              <a:rPr lang="tr-TR" dirty="0"/>
              <a:t> </a:t>
            </a:r>
            <a:r>
              <a:rPr lang="tr-TR" dirty="0" err="1"/>
              <a:t>Veled’in</a:t>
            </a:r>
            <a:r>
              <a:rPr lang="tr-TR" dirty="0"/>
              <a:t> kendisine öfkeyle baktığını, küçükken terbiyesini üzerine aldığı Mevlânâ’yı yalnız bırakmasından dolayı serzenişte bulunduğunu </a:t>
            </a:r>
            <a:r>
              <a:rPr lang="tr-TR" dirty="0" smtClean="0"/>
              <a:t>görür. </a:t>
            </a:r>
            <a:r>
              <a:rPr lang="tr-TR" dirty="0"/>
              <a:t>Rüyada kendisinden istenen, Mevlânâ </a:t>
            </a:r>
            <a:r>
              <a:rPr lang="tr-TR" dirty="0" err="1"/>
              <a:t>Celâleddin</a:t>
            </a:r>
            <a:r>
              <a:rPr lang="tr-TR" dirty="0"/>
              <a:t>-i Rumî’nin terbiyesine devam etmesidir. Yapılan bu uyarı ile </a:t>
            </a:r>
            <a:r>
              <a:rPr lang="tr-TR" dirty="0" err="1"/>
              <a:t>Seyyid</a:t>
            </a:r>
            <a:r>
              <a:rPr lang="tr-TR" dirty="0"/>
              <a:t> Burhaneddin (1231-32) tarihinde Konya’ya </a:t>
            </a:r>
            <a:r>
              <a:rPr lang="tr-TR" dirty="0" smtClean="0"/>
              <a:t>gelir. </a:t>
            </a:r>
          </a:p>
          <a:p>
            <a:pPr algn="just"/>
            <a:r>
              <a:rPr lang="tr-TR" dirty="0"/>
              <a:t>Mevlânâ </a:t>
            </a:r>
            <a:r>
              <a:rPr lang="tr-TR" dirty="0" err="1"/>
              <a:t>Celâleddin</a:t>
            </a:r>
            <a:r>
              <a:rPr lang="tr-TR" dirty="0"/>
              <a:t>, </a:t>
            </a:r>
            <a:r>
              <a:rPr lang="tr-TR" dirty="0" err="1"/>
              <a:t>Seyyid</a:t>
            </a:r>
            <a:r>
              <a:rPr lang="tr-TR" dirty="0"/>
              <a:t> Burhaneddin tarafından ilk karşılaşmalarında vardığında, çok ciddi tarzda olmak üzere, çeşitli ilim dallarında imtihan edilir. O sırada yirmi dört yaşlarında bulunan Mevlânâ, sorulan suallere ehliyet ve liyakatle ikna edici şekilde cevap verince, bu durumdan etkilenen </a:t>
            </a:r>
            <a:r>
              <a:rPr lang="tr-TR" dirty="0" err="1"/>
              <a:t>Seyyid</a:t>
            </a:r>
            <a:r>
              <a:rPr lang="tr-TR" dirty="0"/>
              <a:t> Burhaneddin, ayağa kalkarak ona hürmette </a:t>
            </a:r>
            <a:r>
              <a:rPr lang="tr-TR" dirty="0" smtClean="0"/>
              <a:t>bulunur. </a:t>
            </a:r>
            <a:r>
              <a:rPr lang="tr-TR" dirty="0" err="1"/>
              <a:t>Seyyid</a:t>
            </a:r>
            <a:r>
              <a:rPr lang="tr-TR" dirty="0"/>
              <a:t> Burhaneddin ona </a:t>
            </a:r>
            <a:r>
              <a:rPr lang="tr-TR" dirty="0" err="1"/>
              <a:t>kâl</a:t>
            </a:r>
            <a:r>
              <a:rPr lang="tr-TR" dirty="0"/>
              <a:t> ilmine vakıf olduğunu, kendisinin de babası gibi, artık hâl ilmini tahsil etmesi gerektiğini </a:t>
            </a:r>
            <a:r>
              <a:rPr lang="tr-TR" dirty="0" smtClean="0"/>
              <a:t>söyler.</a:t>
            </a:r>
            <a:endParaRPr lang="tr-TR" sz="1400" dirty="0"/>
          </a:p>
        </p:txBody>
      </p:sp>
    </p:spTree>
    <p:extLst>
      <p:ext uri="{BB962C8B-B14F-4D97-AF65-F5344CB8AC3E}">
        <p14:creationId xmlns:p14="http://schemas.microsoft.com/office/powerpoint/2010/main" val="1834609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4- Şemseddin-i </a:t>
            </a:r>
            <a:r>
              <a:rPr lang="tr-TR" b="1" dirty="0" err="1"/>
              <a:t>Tebrizî</a:t>
            </a:r>
            <a:r>
              <a:rPr lang="tr-TR" b="1" dirty="0"/>
              <a:t> İle </a:t>
            </a:r>
            <a:r>
              <a:rPr lang="tr-TR" b="1" dirty="0" smtClean="0"/>
              <a:t>Beraberliği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dirty="0"/>
              <a:t>Mevlâna, Şeyh Burhaneddin’in ayrılışından iki yıl sonra Şemseddin-i </a:t>
            </a:r>
            <a:r>
              <a:rPr lang="tr-TR" dirty="0" err="1"/>
              <a:t>Tebrizî</a:t>
            </a:r>
            <a:r>
              <a:rPr lang="tr-TR" dirty="0"/>
              <a:t> ile buluşur. </a:t>
            </a:r>
            <a:endParaRPr lang="tr-TR" dirty="0" smtClean="0"/>
          </a:p>
          <a:p>
            <a:r>
              <a:rPr lang="tr-TR" dirty="0" smtClean="0"/>
              <a:t>Şemseddin-i </a:t>
            </a:r>
            <a:r>
              <a:rPr lang="tr-TR" dirty="0" err="1"/>
              <a:t>Tebrizî</a:t>
            </a:r>
            <a:r>
              <a:rPr lang="tr-TR" dirty="0"/>
              <a:t> kimdir?</a:t>
            </a:r>
            <a:endParaRPr lang="tr-TR" b="1" dirty="0"/>
          </a:p>
          <a:p>
            <a:r>
              <a:rPr lang="tr-TR" dirty="0"/>
              <a:t>Kaynaklara göre doğum tarihi belli olmamakla birlikte, miladi on ikinci asrın ikinci yarısında dünyaya geldiğini söyleyebiliriz. Tam adı </a:t>
            </a:r>
            <a:r>
              <a:rPr lang="tr-TR" dirty="0" err="1"/>
              <a:t>Melikdad</a:t>
            </a:r>
            <a:r>
              <a:rPr lang="tr-TR" dirty="0"/>
              <a:t> oğlu Ali oğlu Muhammed Şemseddin-i </a:t>
            </a:r>
            <a:r>
              <a:rPr lang="tr-TR" dirty="0" err="1"/>
              <a:t>Tebrizî</a:t>
            </a:r>
            <a:r>
              <a:rPr lang="tr-TR" dirty="0"/>
              <a:t>’ </a:t>
            </a:r>
            <a:r>
              <a:rPr lang="tr-TR" dirty="0" err="1" smtClean="0"/>
              <a:t>dir</a:t>
            </a:r>
            <a:r>
              <a:rPr lang="tr-TR" dirty="0" smtClean="0"/>
              <a:t>.</a:t>
            </a:r>
          </a:p>
          <a:p>
            <a:r>
              <a:rPr lang="tr-TR" dirty="0" err="1"/>
              <a:t>Şemseddîn</a:t>
            </a:r>
            <a:r>
              <a:rPr lang="tr-TR" dirty="0"/>
              <a:t>-i </a:t>
            </a:r>
            <a:r>
              <a:rPr lang="tr-TR" dirty="0" err="1"/>
              <a:t>Tebrizî</a:t>
            </a:r>
            <a:r>
              <a:rPr lang="tr-TR" dirty="0"/>
              <a:t>, daha çocuk yaşta iken bir takım olağanüstü hallere maruz kalmıştı. </a:t>
            </a:r>
            <a:endParaRPr lang="tr-TR" dirty="0" smtClean="0"/>
          </a:p>
          <a:p>
            <a:r>
              <a:rPr lang="tr-TR" dirty="0"/>
              <a:t>Şemseddin-i </a:t>
            </a:r>
            <a:r>
              <a:rPr lang="tr-TR" dirty="0" err="1"/>
              <a:t>Tebrizî’nin</a:t>
            </a:r>
            <a:r>
              <a:rPr lang="tr-TR" dirty="0"/>
              <a:t> Konya’ya gelip Mevlânâ ile buluşması bütün kaynaklar tarafından yirmi altı, </a:t>
            </a:r>
            <a:r>
              <a:rPr lang="tr-TR" dirty="0" err="1"/>
              <a:t>Cumade’l</a:t>
            </a:r>
            <a:r>
              <a:rPr lang="tr-TR" dirty="0"/>
              <a:t>- </a:t>
            </a:r>
            <a:r>
              <a:rPr lang="tr-TR" dirty="0" err="1"/>
              <a:t>ahira’sının</a:t>
            </a:r>
            <a:r>
              <a:rPr lang="tr-TR" dirty="0"/>
              <a:t> sabahı 642 senesi (26 Kasım 1244) olarak tespit etmiştir ki </a:t>
            </a:r>
            <a:r>
              <a:rPr lang="tr-TR" dirty="0" err="1"/>
              <a:t>Makalât</a:t>
            </a:r>
            <a:r>
              <a:rPr lang="tr-TR" dirty="0"/>
              <a:t>, bu bilginin birinci el kaynağı </a:t>
            </a:r>
            <a:r>
              <a:rPr lang="tr-TR" dirty="0" smtClean="0"/>
              <a:t>durumundadır.</a:t>
            </a:r>
          </a:p>
          <a:p>
            <a:endParaRPr lang="tr-TR" sz="1400" dirty="0"/>
          </a:p>
        </p:txBody>
      </p:sp>
    </p:spTree>
    <p:extLst>
      <p:ext uri="{BB962C8B-B14F-4D97-AF65-F5344CB8AC3E}">
        <p14:creationId xmlns:p14="http://schemas.microsoft.com/office/powerpoint/2010/main" val="2475210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4- Şemseddin-i </a:t>
            </a:r>
            <a:r>
              <a:rPr lang="tr-TR" b="1" dirty="0" err="1"/>
              <a:t>Tebrizî</a:t>
            </a:r>
            <a:r>
              <a:rPr lang="tr-TR" b="1" dirty="0"/>
              <a:t> İle Beraberliği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r>
              <a:rPr lang="tr-TR" dirty="0" err="1"/>
              <a:t>Tebrîzî</a:t>
            </a:r>
            <a:r>
              <a:rPr lang="tr-TR" dirty="0"/>
              <a:t>, kaynakların bildirdiğine göre, Mevlânâ ile ilk karşılaşmasında ona, dışı itibariyle paradoks görüntü veren bir soru sorar: “Acaba Hz. Muhammed (s) mi üstün, yoksa </a:t>
            </a:r>
            <a:r>
              <a:rPr lang="tr-TR" dirty="0" err="1"/>
              <a:t>Bâyezid</a:t>
            </a:r>
            <a:r>
              <a:rPr lang="tr-TR" dirty="0"/>
              <a:t>-i </a:t>
            </a:r>
            <a:r>
              <a:rPr lang="tr-TR" dirty="0" err="1"/>
              <a:t>Bestâmi</a:t>
            </a:r>
            <a:r>
              <a:rPr lang="tr-TR" dirty="0"/>
              <a:t> mi?” Mevlânâ; “Bu nasıl sorudur? </a:t>
            </a:r>
            <a:r>
              <a:rPr lang="tr-TR" dirty="0" err="1"/>
              <a:t>Hz.Muhammed</a:t>
            </a:r>
            <a:r>
              <a:rPr lang="tr-TR" dirty="0"/>
              <a:t> (s) Peygamberlerin sonuncusudur. </a:t>
            </a:r>
            <a:r>
              <a:rPr lang="tr-TR" dirty="0" err="1"/>
              <a:t>Bâyezid’in</a:t>
            </a:r>
            <a:r>
              <a:rPr lang="tr-TR" dirty="0"/>
              <a:t> burada sözü mü olur? “ deyince </a:t>
            </a:r>
            <a:r>
              <a:rPr lang="tr-TR" dirty="0" err="1"/>
              <a:t>Tebrizî</a:t>
            </a:r>
            <a:r>
              <a:rPr lang="tr-TR" dirty="0"/>
              <a:t>, muammalı sorunun kilidini </a:t>
            </a:r>
            <a:r>
              <a:rPr lang="tr-TR" dirty="0" err="1"/>
              <a:t>çözer;”Hz</a:t>
            </a:r>
            <a:r>
              <a:rPr lang="tr-TR" dirty="0"/>
              <a:t>. Muhammed (s) neden ‘Biz, Seni tam bir bilgiyle (yani hakkıyla) bilmedik’, </a:t>
            </a:r>
            <a:r>
              <a:rPr lang="tr-TR" dirty="0" err="1"/>
              <a:t>Bâyezid</a:t>
            </a:r>
            <a:r>
              <a:rPr lang="tr-TR" dirty="0"/>
              <a:t> ise; ‘Ben kendimi tenzih ederim, benim şanım ne kadar yücedir’ diyor. Mevlânâ bu durum karşısında, kendini kaybeder düşer. Ayıldığında, </a:t>
            </a:r>
            <a:r>
              <a:rPr lang="tr-TR" dirty="0" err="1"/>
              <a:t>Tebrîzî’nin</a:t>
            </a:r>
            <a:r>
              <a:rPr lang="tr-TR" dirty="0"/>
              <a:t> elinden tutarak onu medresesine götürür, orada kırk gün, hücresinde beraber </a:t>
            </a:r>
            <a:r>
              <a:rPr lang="tr-TR" dirty="0" smtClean="0"/>
              <a:t>kalırlar.</a:t>
            </a:r>
          </a:p>
          <a:p>
            <a:pPr algn="just"/>
            <a:r>
              <a:rPr lang="tr-TR" dirty="0"/>
              <a:t>Mevlânâ, </a:t>
            </a:r>
            <a:r>
              <a:rPr lang="tr-TR" dirty="0" err="1"/>
              <a:t>Tebrîzî’nin</a:t>
            </a:r>
            <a:r>
              <a:rPr lang="tr-TR" dirty="0"/>
              <a:t> etkisinde kalarak,  medreseyi, tedrisi terk eder, öğrencilerinden ayrılır, sadece onunla meşgul hale </a:t>
            </a:r>
            <a:r>
              <a:rPr lang="tr-TR" dirty="0" smtClean="0"/>
              <a:t>gelir. </a:t>
            </a:r>
            <a:r>
              <a:rPr lang="tr-TR" dirty="0"/>
              <a:t>Bu durum, Mevlânâ’yı sevenleri üzer. Derken kıskançlık ve dedikodu ateşi her tarafı kaplar ve sonunda Mevlânâ’nın bir takım öğrencileri, </a:t>
            </a:r>
            <a:r>
              <a:rPr lang="tr-TR" dirty="0" err="1"/>
              <a:t>Tebrîzî’yi</a:t>
            </a:r>
            <a:r>
              <a:rPr lang="tr-TR" dirty="0"/>
              <a:t> ölümle tehdit </a:t>
            </a:r>
            <a:r>
              <a:rPr lang="tr-TR" dirty="0" smtClean="0"/>
              <a:t>ederler.</a:t>
            </a:r>
            <a:r>
              <a:rPr lang="tr-TR" dirty="0"/>
              <a:t> Bu durum karşısında, </a:t>
            </a:r>
            <a:r>
              <a:rPr lang="tr-TR" dirty="0" err="1"/>
              <a:t>Tebrîzî</a:t>
            </a:r>
            <a:r>
              <a:rPr lang="tr-TR" dirty="0"/>
              <a:t> Konya’dan </a:t>
            </a:r>
            <a:r>
              <a:rPr lang="tr-TR" dirty="0" smtClean="0"/>
              <a:t>ayrılır. </a:t>
            </a:r>
            <a:r>
              <a:rPr lang="tr-TR" dirty="0"/>
              <a:t>Bir süre ayrılıktan sonra, öğrenciler gelir, hocaları Mevlânâ’dan özür diler. Bunun üzerine Sultan </a:t>
            </a:r>
            <a:r>
              <a:rPr lang="tr-TR" dirty="0" err="1"/>
              <a:t>Veled</a:t>
            </a:r>
            <a:r>
              <a:rPr lang="tr-TR" dirty="0"/>
              <a:t>, Şam’a giderek, Mevlânâ’nın mektubunu arz eder. Mevlânâ, mektupta </a:t>
            </a:r>
            <a:r>
              <a:rPr lang="tr-TR" dirty="0" err="1"/>
              <a:t>Tebrizî’yi</a:t>
            </a:r>
            <a:r>
              <a:rPr lang="tr-TR" dirty="0"/>
              <a:t> Konya’ya davet etmektedir. O da bunu bir emir telakki ederek 645/1247 Mayısında Konya’ya geri </a:t>
            </a:r>
            <a:r>
              <a:rPr lang="tr-TR" dirty="0" smtClean="0"/>
              <a:t>gelir.</a:t>
            </a:r>
            <a:endParaRPr lang="tr-TR" sz="1400" dirty="0"/>
          </a:p>
        </p:txBody>
      </p:sp>
    </p:spTree>
    <p:extLst>
      <p:ext uri="{BB962C8B-B14F-4D97-AF65-F5344CB8AC3E}">
        <p14:creationId xmlns:p14="http://schemas.microsoft.com/office/powerpoint/2010/main" val="2762780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5. </a:t>
            </a:r>
            <a:r>
              <a:rPr lang="tr-TR" b="1" dirty="0" err="1"/>
              <a:t>Mesnevî’yi</a:t>
            </a:r>
            <a:r>
              <a:rPr lang="tr-TR" b="1" dirty="0"/>
              <a:t> </a:t>
            </a:r>
            <a:r>
              <a:rPr lang="tr-TR" b="1" dirty="0" smtClean="0"/>
              <a:t>Yazması</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lnSpcReduction="10000"/>
          </a:bodyPr>
          <a:lstStyle/>
          <a:p>
            <a:pPr algn="just"/>
            <a:r>
              <a:rPr lang="tr-TR" dirty="0"/>
              <a:t>Mevlânâ </a:t>
            </a:r>
            <a:r>
              <a:rPr lang="tr-TR" dirty="0" err="1"/>
              <a:t>Mesnevî`yi</a:t>
            </a:r>
            <a:r>
              <a:rPr lang="tr-TR" dirty="0"/>
              <a:t> </a:t>
            </a:r>
            <a:r>
              <a:rPr lang="tr-TR" dirty="0" err="1"/>
              <a:t>Bağdadlı</a:t>
            </a:r>
            <a:r>
              <a:rPr lang="tr-TR" dirty="0"/>
              <a:t> Şeyh Vefa’nın (ö.) torunu Hüsameddin Çelebi`nin isteği üzerine </a:t>
            </a:r>
            <a:r>
              <a:rPr lang="tr-TR" dirty="0" smtClean="0"/>
              <a:t>yazmıştır.</a:t>
            </a:r>
          </a:p>
          <a:p>
            <a:pPr algn="just"/>
            <a:r>
              <a:rPr lang="tr-TR" dirty="0"/>
              <a:t>Kâtibi Hüsameddin Çelebi`nin söylediğine göre, Mevlânâ, Mesnevî beyitlerini Meram`da gezerken, otururken, yürürken, hatta </a:t>
            </a:r>
            <a:r>
              <a:rPr lang="tr-TR" dirty="0" err="1"/>
              <a:t>semâ</a:t>
            </a:r>
            <a:r>
              <a:rPr lang="tr-TR" dirty="0"/>
              <a:t> ederken söylermiş. Hüsameddin Çelebi de onları yazarmış. Bu şekilde 657-659/1259-1261 yılları arasında yazılmaya başlanılan Mesnevî, 662-666/1264-1268 yılları arasında sona erdi</a:t>
            </a:r>
            <a:r>
              <a:rPr lang="tr-TR" dirty="0" smtClean="0"/>
              <a:t>.</a:t>
            </a:r>
          </a:p>
          <a:p>
            <a:pPr algn="just"/>
            <a:r>
              <a:rPr lang="tr-TR" dirty="0"/>
              <a:t>Mevlânâ ile birlikteliği on yıl süren ve Mevlânâ’ya sükûn devresi yaşatan Şeyh </a:t>
            </a:r>
            <a:r>
              <a:rPr lang="tr-TR" dirty="0" err="1"/>
              <a:t>Selahaddîn</a:t>
            </a:r>
            <a:r>
              <a:rPr lang="tr-TR" dirty="0"/>
              <a:t>-î </a:t>
            </a:r>
            <a:r>
              <a:rPr lang="tr-TR" dirty="0" err="1" smtClean="0"/>
              <a:t>Zerkubî’nin</a:t>
            </a:r>
            <a:r>
              <a:rPr lang="tr-TR" dirty="0" smtClean="0"/>
              <a:t> ölümünden </a:t>
            </a:r>
            <a:r>
              <a:rPr lang="tr-TR" dirty="0"/>
              <a:t>(657/1258)</a:t>
            </a:r>
            <a:r>
              <a:rPr lang="tr-TR" baseline="30000" dirty="0"/>
              <a:t> </a:t>
            </a:r>
            <a:r>
              <a:rPr lang="tr-TR" dirty="0"/>
              <a:t>sonra Mevlânâ, </a:t>
            </a:r>
            <a:r>
              <a:rPr lang="tr-TR" dirty="0" err="1"/>
              <a:t>Mesnevî’nin</a:t>
            </a:r>
            <a:r>
              <a:rPr lang="tr-TR" dirty="0"/>
              <a:t> yazılmasında amil olan Hüsameddin-i Çelebi’yi kendine </a:t>
            </a:r>
            <a:r>
              <a:rPr lang="tr-TR" dirty="0" err="1"/>
              <a:t>hemdem</a:t>
            </a:r>
            <a:r>
              <a:rPr lang="tr-TR" dirty="0"/>
              <a:t> edinip, müritlerinin terbiyesini ona bıraktı ve hepsinin ona itaat etmelerini istedi. Mevlânâ’nın, Çelebi ile birlikteliği tam </a:t>
            </a:r>
            <a:r>
              <a:rPr lang="tr-TR" dirty="0" err="1"/>
              <a:t>onbeş</a:t>
            </a:r>
            <a:r>
              <a:rPr lang="tr-TR" dirty="0"/>
              <a:t> yıl sürdü</a:t>
            </a:r>
            <a:r>
              <a:rPr lang="tr-TR" dirty="0" smtClean="0"/>
              <a:t>. </a:t>
            </a:r>
            <a:r>
              <a:rPr lang="tr-TR" dirty="0"/>
              <a:t>Bu sohbet günlerinin en güzel </a:t>
            </a:r>
            <a:r>
              <a:rPr lang="tr-TR" dirty="0" err="1"/>
              <a:t>yâdigârı</a:t>
            </a:r>
            <a:r>
              <a:rPr lang="tr-TR" dirty="0"/>
              <a:t>, şüphesiz, İslâm tasavvufunun şâheserlerinden biri konumunda olan </a:t>
            </a:r>
            <a:r>
              <a:rPr lang="tr-TR" dirty="0" err="1"/>
              <a:t>Mesnevî’nin</a:t>
            </a:r>
            <a:r>
              <a:rPr lang="tr-TR" dirty="0"/>
              <a:t> </a:t>
            </a:r>
            <a:r>
              <a:rPr lang="tr-TR" dirty="0" err="1"/>
              <a:t>vücûda</a:t>
            </a:r>
            <a:r>
              <a:rPr lang="tr-TR" dirty="0"/>
              <a:t> gelmesi </a:t>
            </a:r>
            <a:r>
              <a:rPr lang="tr-TR" dirty="0" smtClean="0"/>
              <a:t>olmuştur. </a:t>
            </a:r>
            <a:r>
              <a:rPr lang="tr-TR" dirty="0"/>
              <a:t>Mevlânâ’nın eserleri içerisinde ayrı bir öneme haiz bulunan Mesnevî, onun yaşadığı bütün bu farklı tecrübelerden sonra kaleme alınmıştır. Bir anlamda, farklı bütün dönemleriyle Mevlânâ’nın hayatının bir semeresi olması ve didaktik bir </a:t>
            </a:r>
            <a:r>
              <a:rPr lang="tr-TR" dirty="0" err="1"/>
              <a:t>gâye</a:t>
            </a:r>
            <a:r>
              <a:rPr lang="tr-TR" dirty="0"/>
              <a:t> güdülmesi sebebiyle eser, </a:t>
            </a:r>
            <a:r>
              <a:rPr lang="tr-TR" dirty="0" err="1"/>
              <a:t>sûfinin</a:t>
            </a:r>
            <a:r>
              <a:rPr lang="tr-TR" dirty="0"/>
              <a:t> </a:t>
            </a:r>
            <a:r>
              <a:rPr lang="tr-TR" dirty="0" err="1"/>
              <a:t>seyr</a:t>
            </a:r>
            <a:r>
              <a:rPr lang="tr-TR" dirty="0"/>
              <a:t> u </a:t>
            </a:r>
            <a:r>
              <a:rPr lang="tr-TR" dirty="0" err="1"/>
              <a:t>sülûkuna</a:t>
            </a:r>
            <a:r>
              <a:rPr lang="tr-TR" dirty="0"/>
              <a:t> ve geçirdiği manevî tekamül mertebelerine </a:t>
            </a:r>
            <a:r>
              <a:rPr lang="tr-TR" dirty="0" err="1"/>
              <a:t>dâir</a:t>
            </a:r>
            <a:r>
              <a:rPr lang="tr-TR" dirty="0"/>
              <a:t> muhtevası ile de dikkat çekmektedir.</a:t>
            </a:r>
            <a:endParaRPr lang="tr-TR" sz="1400" dirty="0"/>
          </a:p>
        </p:txBody>
      </p:sp>
    </p:spTree>
    <p:extLst>
      <p:ext uri="{BB962C8B-B14F-4D97-AF65-F5344CB8AC3E}">
        <p14:creationId xmlns:p14="http://schemas.microsoft.com/office/powerpoint/2010/main" val="3536192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1193</TotalTime>
  <Words>1162</Words>
  <Application>Microsoft Office PowerPoint</Application>
  <PresentationFormat>Geniş ekran</PresentationFormat>
  <Paragraphs>42</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Century Gothic</vt:lpstr>
      <vt:lpstr>Times New Roman</vt:lpstr>
      <vt:lpstr>Wingdings 3</vt:lpstr>
      <vt:lpstr>İyon Toplantı Odası</vt:lpstr>
      <vt:lpstr>TASAVVUF II  VII. YARIYIL GÜZ DÖNEMİ</vt:lpstr>
      <vt:lpstr>14. HAFTA  - - KAYNAKÇA - Eflâki, Menakibü’l-Arifin, I, s.77; Feridun b. Ahmed-i Sipehsalâr, Risâle, Mevlânâ ve Etrafındakiler, trc. Tahsin Yazıcı, İstanbul 1977 -Arpaguş, Safi, Mevlânâ ve İslâm, İstanbul 2007. </vt:lpstr>
      <vt:lpstr>1. Ailesi ve Doğumu</vt:lpstr>
      <vt:lpstr>1. Ailesi ve Doğumu</vt:lpstr>
      <vt:lpstr>2. Gençliği</vt:lpstr>
      <vt:lpstr>3- Seyyid Burhaneddin İle Beraberliği</vt:lpstr>
      <vt:lpstr>4- Şemseddin-i Tebrizî İle Beraberliği</vt:lpstr>
      <vt:lpstr>4- Şemseddin-i Tebrizî İle Beraberliği</vt:lpstr>
      <vt:lpstr>5. Mesnevî’yi Yazması</vt:lpstr>
      <vt:lpstr>6.Eserleri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ADMİN</cp:lastModifiedBy>
  <cp:revision>118</cp:revision>
  <cp:lastPrinted>2019-02-25T11:11:47Z</cp:lastPrinted>
  <dcterms:created xsi:type="dcterms:W3CDTF">2017-02-20T05:50:03Z</dcterms:created>
  <dcterms:modified xsi:type="dcterms:W3CDTF">2021-08-01T19:21:35Z</dcterms:modified>
</cp:coreProperties>
</file>