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4"/>
  </p:notesMasterIdLst>
  <p:handoutMasterIdLst>
    <p:handoutMasterId r:id="rId15"/>
  </p:handoutMasterIdLst>
  <p:sldIdLst>
    <p:sldId id="668" r:id="rId4"/>
    <p:sldId id="710" r:id="rId5"/>
    <p:sldId id="712" r:id="rId6"/>
    <p:sldId id="713" r:id="rId7"/>
    <p:sldId id="714" r:id="rId8"/>
    <p:sldId id="715" r:id="rId9"/>
    <p:sldId id="716" r:id="rId10"/>
    <p:sldId id="717" r:id="rId11"/>
    <p:sldId id="718" r:id="rId12"/>
    <p:sldId id="711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 snapToGrid="0">
      <p:cViewPr varScale="1">
        <p:scale>
          <a:sx n="86" d="100"/>
          <a:sy n="86" d="100"/>
        </p:scale>
        <p:origin x="1692" y="96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27.02.2020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2/27/2020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66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GGY 107 </a:t>
            </a:r>
            <a:br>
              <a:rPr lang="tr-T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r-TR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İŞLETME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503198" y="4382651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</a:t>
            </a: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Dr. Erol DEMİR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93239"/>
            <a:ext cx="8517837" cy="4387260"/>
          </a:xfrm>
        </p:spPr>
        <p:txBody>
          <a:bodyPr anchor="t">
            <a:noAutofit/>
          </a:bodyPr>
          <a:lstStyle/>
          <a:p>
            <a:pPr lvl="1" algn="just">
              <a:lnSpc>
                <a:spcPct val="100000"/>
              </a:lnSpc>
            </a:pPr>
            <a:r>
              <a:rPr lang="tr-TR" dirty="0" smtClean="0"/>
              <a:t>Aktepe E. 2007. Genel </a:t>
            </a:r>
            <a:r>
              <a:rPr lang="tr-TR" dirty="0"/>
              <a:t>İşletme, </a:t>
            </a:r>
            <a:r>
              <a:rPr lang="tr-TR" dirty="0" smtClean="0"/>
              <a:t>Nobel </a:t>
            </a:r>
            <a:r>
              <a:rPr lang="tr-TR" dirty="0"/>
              <a:t>Yayın Dağıtım, </a:t>
            </a:r>
            <a:r>
              <a:rPr lang="tr-TR" dirty="0" smtClean="0"/>
              <a:t>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Demir Uslu Y. 2017. Modern İşletme, Eğitim Yayınevi, İstanbul</a:t>
            </a:r>
          </a:p>
          <a:p>
            <a:pPr lvl="1" algn="just">
              <a:lnSpc>
                <a:spcPct val="100000"/>
              </a:lnSpc>
            </a:pPr>
            <a:r>
              <a:rPr lang="tr-TR" dirty="0" err="1" smtClean="0"/>
              <a:t>Onal</a:t>
            </a:r>
            <a:r>
              <a:rPr lang="tr-TR" dirty="0" smtClean="0"/>
              <a:t> G. 1995. İşletme </a:t>
            </a:r>
            <a:r>
              <a:rPr lang="tr-TR" dirty="0"/>
              <a:t>Yönetimi ve Organizasyonu, </a:t>
            </a:r>
            <a:r>
              <a:rPr lang="tr-TR" dirty="0" smtClean="0"/>
              <a:t>Marmara </a:t>
            </a:r>
            <a:r>
              <a:rPr lang="tr-TR" dirty="0"/>
              <a:t>Üniversitesi Sosyal Bilimler Enstitüsü, </a:t>
            </a:r>
            <a:r>
              <a:rPr lang="tr-TR" dirty="0" smtClean="0"/>
              <a:t>İstanbul.</a:t>
            </a:r>
            <a:endParaRPr lang="tr-TR" dirty="0"/>
          </a:p>
          <a:p>
            <a:pPr lvl="1" algn="just">
              <a:lnSpc>
                <a:spcPct val="100000"/>
              </a:lnSpc>
            </a:pPr>
            <a:r>
              <a:rPr lang="tr-TR" dirty="0" smtClean="0"/>
              <a:t>Yozgat O. 1992. İşletme </a:t>
            </a:r>
            <a:r>
              <a:rPr lang="tr-TR" dirty="0"/>
              <a:t>Yönetimi</a:t>
            </a:r>
            <a:r>
              <a:rPr lang="tr-TR" dirty="0" smtClean="0"/>
              <a:t>,, </a:t>
            </a:r>
            <a:r>
              <a:rPr lang="tr-TR" dirty="0"/>
              <a:t>Marmara Üniversitesi Nihat Sayar Eğitim Vakfı, </a:t>
            </a:r>
            <a:r>
              <a:rPr lang="tr-TR" dirty="0" smtClean="0"/>
              <a:t>İstanbul</a:t>
            </a:r>
            <a:r>
              <a:rPr lang="tr-TR" dirty="0"/>
              <a:t>.</a:t>
            </a:r>
          </a:p>
          <a:p>
            <a:pPr lvl="1" algn="just">
              <a:lnSpc>
                <a:spcPct val="100000"/>
              </a:lnSpc>
            </a:pPr>
            <a:endParaRPr lang="tr-TR" dirty="0" smtClean="0"/>
          </a:p>
          <a:p>
            <a:pPr marL="0" indent="0" algn="just">
              <a:lnSpc>
                <a:spcPct val="100000"/>
              </a:lnSpc>
              <a:buNone/>
            </a:pPr>
            <a:endParaRPr lang="tr-TR" dirty="0" smtClean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26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 Türleri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654265" y="1842677"/>
            <a:ext cx="7634808" cy="2539752"/>
          </a:xfrm>
        </p:spPr>
        <p:txBody>
          <a:bodyPr/>
          <a:lstStyle/>
          <a:p>
            <a:pPr marL="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Faaliyet alanlarına 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göre,</a:t>
            </a:r>
          </a:p>
          <a:p>
            <a:pPr marL="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Tüketici çeşitlerine 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göre,</a:t>
            </a:r>
          </a:p>
          <a:p>
            <a:pPr marL="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Üretilen </a:t>
            </a: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 / hizmet çeşitlerine 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göre,</a:t>
            </a:r>
          </a:p>
          <a:p>
            <a:pPr marL="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Üretim araçlarının </a:t>
            </a: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mülkiyet biçimlerine 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göre,</a:t>
            </a:r>
          </a:p>
          <a:p>
            <a:pPr marL="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Büyüklüklerine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göre.</a:t>
            </a:r>
          </a:p>
        </p:txBody>
      </p:sp>
    </p:spTree>
    <p:extLst>
      <p:ext uri="{BB962C8B-B14F-4D97-AF65-F5344CB8AC3E}">
        <p14:creationId xmlns:p14="http://schemas.microsoft.com/office/powerpoint/2010/main" val="177773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 Türleri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533398" y="1636503"/>
            <a:ext cx="8077200" cy="340384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Üretim işletmeleri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a. Mal üreten işletme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 Hizmet üreten işletme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Ticari işletmeler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Her iki faaliyeti birlikte yürüten işletmeler.</a:t>
            </a:r>
          </a:p>
        </p:txBody>
      </p:sp>
    </p:spTree>
    <p:extLst>
      <p:ext uri="{BB962C8B-B14F-4D97-AF65-F5344CB8AC3E}">
        <p14:creationId xmlns:p14="http://schemas.microsoft.com/office/powerpoint/2010/main" val="114338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 Türleri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61390" y="1532941"/>
            <a:ext cx="8221216" cy="3888432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Nihai tüketiciye yönelik işletmeler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 ve hizmetleri ihtiyaçları için satın alan kullanan ve kesinlikle fiziksel veya psikolojik olarak yok eden kişi. (Aile, birey…)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Örgütsel tüketiciye yönelik işletmeler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 ve hizmet üretimi veya pazarlaması amacı ile mal ve hizmet talep eden, kullanan kişi ve/veya kuruluş. (fabrikalar, aracılar…)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 iki tüketici grubunu aynı anda hedef alan ve buna göre faaliyette bulunan işletmeler</a:t>
            </a:r>
          </a:p>
        </p:txBody>
      </p:sp>
    </p:spTree>
    <p:extLst>
      <p:ext uri="{BB962C8B-B14F-4D97-AF65-F5344CB8AC3E}">
        <p14:creationId xmlns:p14="http://schemas.microsoft.com/office/powerpoint/2010/main" val="216175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 Türleri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313080" y="1774469"/>
            <a:ext cx="8435280" cy="3187824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 / hizmetin </a:t>
            </a: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kullanım sürelerine 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 / hizmetin </a:t>
            </a: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ait olduğu sektöre 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</a:t>
            </a: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Tarımsal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mal üreten işletmeler </a:t>
            </a:r>
            <a:r>
              <a:rPr lang="tr-TR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(ormancılık, balıkçılık),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</a:t>
            </a: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Endüstriyel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mal üreten işletmeler </a:t>
            </a:r>
            <a:r>
              <a:rPr lang="tr-TR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(tekstil, gıda),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</a:t>
            </a: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Hizmet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üreten işletmeler </a:t>
            </a:r>
            <a:r>
              <a:rPr lang="tr-TR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(turizm, banka, sigorta).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43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 Türleri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537653" y="1655956"/>
            <a:ext cx="7706816" cy="2971800"/>
          </a:xfrm>
        </p:spPr>
        <p:txBody>
          <a:bodyPr/>
          <a:lstStyle/>
          <a:p>
            <a:pPr marL="514350" indent="-51435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Kamu işletmeleri (SGK,),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Özel işletmeler (</a:t>
            </a:r>
            <a:r>
              <a:rPr lang="tr-TR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Vodafon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Karma işletmeler (THY).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24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 Türleri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50694" y="1647056"/>
            <a:ext cx="7202760" cy="246774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Büyük İşletme,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Küçük ve Orta İşletme,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Mikro İşletme. </a:t>
            </a:r>
          </a:p>
        </p:txBody>
      </p:sp>
    </p:spTree>
    <p:extLst>
      <p:ext uri="{BB962C8B-B14F-4D97-AF65-F5344CB8AC3E}">
        <p14:creationId xmlns:p14="http://schemas.microsoft.com/office/powerpoint/2010/main" val="320106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 Türleri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313080" y="0"/>
            <a:ext cx="8077200" cy="412392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8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8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8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Nicelik belirten somut ölçütler </a:t>
            </a:r>
            <a:r>
              <a:rPr lang="tr-TR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(sermaye miktarı, satış miktarı, personel sayısı tutarı),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Nitelik belirten soyut ölçütler </a:t>
            </a:r>
            <a:r>
              <a:rPr lang="tr-TR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(yönetim biçimi, sermaye koyanların sayısı, niteliği)</a:t>
            </a:r>
          </a:p>
        </p:txBody>
      </p:sp>
    </p:spTree>
    <p:extLst>
      <p:ext uri="{BB962C8B-B14F-4D97-AF65-F5344CB8AC3E}">
        <p14:creationId xmlns:p14="http://schemas.microsoft.com/office/powerpoint/2010/main" val="313450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 Türleri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313080" y="1607200"/>
            <a:ext cx="8077200" cy="3187824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19.03.2016 tarih ve 29658 Sayılı Resmi Gazetede yayımlanan 2016/8549 Sayılı BKK ile </a:t>
            </a:r>
            <a:r>
              <a:rPr lang="tr-T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01.01.2018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tarihinden geçerli olmak üzere </a:t>
            </a: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Bağımsız Denetime Tabi Olacak Şirketlerin 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belirlenmesinde dikkate alınacak şartlar şunlardır;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Aktif toplamı 35 milyon TL ve üstü,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Yıllık net satış hasılatı 70 milyon TL ve üstü,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Çalışan sayısı 175 ve üstü.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37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17134</TotalTime>
  <Words>324</Words>
  <Application>Microsoft Office PowerPoint</Application>
  <PresentationFormat>Ekran Gösterisi (4:3)</PresentationFormat>
  <Paragraphs>67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10</vt:i4>
      </vt:variant>
    </vt:vector>
  </HeadingPairs>
  <TitlesOfParts>
    <vt:vector size="19" baseType="lpstr">
      <vt:lpstr>MS PGothic</vt:lpstr>
      <vt:lpstr>Arial</vt:lpstr>
      <vt:lpstr>Calibri</vt:lpstr>
      <vt:lpstr>Tahoma</vt:lpstr>
      <vt:lpstr>Times New Roman</vt:lpstr>
      <vt:lpstr>Wingdings</vt:lpstr>
      <vt:lpstr>ekonomi</vt:lpstr>
      <vt:lpstr>1_Rics</vt:lpstr>
      <vt:lpstr>h.t.</vt:lpstr>
      <vt:lpstr>PowerPoint Sunusu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gizem ulusoy</cp:lastModifiedBy>
  <cp:revision>878</cp:revision>
  <cp:lastPrinted>2016-10-24T07:53:35Z</cp:lastPrinted>
  <dcterms:created xsi:type="dcterms:W3CDTF">2016-09-18T09:35:24Z</dcterms:created>
  <dcterms:modified xsi:type="dcterms:W3CDTF">2020-02-27T11:25:53Z</dcterms:modified>
</cp:coreProperties>
</file>