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78" r:id="rId3"/>
    <p:sldId id="264" r:id="rId4"/>
    <p:sldId id="273" r:id="rId5"/>
    <p:sldId id="265" r:id="rId6"/>
    <p:sldId id="274" r:id="rId7"/>
    <p:sldId id="266" r:id="rId8"/>
    <p:sldId id="275" r:id="rId9"/>
    <p:sldId id="267" r:id="rId10"/>
    <p:sldId id="276" r:id="rId11"/>
    <p:sldId id="26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6180D-796C-4D43-94DC-8AA4A711A3CF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4F016-DA3D-4BED-B86E-41A2FB84505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288DF5-99F9-4061-AB0C-674326096DC7}" type="slidenum">
              <a:rPr lang="tr-TR"/>
              <a:pPr/>
              <a:t>1</a:t>
            </a:fld>
            <a:endParaRPr lang="tr-TR"/>
          </a:p>
        </p:txBody>
      </p:sp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8147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DE22BA-CDC4-4131-9596-EA91612BED49}" type="slidenum">
              <a:rPr lang="tr-TR"/>
              <a:pPr/>
              <a:t>10</a:t>
            </a:fld>
            <a:endParaRPr lang="tr-TR"/>
          </a:p>
        </p:txBody>
      </p:sp>
      <p:sp>
        <p:nvSpPr>
          <p:cNvPr id="808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463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6C215D-5816-405D-9068-E5D9CE39A4D2}" type="slidenum">
              <a:rPr lang="tr-TR"/>
              <a:pPr/>
              <a:t>11</a:t>
            </a:fld>
            <a:endParaRPr lang="tr-TR"/>
          </a:p>
        </p:txBody>
      </p:sp>
      <p:sp>
        <p:nvSpPr>
          <p:cNvPr id="819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2AB3133-D54E-4BA7-A7DA-52C027A353C5}" type="slidenum">
              <a:rPr lang="tr-TR"/>
              <a:pPr/>
              <a:t>2</a:t>
            </a:fld>
            <a:endParaRPr lang="tr-TR"/>
          </a:p>
        </p:txBody>
      </p:sp>
      <p:sp>
        <p:nvSpPr>
          <p:cNvPr id="716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945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2CEC934-4349-400A-91C6-20C6CB523767}" type="slidenum">
              <a:rPr lang="tr-TR"/>
              <a:pPr/>
              <a:t>3</a:t>
            </a:fld>
            <a:endParaRPr lang="tr-TR"/>
          </a:p>
        </p:txBody>
      </p:sp>
      <p:sp>
        <p:nvSpPr>
          <p:cNvPr id="778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2CEC934-4349-400A-91C6-20C6CB523767}" type="slidenum">
              <a:rPr lang="tr-TR"/>
              <a:pPr/>
              <a:t>4</a:t>
            </a:fld>
            <a:endParaRPr lang="tr-TR"/>
          </a:p>
        </p:txBody>
      </p:sp>
      <p:sp>
        <p:nvSpPr>
          <p:cNvPr id="778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268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799E13-147A-407C-956E-41AB6BD1AB30}" type="slidenum">
              <a:rPr lang="tr-TR"/>
              <a:pPr/>
              <a:t>5</a:t>
            </a:fld>
            <a:endParaRPr lang="tr-TR"/>
          </a:p>
        </p:txBody>
      </p:sp>
      <p:sp>
        <p:nvSpPr>
          <p:cNvPr id="788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799E13-147A-407C-956E-41AB6BD1AB30}" type="slidenum">
              <a:rPr lang="tr-TR"/>
              <a:pPr/>
              <a:t>6</a:t>
            </a:fld>
            <a:endParaRPr lang="tr-TR"/>
          </a:p>
        </p:txBody>
      </p:sp>
      <p:sp>
        <p:nvSpPr>
          <p:cNvPr id="788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782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592555-E02A-4F7A-9194-69C81653F163}" type="slidenum">
              <a:rPr lang="tr-TR"/>
              <a:pPr/>
              <a:t>7</a:t>
            </a:fld>
            <a:endParaRPr lang="tr-TR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592555-E02A-4F7A-9194-69C81653F163}" type="slidenum">
              <a:rPr lang="tr-TR"/>
              <a:pPr/>
              <a:t>8</a:t>
            </a:fld>
            <a:endParaRPr lang="tr-TR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7781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DE22BA-CDC4-4131-9596-EA91612BED49}" type="slidenum">
              <a:rPr lang="tr-TR"/>
              <a:pPr/>
              <a:t>9</a:t>
            </a:fld>
            <a:endParaRPr lang="tr-TR"/>
          </a:p>
        </p:txBody>
      </p:sp>
      <p:sp>
        <p:nvSpPr>
          <p:cNvPr id="808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CD2CD-6123-4516-9C30-D79F0D43D878}" type="datetimeFigureOut">
              <a:rPr lang="tr-TR" smtClean="0"/>
              <a:t>28.7.2019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45EC4-F682-4543-91F7-7F986DE55EE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Nitel Araştırmanın </a:t>
            </a:r>
            <a:r>
              <a:rPr lang="tr-TR" sz="4400" dirty="0" smtClean="0">
                <a:solidFill>
                  <a:srgbClr val="000000"/>
                </a:solidFill>
              </a:rPr>
              <a:t>Yöntemleri (2)</a:t>
            </a:r>
            <a:endParaRPr lang="tr-TR" sz="4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8389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Temellendirilmiş Kuram </a:t>
            </a:r>
            <a:r>
              <a:rPr lang="tr-TR" sz="4400" dirty="0" smtClean="0">
                <a:solidFill>
                  <a:srgbClr val="000000"/>
                </a:solidFill>
              </a:rPr>
              <a:t>(3)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57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 smtClean="0">
                <a:solidFill>
                  <a:srgbClr val="000000"/>
                </a:solidFill>
              </a:rPr>
              <a:t>Bu </a:t>
            </a:r>
            <a:r>
              <a:rPr lang="tr-TR" sz="3200" dirty="0">
                <a:solidFill>
                  <a:srgbClr val="000000"/>
                </a:solidFill>
              </a:rPr>
              <a:t>çözümlemenin ışığında 2. dizi veriler toplanır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Kuramsal olgunluğa kadar devam eder (veriler yeni kuramsal öğe çıkarmayıp mevcudu onaylayana kadar)</a:t>
            </a:r>
          </a:p>
        </p:txBody>
      </p:sp>
    </p:spTree>
    <p:extLst>
      <p:ext uri="{BB962C8B-B14F-4D97-AF65-F5344CB8AC3E}">
        <p14:creationId xmlns:p14="http://schemas.microsoft.com/office/powerpoint/2010/main" val="8857270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Temellendirilmiş Kuram (3)</a:t>
            </a:r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57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Tatminkar bir literatürün olmadığı alanlarda uygulanır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Verileri açık görüşlü inceleyebilmek için literatürü gözden geçirmeden çalışmaya başlanır</a:t>
            </a:r>
          </a:p>
          <a:p>
            <a:pPr marL="341313" indent="-341313">
              <a:spcBef>
                <a:spcPts val="8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3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Araştırmanın Yöntemleri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 smtClean="0">
                <a:solidFill>
                  <a:srgbClr val="000000"/>
                </a:solidFill>
              </a:rPr>
              <a:t>Etnografya</a:t>
            </a:r>
            <a:endParaRPr lang="tr-TR" sz="3200" dirty="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Temellendirilmiş kuram</a:t>
            </a:r>
          </a:p>
        </p:txBody>
      </p:sp>
    </p:spTree>
    <p:extLst>
      <p:ext uri="{BB962C8B-B14F-4D97-AF65-F5344CB8AC3E}">
        <p14:creationId xmlns:p14="http://schemas.microsoft.com/office/powerpoint/2010/main" val="16418388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 smtClean="0">
                <a:solidFill>
                  <a:srgbClr val="000000"/>
                </a:solidFill>
              </a:rPr>
              <a:t>Etnografya (1)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Araştırmanın konusu ne olursa olsun davranışın kültürel ve simgesel yönlerini ve bağlamını anlamak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Önemli olan </a:t>
            </a:r>
            <a:r>
              <a:rPr lang="tr-TR" sz="3200" b="1" dirty="0">
                <a:solidFill>
                  <a:srgbClr val="000000"/>
                </a:solidFill>
              </a:rPr>
              <a:t>içerideki</a:t>
            </a:r>
            <a:r>
              <a:rPr lang="tr-TR" sz="3200" dirty="0">
                <a:solidFill>
                  <a:srgbClr val="000000"/>
                </a:solidFill>
              </a:rPr>
              <a:t> kişinin olay/bağlam hakkındaki </a:t>
            </a:r>
            <a:r>
              <a:rPr lang="tr-TR" sz="3200" dirty="0" smtClean="0">
                <a:solidFill>
                  <a:srgbClr val="000000"/>
                </a:solidFill>
              </a:rPr>
              <a:t>görüşü</a:t>
            </a:r>
            <a:endParaRPr lang="tr-T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 smtClean="0">
                <a:solidFill>
                  <a:srgbClr val="000000"/>
                </a:solidFill>
              </a:rPr>
              <a:t>Etnografya (2)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 smtClean="0">
                <a:solidFill>
                  <a:srgbClr val="000000"/>
                </a:solidFill>
              </a:rPr>
              <a:t>grup/olay </a:t>
            </a:r>
            <a:r>
              <a:rPr lang="tr-TR" sz="3200" dirty="0">
                <a:solidFill>
                  <a:srgbClr val="000000"/>
                </a:solidFill>
              </a:rPr>
              <a:t>doğal ortamında incelenir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Önceden yapılandırılmış değil, </a:t>
            </a:r>
            <a:r>
              <a:rPr lang="tr-TR" sz="3200" dirty="0" err="1">
                <a:solidFill>
                  <a:srgbClr val="000000"/>
                </a:solidFill>
              </a:rPr>
              <a:t>evrilen</a:t>
            </a:r>
            <a:r>
              <a:rPr lang="tr-TR" sz="3200" dirty="0">
                <a:solidFill>
                  <a:srgbClr val="000000"/>
                </a:solidFill>
              </a:rPr>
              <a:t> bir araştırma tarzıdır</a:t>
            </a:r>
          </a:p>
        </p:txBody>
      </p:sp>
    </p:spTree>
    <p:extLst>
      <p:ext uri="{BB962C8B-B14F-4D97-AF65-F5344CB8AC3E}">
        <p14:creationId xmlns:p14="http://schemas.microsoft.com/office/powerpoint/2010/main" val="12034133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Etnografya </a:t>
            </a:r>
            <a:r>
              <a:rPr lang="tr-TR" sz="4400" dirty="0" smtClean="0">
                <a:solidFill>
                  <a:srgbClr val="000000"/>
                </a:solidFill>
              </a:rPr>
              <a:t>(3)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Veri toplama teknikleri açısından sınırlı değil eklektiktir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Veri toplama genelde uzun süreye yayılı ve </a:t>
            </a:r>
            <a:r>
              <a:rPr lang="tr-TR" sz="3200" dirty="0" smtClean="0">
                <a:solidFill>
                  <a:srgbClr val="000000"/>
                </a:solidFill>
              </a:rPr>
              <a:t>tekrarlanır</a:t>
            </a:r>
            <a:endParaRPr lang="tr-T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Etnografya </a:t>
            </a:r>
            <a:r>
              <a:rPr lang="tr-TR" sz="4400" dirty="0" smtClean="0">
                <a:solidFill>
                  <a:srgbClr val="000000"/>
                </a:solidFill>
              </a:rPr>
              <a:t>(4)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b="1" dirty="0" smtClean="0">
                <a:solidFill>
                  <a:srgbClr val="000000"/>
                </a:solidFill>
              </a:rPr>
              <a:t>Kültür </a:t>
            </a:r>
            <a:r>
              <a:rPr lang="tr-TR" sz="3200" dirty="0">
                <a:solidFill>
                  <a:srgbClr val="000000"/>
                </a:solidFill>
              </a:rPr>
              <a:t>üzerine odaklanır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Araştırma nesnesini </a:t>
            </a:r>
            <a:r>
              <a:rPr lang="tr-TR" sz="3200" b="1" dirty="0">
                <a:solidFill>
                  <a:srgbClr val="000000"/>
                </a:solidFill>
              </a:rPr>
              <a:t>“antropolojik olarak yabancı” </a:t>
            </a:r>
            <a:r>
              <a:rPr lang="tr-TR" sz="3200" dirty="0">
                <a:solidFill>
                  <a:srgbClr val="000000"/>
                </a:solidFill>
              </a:rPr>
              <a:t>bir şeymiş gibi ele alması gerekir. </a:t>
            </a:r>
          </a:p>
        </p:txBody>
      </p:sp>
    </p:spTree>
    <p:extLst>
      <p:ext uri="{BB962C8B-B14F-4D97-AF65-F5344CB8AC3E}">
        <p14:creationId xmlns:p14="http://schemas.microsoft.com/office/powerpoint/2010/main" val="12024912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Temellendirilmiş </a:t>
            </a:r>
            <a:r>
              <a:rPr lang="tr-TR" sz="4400" dirty="0" smtClean="0">
                <a:solidFill>
                  <a:srgbClr val="000000"/>
                </a:solidFill>
              </a:rPr>
              <a:t>Kuram (1)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83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1960larda </a:t>
            </a:r>
            <a:r>
              <a:rPr lang="tr-TR" sz="3200" dirty="0" err="1">
                <a:solidFill>
                  <a:srgbClr val="000000"/>
                </a:solidFill>
              </a:rPr>
              <a:t>Glaser</a:t>
            </a:r>
            <a:r>
              <a:rPr lang="tr-TR" sz="3200" dirty="0">
                <a:solidFill>
                  <a:srgbClr val="000000"/>
                </a:solidFill>
              </a:rPr>
              <a:t> ve Strauss tarafından hastanede ölüm üzerine çalışmalardan ortaya çıkmıştır.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Kuram değil verilerden kuram oluşturma amacı taşıyan bir </a:t>
            </a:r>
            <a:r>
              <a:rPr lang="tr-TR" sz="3200" b="1" dirty="0" err="1">
                <a:solidFill>
                  <a:srgbClr val="000000"/>
                </a:solidFill>
              </a:rPr>
              <a:t>tümevarımsal</a:t>
            </a:r>
            <a:r>
              <a:rPr lang="tr-TR" sz="3200" b="1" dirty="0">
                <a:solidFill>
                  <a:srgbClr val="000000"/>
                </a:solidFill>
              </a:rPr>
              <a:t> </a:t>
            </a:r>
            <a:r>
              <a:rPr lang="tr-TR" sz="3200" dirty="0">
                <a:solidFill>
                  <a:srgbClr val="000000"/>
                </a:solidFill>
              </a:rPr>
              <a:t>yöntem.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Temellendirilmiş </a:t>
            </a:r>
            <a:r>
              <a:rPr lang="tr-TR" sz="4400" dirty="0" smtClean="0">
                <a:solidFill>
                  <a:srgbClr val="000000"/>
                </a:solidFill>
              </a:rPr>
              <a:t>Kuram (2)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83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b="1" dirty="0" smtClean="0">
                <a:solidFill>
                  <a:srgbClr val="000000"/>
                </a:solidFill>
              </a:rPr>
              <a:t>Temellendirilmiş</a:t>
            </a:r>
            <a:r>
              <a:rPr lang="tr-TR" sz="3200" b="1" dirty="0">
                <a:solidFill>
                  <a:srgbClr val="000000"/>
                </a:solidFill>
              </a:rPr>
              <a:t>: </a:t>
            </a:r>
            <a:r>
              <a:rPr lang="tr-TR" sz="3200" dirty="0">
                <a:solidFill>
                  <a:srgbClr val="000000"/>
                </a:solidFill>
              </a:rPr>
              <a:t>kuram veriler temelinde gelişecek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b="1" dirty="0">
                <a:solidFill>
                  <a:srgbClr val="000000"/>
                </a:solidFill>
              </a:rPr>
              <a:t>Kuram: </a:t>
            </a:r>
            <a:r>
              <a:rPr lang="tr-TR" sz="3200" dirty="0">
                <a:solidFill>
                  <a:srgbClr val="000000"/>
                </a:solidFill>
              </a:rPr>
              <a:t>verilerin toplanması/analizindeki amaç kuram üretme</a:t>
            </a:r>
          </a:p>
        </p:txBody>
      </p:sp>
    </p:spTree>
    <p:extLst>
      <p:ext uri="{BB962C8B-B14F-4D97-AF65-F5344CB8AC3E}">
        <p14:creationId xmlns:p14="http://schemas.microsoft.com/office/powerpoint/2010/main" val="6281328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 dirty="0">
                <a:solidFill>
                  <a:srgbClr val="000000"/>
                </a:solidFill>
              </a:rPr>
              <a:t>Temellendirilmiş Kuram </a:t>
            </a:r>
            <a:r>
              <a:rPr lang="tr-TR" sz="4400" dirty="0" smtClean="0">
                <a:solidFill>
                  <a:srgbClr val="000000"/>
                </a:solidFill>
              </a:rPr>
              <a:t>(3)</a:t>
            </a:r>
            <a:endParaRPr lang="tr-TR" sz="4400" dirty="0">
              <a:solidFill>
                <a:srgbClr val="000000"/>
              </a:solidFill>
            </a:endParaRP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57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Önceden hiçbir kuramla işe başlanmaz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Başlangıç sorularıyla sınırlı veri toplanır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Veriler çözümlenmeye </a:t>
            </a:r>
            <a:r>
              <a:rPr lang="tr-TR" sz="3200" dirty="0" smtClean="0">
                <a:solidFill>
                  <a:srgbClr val="000000"/>
                </a:solidFill>
              </a:rPr>
              <a:t>başlanır</a:t>
            </a:r>
            <a:endParaRPr lang="tr-T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216</Words>
  <Application>Microsoft Office PowerPoint</Application>
  <PresentationFormat>Ekran Gösterisi (4:3)</PresentationFormat>
  <Paragraphs>43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yazar</cp:lastModifiedBy>
  <cp:revision>5</cp:revision>
  <dcterms:created xsi:type="dcterms:W3CDTF">2018-02-12T15:32:14Z</dcterms:created>
  <dcterms:modified xsi:type="dcterms:W3CDTF">2019-07-28T14:25:44Z</dcterms:modified>
</cp:coreProperties>
</file>