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sldIdLst>
    <p:sldId id="290" r:id="rId2"/>
    <p:sldId id="291" r:id="rId3"/>
    <p:sldId id="289" r:id="rId4"/>
    <p:sldId id="462" r:id="rId5"/>
    <p:sldId id="463" r:id="rId6"/>
    <p:sldId id="464" r:id="rId7"/>
    <p:sldId id="465" r:id="rId8"/>
    <p:sldId id="466" r:id="rId9"/>
    <p:sldId id="467" r:id="rId10"/>
    <p:sldId id="468" r:id="rId11"/>
    <p:sldId id="469" r:id="rId12"/>
    <p:sldId id="470" r:id="rId13"/>
    <p:sldId id="471" r:id="rId14"/>
    <p:sldId id="472" r:id="rId15"/>
    <p:sldId id="473" r:id="rId16"/>
    <p:sldId id="474" r:id="rId17"/>
    <p:sldId id="475" r:id="rId18"/>
    <p:sldId id="476" r:id="rId19"/>
    <p:sldId id="477" r:id="rId20"/>
    <p:sldId id="478" r:id="rId21"/>
    <p:sldId id="479" r:id="rId22"/>
    <p:sldId id="481" r:id="rId23"/>
    <p:sldId id="480" r:id="rId24"/>
    <p:sldId id="484" r:id="rId25"/>
    <p:sldId id="482" r:id="rId26"/>
    <p:sldId id="483" r:id="rId27"/>
    <p:sldId id="485" r:id="rId28"/>
    <p:sldId id="486" r:id="rId29"/>
    <p:sldId id="487" r:id="rId30"/>
    <p:sldId id="488" r:id="rId31"/>
    <p:sldId id="489" r:id="rId32"/>
    <p:sldId id="490" r:id="rId33"/>
    <p:sldId id="491" r:id="rId34"/>
    <p:sldId id="492" r:id="rId35"/>
    <p:sldId id="493" r:id="rId36"/>
    <p:sldId id="494" r:id="rId37"/>
    <p:sldId id="495" r:id="rId38"/>
    <p:sldId id="497" r:id="rId39"/>
    <p:sldId id="496" r:id="rId40"/>
    <p:sldId id="443" r:id="rId41"/>
    <p:sldId id="457" r:id="rId42"/>
    <p:sldId id="444" r:id="rId43"/>
    <p:sldId id="339" r:id="rId4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1B168-EDD5-4DD0-A073-D2845D6FCA7E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42F21-A67E-4AA2-AC83-01B4144424E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3308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Doç. Dr. Berdi Sarıyev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142F21-A67E-4AA2-AC83-01B4144424E8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5438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png"/><Relationship Id="rId4" Type="http://schemas.openxmlformats.org/officeDocument/2006/relationships/oleObject" Target="../embeddings/oleObject1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png"/><Relationship Id="rId4" Type="http://schemas.openxmlformats.org/officeDocument/2006/relationships/oleObject" Target="../embeddings/oleObject2.bin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7.png"/><Relationship Id="rId4" Type="http://schemas.openxmlformats.org/officeDocument/2006/relationships/oleObject" Target="../embeddings/oleObject3.bin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4139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tasarlama-bildirme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505531" y="2020198"/>
            <a:ext cx="3484865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HABARLYK KATEGORIÝASY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180930" y="2708920"/>
            <a:ext cx="519938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Habarlyk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goşulmasy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isimlere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goşulanda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habarlyk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nyşanyny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berip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olary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sözlemiň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doly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etmäge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hyzmat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edýär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Meselem: Men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okuwçydym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Ýoklugy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däl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sözüniň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kömegi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ýasalýar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Şeýle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bolanda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däl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sözüniň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yzyna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habarlyk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Meselem: Ol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döwürde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Atanyň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çagalarynyň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bäş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däldi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3992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4139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tasarlama-bildirme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466393" y="2020198"/>
            <a:ext cx="3484865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HABARLYK KATEGORIÝASY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1475656" y="2780928"/>
            <a:ext cx="61926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Işliklere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goşulanda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onuň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ýokluk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galypy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/-me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käbir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şekillerde 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däl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ýasalyp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her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hili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manylarda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şekilleri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Ene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agtyklaryny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görjekdi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bagryna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basjakdy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Ol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şäherde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eglenjek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däldi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Bu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gün sen hem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bolsadyň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!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Hiç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wagt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uruş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bolmasady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Goja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heniz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ýatmandy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Ol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tiz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geläýedi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!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60918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4139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tasarlama-bildirme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466393" y="2020198"/>
            <a:ext cx="3484865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HABARLYK KATEGORIÝASY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286000" y="2828836"/>
            <a:ext cx="509431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«-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di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habarlyk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kömekçi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modal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sözlere-de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goşulýar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Meselem:</a:t>
            </a:r>
          </a:p>
          <a:p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Amanyň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kellesiniň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agyrmagy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hut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şonuň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üçindi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Ol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guş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ýalydy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4674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4139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tasarlama-bildirme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466393" y="2020198"/>
            <a:ext cx="3484865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HABARLYK KATEGORIÝASY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286000" y="2290227"/>
            <a:ext cx="5027276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16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2.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Habarlyk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kategoriýasynyň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–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myş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miş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Kem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işlikleriň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–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myş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miş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isimlere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birnäçe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işlik şekillerine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Many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taýyndan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öz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ulanylýan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sözünden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aňlanylýan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düşünjäni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birinden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eşitmek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berilmegini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bildirýär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2013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4139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tasarlama-bildirme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466393" y="2020198"/>
            <a:ext cx="3484865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HABARLYK KATEGORIÝASY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1115616" y="2503767"/>
            <a:ext cx="658241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Sözleýjiniň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şol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wakany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öz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gözi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görmän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töwerekdäki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adamlaryň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gürrüňinden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eşitmegi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esasynda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edýändigi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aňladylýar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Sözleýjiniň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edýän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pikirini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mazmunyny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öz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gözi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görmän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kimdir birinden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eşidip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bilýändigi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üçin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onuň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dogrulygyna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anyklygyna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şübhelenmegi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ynamsyzlyk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etmegi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gümansyradýandygyny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Eşidişime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görä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häzir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hem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görüşýärmişler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ýygnanyşýarmyşlar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Ol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heniz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dirimişin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3437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4139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tasarlama-bildirme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466393" y="2020198"/>
            <a:ext cx="3484865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HABARLYK KATEGORIÝASY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286000" y="2690336"/>
            <a:ext cx="523832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myş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miş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habarlyk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sözleýjiniň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kimdir birinden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-da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nämedir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bir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zatdan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närazylygyny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oňa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göwnüýetmezçilik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-da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kinaýa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edýändigini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aňladýar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Meselem: Gör-le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sil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alyp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gidäýenmişin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?!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298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4139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tasarlama-bildirme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466393" y="2020198"/>
            <a:ext cx="3484865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HABARLYK KATEGORIÝASY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547664" y="2476582"/>
            <a:ext cx="604867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myş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miş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habarlyk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goşulmasy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çaklamagy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çen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etmegi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modallygy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hem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Şol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gyz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öz-ä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siziň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töwerekleriňizdenmişin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             Ol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heniz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ýaşmyş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-la.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7084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4139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tasarlama-bildirme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466393" y="2020198"/>
            <a:ext cx="3484865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HABARLYK KATEGORIÝASY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286000" y="2690336"/>
            <a:ext cx="50943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myş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/ -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miş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öz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sözüne işlik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nyşanyny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berip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sözlemiň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doly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etmeklige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hyzmat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edýär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Ol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talypmyşyn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Siz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öz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käriňize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ussatmyşyňyz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? </a:t>
            </a: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ökdemişim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9163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4139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tasarlama-bildirme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466393" y="2020198"/>
            <a:ext cx="3484865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HABARLYK KATEGORIÝASY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286000" y="282883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myş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miş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habarlyk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goşulmalary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öz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yzyna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köplük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san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goşulmalaryny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kabul edip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bilýär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Meselem: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Olar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uly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mollamyşlar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Häzir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Yrakdamyşlar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9715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4139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tasarlama-bildirme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466393" y="2020198"/>
            <a:ext cx="3484865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HABARLYK KATEGORIÝASY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1922824" y="2924944"/>
            <a:ext cx="50974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Ortak işliklere hem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taýyndan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olardan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aňlanylýan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ýagdaýy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sözleýjiniň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öz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gözi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görmän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kimdir birinden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eşidip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hekaýa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äheňinde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-da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ýönekeý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usulda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berýändigi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aňlanylýar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: Meret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toýa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gitmän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öýde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galanmyşyn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Gyzlar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ondan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soranmyşlar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Kerweniň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gidenler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gaýdyp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gelenmişinler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2551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1115616" y="2276872"/>
            <a:ext cx="70567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800" i="1" dirty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Dersin amacı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, Türkmen Türkçesinde tasarlama kiplerini;  fiilimsileri ve fiillerin görünüş kategorisini </a:t>
            </a:r>
            <a:r>
              <a:rPr lang="tr-TR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öğrenmek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2411760" y="11247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2016 TÜRKMEN TÜRKÇESİ IV</a:t>
            </a:r>
            <a:endParaRPr lang="tr-TR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Dikdörtgen 20"/>
          <p:cNvSpPr/>
          <p:nvPr/>
        </p:nvSpPr>
        <p:spPr>
          <a:xfrm>
            <a:off x="3915677" y="5301208"/>
            <a:ext cx="2210605" cy="30777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Doç. </a:t>
            </a:r>
            <a:r>
              <a:rPr lang="tr-TR" altLang="tr-TR" sz="1400" b="1" dirty="0">
                <a:solidFill>
                  <a:srgbClr val="873624"/>
                </a:solidFill>
                <a:latin typeface="Arial" charset="0"/>
              </a:rPr>
              <a:t>Dr. </a:t>
            </a: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Berdi SARIYEV</a:t>
            </a:r>
            <a:endParaRPr lang="tr-TR" altLang="tr-TR" sz="1400" b="1" dirty="0">
              <a:solidFill>
                <a:srgbClr val="873624"/>
              </a:solidFill>
              <a:latin typeface="Arial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4149080"/>
            <a:ext cx="1224136" cy="1656184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7865" y="3861048"/>
            <a:ext cx="2232422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604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4139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tasarlama-bildirme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466393" y="2020198"/>
            <a:ext cx="3484865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HABARLYK KATEGORIÝASY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1896701" y="2531822"/>
            <a:ext cx="56015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hökmanlyk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hyýal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şekilleriniň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soňuna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Men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şu gün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Geldini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görmelimişim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Bize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Enebaý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daýza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gelmekçimiş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Isimlere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-de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Çary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aganyň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oglunyň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ady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Durdumyş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Jemlenen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talyplaryň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ýigrimi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bäşmiş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Wagt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indi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giçmiş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Täze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halynyň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reňki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goýy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gyzylmyş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595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4139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tasarlama-bildirme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466393" y="2020198"/>
            <a:ext cx="3484865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HABARLYK KATEGORIÝASY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267744" y="2493931"/>
            <a:ext cx="53103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3. “Eken (i)”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habarlyk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kategoriýasy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Bu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aýratyn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görnüşini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saklap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galandygy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beýleki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habarlyk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goşulmalaryndan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tapawutlanýar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«Eken»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kem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isimler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işlikler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käbir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kömekçi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sözler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giňden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utgaşykly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ulanylyp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2673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4139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tasarlama-bildirme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466393" y="2020198"/>
            <a:ext cx="3484865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HABARLYK KATEGORIÝASY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286000" y="2690336"/>
            <a:ext cx="531033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Ol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eýelik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ýöneliş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düşümlerden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beýleki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düşümlerde gelen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sözleriň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yzyndan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gelip biler.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Meselem: </a:t>
            </a:r>
          </a:p>
          <a:p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Onuň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-da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ugry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deňze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tarap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eken.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Bu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wagt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bar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hezillik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suwda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eken.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Akja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uniwersitetden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eken.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Kitap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seniň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şol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göreniň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eken.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4759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4139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tasarlama-bildirme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466393" y="2020198"/>
            <a:ext cx="3484865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HABARLYK KATEGORIÝASY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2286000" y="2828836"/>
            <a:ext cx="50272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«Eken»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sözüniň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ýeke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özi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aňlatmaýar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soraga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jogap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bolmaýar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özbaşdak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aňlatmaýar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Onuň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hem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asly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«erken»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görnüşinde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bolupdyr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93029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4139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tasarlama-bildirme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466393" y="2020198"/>
            <a:ext cx="3484865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HABARLYK KATEGORIÝASY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1619672" y="2708920"/>
            <a:ext cx="648569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Bile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ulanylýan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sözüne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onuň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düzme işlik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şekilini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hasyl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edip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ulanylýar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Many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taýyndan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«eken»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sözüniň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baglanýan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sözünden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aňlanylýan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düşünjäniň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şeýledigini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däldigini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sözleýjiniň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ozal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bilmän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indi bilip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galandygyny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görkezýär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Siz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gaty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yhlasly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ekeniňiz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Derýa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bu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ýerde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has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batly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akýar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eken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1840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4139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tasarlama-bildirme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466393" y="2020198"/>
            <a:ext cx="3484865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HABARLYK KATEGORIÝASY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1922824" y="2708920"/>
            <a:ext cx="588953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«Eken»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kem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dürli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işlik şekilleri 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ulanylanda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olaryň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zaman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aňladyşyna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täsir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etmeýär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diňe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olara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käbir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modal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öwüşginlerini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berýär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Başgaça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işliklerden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aňlanylýan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zaman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manysy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galmak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haýran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galmak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ýaly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subýektiw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garaýyşlar-modal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manylar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utgaşýar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: Her gün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dagdan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aşyp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görmäge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gelýär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eken. Bu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onuň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hoşlaşany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eken. Ol hata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ýazyp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eken. Görüp otursa,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onuň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üç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dogany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serkerde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boljak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eken.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64256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4139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tasarlama-bildirme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466393" y="2020198"/>
            <a:ext cx="3484865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HABARLYK KATEGORIÝASY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2195736" y="2852936"/>
            <a:ext cx="52565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«Eken»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kem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öten zaman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işliginiň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ýöňkemede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üýtgeýşi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ýaly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üýtgeýär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Şol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wagtlar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talyp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ekenim, 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talyp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ekeniň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talyp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ekeni, 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talyp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ekenik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talyp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ekeniňiz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talyp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ekenler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«Eken»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sözüniň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öňünden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gelýän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 hem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kabul edip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gelýär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: Ol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oglan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biziň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talybymyz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eken. Sen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onuň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ýoldaşy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ekeniň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3616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4139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tasarlama-bildirme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466393" y="2020198"/>
            <a:ext cx="3484865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HABARLYK KATEGORIÝASY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1475656" y="2780928"/>
            <a:ext cx="53102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Isimlere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ýokluk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aňladyşynda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isimlere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meňzeýän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işlik şekillerine (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hyýal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hökmanlyk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şekilleri)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«eken»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habarlyk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goşulmasynyň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ýokluk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galypyny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aňlatmak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üçin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däl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getirilýär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Däl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«eken»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sözünden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getirilýär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Meselem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Howa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yssy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däl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eken. Ol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garaşmakçy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däl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                eken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Bu gün gelmeli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däl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ekenik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4232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4139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tasarlama-bildirme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466393" y="2020198"/>
            <a:ext cx="3484865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HABARLYK KATEGORIÝASY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286000" y="269033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«Eken»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bar,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ýok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ýaly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modallyk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görkezýän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sözler bilen-de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gelýär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Many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taýyndan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mundan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köplenç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öten zaman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hekaýa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aňlanylýar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: Bir bar eken, bir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ýok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eken. Bir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döwletment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adam bar eken.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79036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4139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tasarlama-bildirme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466393" y="2020198"/>
            <a:ext cx="3484865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HABARLYK KATEGORIÝASY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286000" y="2967335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aňladyşy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ulanylyşy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taýdan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«eken»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kem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«-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myş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miş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habarlyk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goşulmasyna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ýakyndyr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1480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4139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tasarlama-bildirme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466393" y="2020198"/>
            <a:ext cx="3484865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HABARLYK KATEGORIÝASY 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2195122" y="3068960"/>
            <a:ext cx="475314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Häzirki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zaman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türkmen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dilinde leksik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taýdan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özbaşdaklygyny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ýitirip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köpüsi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şekiline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öwrülen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dürli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toparlaryna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degişli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ençeme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sözler 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birlikde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ulanylýan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köplenç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sözlemiň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habaryny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ýasamaga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hyzmat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edýän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dil elementleri bar.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4139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tasarlama-bildirme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466393" y="2020198"/>
            <a:ext cx="3484865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HABARLYK KATEGORIÝASY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1331640" y="2564904"/>
            <a:ext cx="655272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3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–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kä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habarlyk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Eken»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kem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işliginden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gysgalyp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emele gelen 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«-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ka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kä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habarlyk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öz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ulanylyşy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manylary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boýunça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beýleki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kem işliklerden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tapawutlanýar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Dürli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sözlere: isimlere, işliklere,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käbir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kömekçi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sözlere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goşulýar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Meselem: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Günäkär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Meretkä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onuň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göwnüne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degildi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Howa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şeýle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sowukka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ýola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çykyp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bolarmy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Wagt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heniz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giç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dälkä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gelip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şähere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girdiler. Gün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batmanka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şeýle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bir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şapak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gyzarypdy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34529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4139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tasarlama-bildirme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466393" y="2020198"/>
            <a:ext cx="3484865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HABARLYK KATEGORIÝASY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1619672" y="2852936"/>
            <a:ext cx="619268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«-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ka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kä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habarlyk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gelen sözler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köplük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san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ýöňkeme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goşulmalaryny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kabul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edýärler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«-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ler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köplük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san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isimlerde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«-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ka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kä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goşulmanyň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öňünden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işliklerde bolsa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«-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ka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kä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goşulmasynyň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yzyndan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goşulýarlar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: Bu gelenler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kimlerkä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Nähili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atlylarka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bular? Atam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dagy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niredekäler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 Atan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haaýsy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deräni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tozadarka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Nähili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urarkalar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Myhmanlar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haçan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geldikä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7872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4139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tasarlama-bildirme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466393" y="2020198"/>
            <a:ext cx="3484865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HABARLYK KATEGORIÝASY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175160" y="2942657"/>
            <a:ext cx="556519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«-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ka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kä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habarlyk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goşulmasynyň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manylary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dürli-dürlüdir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«-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ka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kä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habarlyk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kabul eden isimler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edilýän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pikiriň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mazmunyň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aslyny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öňki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ýagdaýyny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bolşuny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aňladýarlar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Meselem: Seni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heniz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çagajykkaň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görendir.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Guzusy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körpejekä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enesi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ýitdi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68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4139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tasarlama-bildirme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466393" y="2020198"/>
            <a:ext cx="3484865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HABARLYK KATEGORIÝASY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1302713" y="2708920"/>
            <a:ext cx="67737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Häzirki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zaman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şekilindäki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işliklere, 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şekilindäki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hal işliklere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gelende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edilýän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pikiriň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mazmunyň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ýüze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çykýan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wagtyny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bildirýär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bular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köplenç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wagt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eýerjeň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sözlemiň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Meselem: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Iki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aý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ozal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geçip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barýarka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bu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guýyny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belläpdi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Ol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işden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gelmänkä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zatlary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paýlaýarlar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7046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4139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tasarlama-bildirme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466393" y="2020198"/>
            <a:ext cx="3484865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HABARLYK KATEGORIÝASY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1061049" y="2502188"/>
            <a:ext cx="727280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Öten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geljek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zaman işlik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şekilleriniň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hyýal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hökmanlyk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şekilleriniň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yzyna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sorag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sözlemleriniň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emele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getirýär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sözleýjiniň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edilýän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pikire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onuň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mazmunyny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dogry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anyk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bilmeýänligi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üçin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ynamsyzlyk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edýändigini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Ol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hakda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-çak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edýändigini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Işlikleriň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öňki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hyýal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hökmanlyk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zaman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manylarynyň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üstüne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goşmaça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ýokundylary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-da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Enemiz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näme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üçin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bize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baga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sowulmagy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sargadyka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 Ol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näme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üçin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çagyrdyka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Goşlary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nätjekkä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Oýny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nirede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görerkäk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 Mugallym kim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bolmalyka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Daýzam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nirelere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barmakçyka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Şol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kitap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okalgada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barmyka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Otly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ir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geläýdimikä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?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6966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4139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tasarlama-bildirme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466393" y="2020198"/>
            <a:ext cx="3484865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HABARLYK KATEGORIÝASY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1202579" y="2502188"/>
            <a:ext cx="698974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dyr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dir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habarlyk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«-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dyr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dir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habarlyk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isimlere, işliklere,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kömekçi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sözlere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Bu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käbir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sözlere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goşulanda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olara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işlik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nyşanyny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bermek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birlikde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şol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sözlerden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aňlanylýan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düşünjäniň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esasan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häzir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şeýledigini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-da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şeýle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däldigini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dyr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dir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habarlyk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dürli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toparlaryna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gelýär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Meselem: Türkmen dili öz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köküni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gadymdan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alyp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gaýdýan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dildir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Mugallymyň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getirýän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kitaby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saňadyr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Bu adam bize 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geljekdir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Wagt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giçdir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Men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häzir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gidip kitap 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almalydyryn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Ol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näme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üçin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dir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eglendi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Belki, ol hem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meniň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özüm 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ýalydyr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Bu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ýylky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ekin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ýerimiz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geçen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ýylkydan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birnäçe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esse 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köpdür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099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4139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tasarlama-bildirme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466393" y="2020198"/>
            <a:ext cx="3484865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HABARLYK KATEGORIÝASY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1187624" y="2636912"/>
            <a:ext cx="65527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«-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dyr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dir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habarlyk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goşulmasynda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häzirki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zaman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aňlatmaklyk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häsiýeti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bar.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«-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dyr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dir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habarlyk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öz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sözüne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baglylykda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dürli-dürli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manylarda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ulanylýar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Ol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atlara,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sypatlara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sanlara,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çalyşmalara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olara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belli bir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derejede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işliklik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nyşanyny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berýär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ýagny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ýöňkemede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üýtgemek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sözlemiň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şahs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görkezýän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bolup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gelmek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ukybyna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eýe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edýär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84306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4139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tasarlama-bildirme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466393" y="2020198"/>
            <a:ext cx="3484865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HABARLYK KATEGORIÝASY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1619672" y="2780928"/>
            <a:ext cx="626469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«-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dyr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dir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habarlyk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taýdan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edilýän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pikiriň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düşünjäniň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häzirki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wagtdaky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bolşuny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ýagdaýyny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anyk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şeýledigini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görkezip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gelýär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: Ol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ýalan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sözlemegi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ýigrenýän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adamdyr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hormata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</a:rPr>
              <a:t>mynasypdyr</a:t>
            </a:r>
            <a:r>
              <a:rPr lang="tr-TR" dirty="0">
                <a:latin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</a:rPr>
              <a:t>Çagalar</a:t>
            </a:r>
            <a:r>
              <a:rPr lang="tr-TR" dirty="0">
                <a:latin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</a:rPr>
              <a:t>mekdepdedir</a:t>
            </a:r>
            <a:r>
              <a:rPr lang="tr-TR" dirty="0">
                <a:latin typeface="Times New Roman" panose="02020603050405020304" pitchFamily="18" charset="0"/>
              </a:rPr>
              <a:t>, ulular işli-işindedir. Bu </a:t>
            </a:r>
            <a:r>
              <a:rPr lang="tr-TR" dirty="0" err="1">
                <a:latin typeface="Times New Roman" panose="02020603050405020304" pitchFamily="18" charset="0"/>
              </a:rPr>
              <a:t>haly</a:t>
            </a:r>
            <a:r>
              <a:rPr lang="tr-TR" dirty="0">
                <a:latin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</a:rPr>
              <a:t>ýüňdendir</a:t>
            </a:r>
            <a:r>
              <a:rPr lang="tr-TR" dirty="0">
                <a:latin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</a:rPr>
              <a:t>Terbiýe</a:t>
            </a:r>
            <a:r>
              <a:rPr lang="tr-TR" dirty="0">
                <a:latin typeface="Times New Roman" panose="02020603050405020304" pitchFamily="18" charset="0"/>
              </a:rPr>
              <a:t>, görüm-</a:t>
            </a:r>
            <a:r>
              <a:rPr lang="tr-TR" dirty="0" err="1">
                <a:latin typeface="Times New Roman" panose="02020603050405020304" pitchFamily="18" charset="0"/>
              </a:rPr>
              <a:t>görelde</a:t>
            </a:r>
            <a:r>
              <a:rPr lang="tr-TR" dirty="0">
                <a:latin typeface="Times New Roman" panose="02020603050405020304" pitchFamily="18" charset="0"/>
              </a:rPr>
              <a:t> ene- </a:t>
            </a:r>
            <a:r>
              <a:rPr lang="tr-TR" dirty="0" err="1">
                <a:latin typeface="Times New Roman" panose="02020603050405020304" pitchFamily="18" charset="0"/>
              </a:rPr>
              <a:t>atadandyr</a:t>
            </a:r>
            <a:r>
              <a:rPr lang="tr-TR" dirty="0"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2177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4139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tasarlama-bildirme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466393" y="2020198"/>
            <a:ext cx="3484865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HABARLYK KATEGORIÝASY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123728" y="2977808"/>
            <a:ext cx="598163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Kem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işlikleriň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–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dyr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kabul eden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käbir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kömekçi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sözler belli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derejede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çaklama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gümansyratma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tassyklama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aňladýarlar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Asyl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käri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mugallym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bolsa-da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Çary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işçi 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ýalydyr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Munuň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gaharjaňlygy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-da dili 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bilendir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Ussa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diýeniň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bolup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bilse,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özüň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ýalydyr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asyl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sençe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ýokdur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hem.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Onuň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öýkelidigi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düýnki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toý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üçindir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Irden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gelmänligi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-de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şol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sebäplidir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4786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4139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tasarlama-bildirme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466393" y="2020198"/>
            <a:ext cx="3484865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HABARLYK KATEGORIÝASY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1835696" y="2690336"/>
            <a:ext cx="58326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dyr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dir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habarlyk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hem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işligiň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häzirki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zaman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şekiliniňki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ýaly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ýöňkeme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goşulmalaryny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kabul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edýär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tr-TR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daýhandyryn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daýhan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dyr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),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daýhan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dyr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daýhandyrys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daýhan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dyr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syňyz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daýhandyrlar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9196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4139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tasarlama-bildirme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466393" y="2020198"/>
            <a:ext cx="3484865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HABARLYK KATEGORIÝASY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046134" y="2564904"/>
            <a:ext cx="511815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özlerinde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predikatlyk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häsiýetini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saklaýanlygy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sebäpli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sözüne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habarlyk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ýokundysyny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berýärler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ýagny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goşulan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birlikde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sözlemiň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bolup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gelýär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Kem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işlik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diýilmeginiň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sebäbi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bularyň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sözleri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haýsy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toparyna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degişli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bolsa-da,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habarlyk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goşulmasyndan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soň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gelýändigi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üçindir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768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3131840" y="1988840"/>
            <a:ext cx="2544992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MORFOLOGİK</a:t>
            </a:r>
            <a:r>
              <a:rPr lang="tr-TR" b="1" dirty="0" smtClean="0"/>
              <a:t> </a:t>
            </a:r>
            <a:r>
              <a:rPr lang="tr-TR" b="1" dirty="0" err="1" smtClean="0"/>
              <a:t>DERŇEW</a:t>
            </a:r>
            <a:r>
              <a:rPr lang="tr-TR" b="1" dirty="0" smtClean="0"/>
              <a:t> </a:t>
            </a:r>
            <a:endParaRPr lang="tr-TR" dirty="0"/>
          </a:p>
        </p:txBody>
      </p:sp>
      <p:pic>
        <p:nvPicPr>
          <p:cNvPr id="8" name="Resim 1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3573016"/>
            <a:ext cx="1800200" cy="2376264"/>
          </a:xfrm>
          <a:prstGeom prst="rect">
            <a:avLst/>
          </a:prstGeom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281045" y="-966403"/>
            <a:ext cx="2400518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aphicFrame>
        <p:nvGraphicFramePr>
          <p:cNvPr id="5" name="Nesne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1599896"/>
              </p:ext>
            </p:extLst>
          </p:nvPr>
        </p:nvGraphicFramePr>
        <p:xfrm>
          <a:off x="1281046" y="1670509"/>
          <a:ext cx="842682" cy="1038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Resim" r:id="rId4" imgW="0" imgH="0" progId="StaticMetafile">
                  <p:embed/>
                </p:oleObj>
              </mc:Choice>
              <mc:Fallback>
                <p:oleObj name="Resim" r:id="rId4" imgW="0" imgH="0" progId="StaticMetafile">
                  <p:embed/>
                  <p:pic>
                    <p:nvPicPr>
                      <p:cNvPr id="0" name="rectole0000000000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1046" y="1670509"/>
                        <a:ext cx="842682" cy="1038411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Dikdörtgen 8"/>
          <p:cNvSpPr/>
          <p:nvPr/>
        </p:nvSpPr>
        <p:spPr>
          <a:xfrm>
            <a:off x="1157494" y="2817802"/>
            <a:ext cx="12923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Atajan</a:t>
            </a:r>
            <a:r>
              <a:rPr lang="tr-TR" sz="1200" dirty="0" smtClean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tr-TR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Tagan</a:t>
            </a:r>
            <a:endParaRPr lang="tr-TR" sz="1200" dirty="0" smtClean="0">
              <a:solidFill>
                <a:srgbClr val="000000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tr-TR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Keseki</a:t>
            </a:r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» roman</a:t>
            </a:r>
            <a:endParaRPr lang="tr-T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2648907" y="2534098"/>
            <a:ext cx="574238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Az-kem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özüni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dürsän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Gara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sertip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birden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gozgalaň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tapdy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Aňyrrakda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duran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serbazlaryna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görkezme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berip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gygyrdy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Şonuň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netijesinde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-de,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şazadanyň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töwereginde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bolýan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saýlantgy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serbaz-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lardan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on-on iki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sanysyny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entek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diri galan üç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atlynyň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garşysyna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çykarmaly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etdiler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Ýöne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saýlantgylaram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üç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atlynyň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özleri bu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ýerden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urup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çykaýmasalar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hiç zat edip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biljek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däldiler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Çünki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üç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atly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bilen baş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çadyr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aralykda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telim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müň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serbaz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bardy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Üsti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-üstüne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ýatan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haltalaryň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goşlaryň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suw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meşikleriň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düýeleriň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gatyrlaryň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mal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otlarynyň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odunlaryň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üstünden geçip,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duşmana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tiz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golaý-lamak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mümkin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däldi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3131840" y="1988840"/>
            <a:ext cx="2544992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MORFOLOGİK</a:t>
            </a:r>
            <a:r>
              <a:rPr lang="tr-TR" b="1" dirty="0" smtClean="0"/>
              <a:t> </a:t>
            </a:r>
            <a:r>
              <a:rPr lang="tr-TR" b="1" dirty="0" err="1" smtClean="0"/>
              <a:t>DERŇEW</a:t>
            </a:r>
            <a:r>
              <a:rPr lang="tr-TR" b="1" dirty="0" smtClean="0"/>
              <a:t> </a:t>
            </a:r>
            <a:endParaRPr lang="tr-TR" dirty="0"/>
          </a:p>
        </p:txBody>
      </p:sp>
      <p:pic>
        <p:nvPicPr>
          <p:cNvPr id="8" name="Resim 1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3573016"/>
            <a:ext cx="1800200" cy="2376264"/>
          </a:xfrm>
          <a:prstGeom prst="rect">
            <a:avLst/>
          </a:prstGeom>
        </p:spPr>
      </p:pic>
      <p:graphicFrame>
        <p:nvGraphicFramePr>
          <p:cNvPr id="6" name="Nesne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4980986"/>
              </p:ext>
            </p:extLst>
          </p:nvPr>
        </p:nvGraphicFramePr>
        <p:xfrm>
          <a:off x="1281046" y="1670509"/>
          <a:ext cx="842682" cy="1038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6" name="Resim" r:id="rId4" imgW="0" imgH="0" progId="StaticMetafile">
                  <p:embed/>
                </p:oleObj>
              </mc:Choice>
              <mc:Fallback>
                <p:oleObj name="Resim" r:id="rId4" imgW="0" imgH="0" progId="StaticMetafile">
                  <p:embed/>
                  <p:pic>
                    <p:nvPicPr>
                      <p:cNvPr id="5" name="Nesne 4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1046" y="1670509"/>
                        <a:ext cx="842682" cy="1038411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Dikdörtgen 8"/>
          <p:cNvSpPr/>
          <p:nvPr/>
        </p:nvSpPr>
        <p:spPr>
          <a:xfrm>
            <a:off x="1157494" y="2817802"/>
            <a:ext cx="12923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Atajan</a:t>
            </a:r>
            <a:r>
              <a:rPr lang="tr-TR" sz="1200" dirty="0" smtClean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tr-TR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Tagan</a:t>
            </a:r>
            <a:endParaRPr lang="tr-TR" sz="1200" dirty="0" smtClean="0">
              <a:solidFill>
                <a:srgbClr val="000000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tr-TR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Keseki</a:t>
            </a:r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» roman</a:t>
            </a:r>
            <a:endParaRPr lang="tr-T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2843808" y="2686762"/>
            <a:ext cx="5256584" cy="2759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tr-TR" dirty="0" err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Gaýtarjak</a:t>
            </a:r>
            <a:r>
              <a:rPr lang="tr-TR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jogabyndan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öňünden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gorkan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Gara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sertip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ýaýdandy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ellerini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owkalaşdyrdy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–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Garawullar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gaflat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ukusynda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galansoň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... üç-dört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sany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türkmen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...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Köpi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gören Hemze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Mürzäni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alada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goýan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zat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onmy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-da o</a:t>
            </a:r>
            <a:r>
              <a:rPr lang="tr-TR" spc="-1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 </a:t>
            </a:r>
            <a:r>
              <a:rPr lang="tr-TR" spc="-1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bäşmi</a:t>
            </a:r>
            <a:r>
              <a:rPr lang="tr-TR" spc="-1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spc="-1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serbazyň</a:t>
            </a:r>
            <a:r>
              <a:rPr lang="tr-TR" spc="-1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spc="-1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wepat</a:t>
            </a:r>
            <a:r>
              <a:rPr lang="tr-TR" spc="-1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spc="-1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bolmagy</a:t>
            </a:r>
            <a:r>
              <a:rPr lang="tr-TR" spc="-1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spc="-1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onmy</a:t>
            </a:r>
            <a:r>
              <a:rPr lang="tr-TR" spc="-1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spc="-1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ýa</a:t>
            </a:r>
            <a:r>
              <a:rPr lang="tr-TR" spc="-1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-da on </a:t>
            </a:r>
            <a:r>
              <a:rPr lang="tr-TR" spc="-1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bäş</a:t>
            </a:r>
            <a:r>
              <a:rPr lang="tr-TR" spc="-1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spc="-1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ser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bazyň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ýaralanmagy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däldi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-de,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çagyrylman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gelen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myhmanlaryň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töre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geçmekleridi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Beýle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ýagdaý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şazada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üçinem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biabraýçylykdy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endParaRPr lang="tr-T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992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3131840" y="1988840"/>
            <a:ext cx="2544992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MORFOLOGİK</a:t>
            </a:r>
            <a:r>
              <a:rPr lang="tr-TR" b="1" dirty="0" smtClean="0"/>
              <a:t> </a:t>
            </a:r>
            <a:r>
              <a:rPr lang="tr-TR" b="1" dirty="0" err="1" smtClean="0"/>
              <a:t>DERŇEW</a:t>
            </a:r>
            <a:r>
              <a:rPr lang="tr-TR" b="1" dirty="0" smtClean="0"/>
              <a:t> </a:t>
            </a:r>
            <a:endParaRPr lang="tr-TR" dirty="0"/>
          </a:p>
        </p:txBody>
      </p:sp>
      <p:pic>
        <p:nvPicPr>
          <p:cNvPr id="8" name="Resim 1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3573016"/>
            <a:ext cx="1800200" cy="2376264"/>
          </a:xfrm>
          <a:prstGeom prst="rect">
            <a:avLst/>
          </a:prstGeom>
        </p:spPr>
      </p:pic>
      <p:graphicFrame>
        <p:nvGraphicFramePr>
          <p:cNvPr id="9" name="Nesne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1908670"/>
              </p:ext>
            </p:extLst>
          </p:nvPr>
        </p:nvGraphicFramePr>
        <p:xfrm>
          <a:off x="1115616" y="1587218"/>
          <a:ext cx="842682" cy="1038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0" name="Resim" r:id="rId4" imgW="0" imgH="0" progId="StaticMetafile">
                  <p:embed/>
                </p:oleObj>
              </mc:Choice>
              <mc:Fallback>
                <p:oleObj name="Resim" r:id="rId4" imgW="0" imgH="0" progId="StaticMetafile">
                  <p:embed/>
                  <p:pic>
                    <p:nvPicPr>
                      <p:cNvPr id="5" name="Nesne 4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1587218"/>
                        <a:ext cx="842682" cy="1038411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Dikdörtgen 9"/>
          <p:cNvSpPr/>
          <p:nvPr/>
        </p:nvSpPr>
        <p:spPr>
          <a:xfrm>
            <a:off x="1157494" y="2817802"/>
            <a:ext cx="12923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Atajan</a:t>
            </a:r>
            <a:r>
              <a:rPr lang="tr-TR" sz="1200" dirty="0" smtClean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tr-TR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Tagan</a:t>
            </a:r>
            <a:endParaRPr lang="tr-TR" sz="1200" dirty="0" smtClean="0">
              <a:solidFill>
                <a:srgbClr val="000000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tr-TR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Keseki</a:t>
            </a:r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» roman</a:t>
            </a:r>
            <a:endParaRPr lang="tr-T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2627784" y="2651721"/>
            <a:ext cx="5598368" cy="29397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07000"/>
              </a:lnSpc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–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Maňa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-ha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Täçgök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serdar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diýerler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Ýoldaşymam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Eýämberdi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molla. Hem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hemram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hemem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dilmajym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 Biz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Gowşut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hanyň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ýakyn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adamlarydyrys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merhemetli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şazada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–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Niçik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habar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getirdiňiz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? – Hemze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Mürze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bu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sowaly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hälki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bir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gepiň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ýatymyna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görä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dile getirdi.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Ýogsam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ol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türkmen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ilçisiniň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getiren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habary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aýdylmanka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manysynyň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nämedigini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bilýändirin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öýdýärdi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Gowşut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han Hemze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Mürzäniň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ähli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şertini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goldap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onuň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bilen il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bolmak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teklibini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ibermelidi</a:t>
            </a:r>
            <a:r>
              <a:rPr lang="tr-TR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115616" y="548680"/>
            <a:ext cx="6400800" cy="762000"/>
          </a:xfrm>
          <a:solidFill>
            <a:srgbClr val="FFC000"/>
          </a:solidFill>
        </p:spPr>
        <p:txBody>
          <a:bodyPr/>
          <a:lstStyle/>
          <a:p>
            <a:r>
              <a:rPr lang="tr-TR" b="1" dirty="0" smtClean="0"/>
              <a:t>TEMEL KAYNAKLAR</a:t>
            </a:r>
            <a:endParaRPr lang="tr-TR" b="1" dirty="0"/>
          </a:p>
        </p:txBody>
      </p:sp>
      <p:sp>
        <p:nvSpPr>
          <p:cNvPr id="2" name="Dikdörtgen 1"/>
          <p:cNvSpPr/>
          <p:nvPr/>
        </p:nvSpPr>
        <p:spPr>
          <a:xfrm>
            <a:off x="971600" y="1412776"/>
            <a:ext cx="7128792" cy="4425955"/>
          </a:xfrm>
          <a:prstGeom prst="rect">
            <a:avLst/>
          </a:prstGeom>
          <a:solidFill>
            <a:srgbClr val="92D050"/>
          </a:solidFill>
        </p:spPr>
        <p:txBody>
          <a:bodyPr wrap="square" anchor="b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 (1969). 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meseleleri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Aşgabat. </a:t>
            </a:r>
            <a:endParaRPr lang="tr-TR" sz="12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P.;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Hıdırov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N.,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Sopıyev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G. (1960).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Häzirki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zaman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dili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Aşgabat.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P.;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Sopıyev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G.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Çöňňäyev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Y. M. (1974). 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 dili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Aşgabat: Türkmenistan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Neşiryatı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Pıgam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(1992),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Dili, </a:t>
            </a:r>
            <a:r>
              <a:rPr lang="tr-T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Aşgabat.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Esenmedowa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A.(2010)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Zaman Türkmen Dili (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Morfologiýa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Aşgabat 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Clark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Larry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(1998),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Turkmen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Reference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Grammar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Çarıyarov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B.,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(1978),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Orfoepik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Sözlüği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 Aşgabat. 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Hamzayev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M.,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(1962),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Sözlüği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Aşgabat.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Grammatikası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Aşgabat 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2000.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Tekin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Talat ve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başk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(1995),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Türkmence-Türkçe Sözlük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Veyisov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B.,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Babayeva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G. (2010)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 dili (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praktikum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Yokarı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Okuv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Mekdepleri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Okuv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Kitabı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Aşgabat.</a:t>
            </a:r>
          </a:p>
          <a:p>
            <a:pPr>
              <a:lnSpc>
                <a:spcPct val="150000"/>
              </a:lnSpc>
            </a:pP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Söyegov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Muratgeldi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Arnazarov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Seyintanazr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(2017)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Örnekli Türkmence Gramer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Ankara.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tr-T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102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4139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tasarlama-bildirme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466393" y="2020198"/>
            <a:ext cx="3484865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HABARLYK KATEGORIÝASY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1619672" y="3105835"/>
            <a:ext cx="56936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1.Işlik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ýöňkemesiniň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goşulmalary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üýtgeýärler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760045" y="3694113"/>
            <a:ext cx="51162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2.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Barlyk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ýokluk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galyplarynda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ulanylýarlar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1475656" y="4275876"/>
            <a:ext cx="62646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sözüne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habarlyk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öwüşginini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işliklik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nyşanyny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berýärler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Muňa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habarlyk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kategoriýasy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-da kem işlik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diýilýär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217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4139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tasarlama-bildirme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466393" y="2020198"/>
            <a:ext cx="3484865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HABARLYK KATEGORIÝASY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1475656" y="2564904"/>
            <a:ext cx="66297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Habarlyk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kategoriýasynyň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kömegi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dürli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çylşyrymly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işlik şekilleri (-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sady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sedi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aýady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äýedi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ypdy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ipdi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--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ýardy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ýärdi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ş.m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.) hem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ýasalýar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Türkmen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diliniň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habarlyk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kategoriýasyna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–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dy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, -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dyr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dir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, –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myş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miş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, -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kä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goşulmalary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eken </a:t>
            </a:r>
            <a:r>
              <a:rPr lang="tr-TR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sözi</a:t>
            </a:r>
            <a:r>
              <a:rPr lang="tr-TR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degişlidir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Olaryň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hyzmaty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meňzeşdir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emma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ulanylyş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aýratynlygy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ýokundysy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boýunça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biri-birinden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tapawutlanýarlar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2307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4139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tasarlama-bildirme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466393" y="2020198"/>
            <a:ext cx="3484865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HABARLYK KATEGORIÝASY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1259632" y="2780928"/>
            <a:ext cx="6696744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16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1.Habarlyk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kategoriýasynyň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–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dy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</a:t>
            </a:r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Bu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taýyndan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sözünden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aňlanylýan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düşünjäniň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şeýledigini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görkezýär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Şonuň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üçin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muňa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öten zaman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üçin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ulanylýar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diýip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aýtmak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bolar. Ol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ýöňkeme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goşulmasyny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hem kabul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edýär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Meselem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: Men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okuwçydym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Sen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okuwçydyň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Ol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okuwçydy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Biz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okuwçydyk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Siz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okuwçydyňyz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okuwçydylar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87054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4139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tasarlama-bildirme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466393" y="2020198"/>
            <a:ext cx="3484865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HABARLYK KATEGORIÝASY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1547664" y="2780928"/>
            <a:ext cx="576561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/-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habarlyk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goşulmasynyň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goşulmagy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bilen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şahs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aňlatmaýan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işlik şekilleri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şahs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aňladýanlara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öwrülýärler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Bu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goşulma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isimlere, işliklere,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käbir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kömekçi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modal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sözlere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goşulýar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Atlara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gelşi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Jemal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orta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boýly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etli-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ganly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gelindi. Ol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lukmandy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ezber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tikinçidi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mugallymdy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117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12 Dikdörtgen"/>
          <p:cNvSpPr/>
          <p:nvPr/>
        </p:nvSpPr>
        <p:spPr>
          <a:xfrm>
            <a:off x="2627784" y="908720"/>
            <a:ext cx="4139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</a:t>
            </a:r>
            <a:r>
              <a:rPr lang="tr-TR" dirty="0" smtClean="0"/>
              <a:t>tasarlama-bildirme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466393" y="2020198"/>
            <a:ext cx="3484865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HABARLYK KATEGORIÝASY 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619672" y="2977808"/>
            <a:ext cx="648569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Sypatlara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gelşi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Onuň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saçy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ýalpyldawukdy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gürdi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garady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Howa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açykdy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ýakymlydy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durudy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Sanlara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gelşi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Işe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ugranynda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sagat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sekizdi.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Çalyşmalara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gelşi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Size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gelen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myhman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kimdi?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Hallara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goşulyp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gelşi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Wagt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heniz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irräkdi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ikindinarady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Onuň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garaýşy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çynlakaýdy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6664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1506</TotalTime>
  <Words>2613</Words>
  <Application>Microsoft Office PowerPoint</Application>
  <PresentationFormat>Ekran Gösterisi (4:3)</PresentationFormat>
  <Paragraphs>352</Paragraphs>
  <Slides>43</Slides>
  <Notes>1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43</vt:i4>
      </vt:variant>
    </vt:vector>
  </HeadingPairs>
  <TitlesOfParts>
    <vt:vector size="51" baseType="lpstr">
      <vt:lpstr>Algerian</vt:lpstr>
      <vt:lpstr>Arial</vt:lpstr>
      <vt:lpstr>Calibri</vt:lpstr>
      <vt:lpstr>Cambria</vt:lpstr>
      <vt:lpstr>Times New Roman</vt:lpstr>
      <vt:lpstr>Wingdings</vt:lpstr>
      <vt:lpstr>Moda Tasarımı</vt:lpstr>
      <vt:lpstr>Resim</vt:lpstr>
      <vt:lpstr>ANKARA ÜNİVERSİTESİ DİL VE TARİH-COĞRAFYA FAKÜLTESİ</vt:lpstr>
      <vt:lpstr>PowerPoint Sunusu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195</cp:revision>
  <dcterms:created xsi:type="dcterms:W3CDTF">2016-09-19T14:10:52Z</dcterms:created>
  <dcterms:modified xsi:type="dcterms:W3CDTF">2018-04-02T09:41:38Z</dcterms:modified>
</cp:coreProperties>
</file>