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092ED-B37C-4703-8082-38979A03D3DE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32A91-977E-4DC0-A0F6-0C55A00E24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1844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092ED-B37C-4703-8082-38979A03D3DE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32A91-977E-4DC0-A0F6-0C55A00E24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033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092ED-B37C-4703-8082-38979A03D3DE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32A91-977E-4DC0-A0F6-0C55A00E24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23533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092ED-B37C-4703-8082-38979A03D3DE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32A91-977E-4DC0-A0F6-0C55A00E24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0945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092ED-B37C-4703-8082-38979A03D3DE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32A91-977E-4DC0-A0F6-0C55A00E24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4918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092ED-B37C-4703-8082-38979A03D3DE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32A91-977E-4DC0-A0F6-0C55A00E24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2858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092ED-B37C-4703-8082-38979A03D3DE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32A91-977E-4DC0-A0F6-0C55A00E24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6557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092ED-B37C-4703-8082-38979A03D3DE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32A91-977E-4DC0-A0F6-0C55A00E24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5056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092ED-B37C-4703-8082-38979A03D3DE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32A91-977E-4DC0-A0F6-0C55A00E24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9992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092ED-B37C-4703-8082-38979A03D3DE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32A91-977E-4DC0-A0F6-0C55A00E24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2441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092ED-B37C-4703-8082-38979A03D3DE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32A91-977E-4DC0-A0F6-0C55A00E24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1617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B092ED-B37C-4703-8082-38979A03D3DE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332A91-977E-4DC0-A0F6-0C55A00E24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5721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Sözcük Bilgisi</a:t>
            </a:r>
            <a:br>
              <a:rPr lang="tr-TR" dirty="0" smtClean="0"/>
            </a:br>
            <a:r>
              <a:rPr lang="tr-TR" dirty="0" smtClean="0"/>
              <a:t>12.Hafta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Esetragok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81645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Accusativus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mese-mesét</a:t>
            </a:r>
            <a:r>
              <a:rPr lang="tr-TR" dirty="0"/>
              <a:t>		</a:t>
            </a:r>
            <a:r>
              <a:rPr lang="tr-TR" dirty="0" err="1"/>
              <a:t>nap-napot</a:t>
            </a:r>
            <a:r>
              <a:rPr lang="tr-TR" dirty="0"/>
              <a:t>		</a:t>
            </a:r>
            <a:r>
              <a:rPr lang="tr-TR" dirty="0" err="1" smtClean="0"/>
              <a:t>könyv-könyvet</a:t>
            </a:r>
            <a:endParaRPr lang="tr-TR" dirty="0" smtClean="0"/>
          </a:p>
          <a:p>
            <a:pPr marL="0" indent="0">
              <a:buNone/>
            </a:pPr>
            <a:r>
              <a:rPr lang="tr-TR" dirty="0"/>
              <a:t>	</a:t>
            </a:r>
            <a:endParaRPr lang="tr-TR" dirty="0" smtClean="0"/>
          </a:p>
          <a:p>
            <a:r>
              <a:rPr lang="tr-TR" dirty="0" err="1" smtClean="0"/>
              <a:t>víz-vizet</a:t>
            </a:r>
            <a:r>
              <a:rPr lang="tr-TR" dirty="0" smtClean="0"/>
              <a:t>			</a:t>
            </a:r>
            <a:r>
              <a:rPr lang="tr-TR" dirty="0" err="1" smtClean="0"/>
              <a:t>út-utat</a:t>
            </a:r>
            <a:r>
              <a:rPr lang="tr-TR" dirty="0"/>
              <a:t>		</a:t>
            </a:r>
            <a:r>
              <a:rPr lang="tr-TR" dirty="0" smtClean="0"/>
              <a:t>dal-</a:t>
            </a:r>
            <a:r>
              <a:rPr lang="tr-TR" dirty="0" err="1" smtClean="0"/>
              <a:t>dalt</a:t>
            </a:r>
            <a:r>
              <a:rPr lang="tr-TR" dirty="0"/>
              <a:t>	</a:t>
            </a:r>
            <a:endParaRPr lang="tr-TR" dirty="0" smtClean="0"/>
          </a:p>
          <a:p>
            <a:pPr marL="0" indent="0">
              <a:buNone/>
            </a:pPr>
            <a:r>
              <a:rPr lang="tr-TR" dirty="0"/>
              <a:t>	</a:t>
            </a:r>
            <a:endParaRPr lang="tr-TR" dirty="0" smtClean="0"/>
          </a:p>
          <a:p>
            <a:r>
              <a:rPr lang="tr-TR" dirty="0" err="1" smtClean="0"/>
              <a:t>kés-kést</a:t>
            </a:r>
            <a:r>
              <a:rPr lang="tr-TR" dirty="0"/>
              <a:t>		</a:t>
            </a:r>
            <a:r>
              <a:rPr lang="tr-TR" dirty="0" smtClean="0"/>
              <a:t>	</a:t>
            </a:r>
            <a:r>
              <a:rPr lang="tr-TR" dirty="0" err="1" smtClean="0"/>
              <a:t>tűz-tüzet</a:t>
            </a:r>
            <a:r>
              <a:rPr lang="tr-TR" dirty="0" smtClean="0"/>
              <a:t>		</a:t>
            </a:r>
            <a:r>
              <a:rPr lang="tr-TR" dirty="0" err="1" smtClean="0"/>
              <a:t>kéz-kezet</a:t>
            </a:r>
            <a:r>
              <a:rPr lang="tr-TR" dirty="0"/>
              <a:t>	</a:t>
            </a:r>
            <a:endParaRPr lang="tr-TR" dirty="0" smtClean="0"/>
          </a:p>
          <a:p>
            <a:pPr marL="0" indent="0">
              <a:buNone/>
            </a:pPr>
            <a:r>
              <a:rPr lang="tr-TR" dirty="0"/>
              <a:t>	</a:t>
            </a:r>
            <a:endParaRPr lang="tr-TR" dirty="0" smtClean="0"/>
          </a:p>
          <a:p>
            <a:r>
              <a:rPr lang="tr-TR" dirty="0" err="1" smtClean="0"/>
              <a:t>kocsi-kocsit</a:t>
            </a:r>
            <a:r>
              <a:rPr lang="tr-TR" dirty="0"/>
              <a:t>		</a:t>
            </a:r>
            <a:r>
              <a:rPr lang="tr-TR" dirty="0" err="1"/>
              <a:t>körte-körtét</a:t>
            </a:r>
            <a:r>
              <a:rPr lang="tr-TR" dirty="0"/>
              <a:t>		</a:t>
            </a:r>
            <a:r>
              <a:rPr lang="tr-TR" dirty="0" err="1"/>
              <a:t>gyümölcs-gyümölcsöt</a:t>
            </a:r>
            <a:r>
              <a:rPr lang="tr-TR" dirty="0"/>
              <a:t>…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51477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Innesivus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Innesivus:	</a:t>
            </a:r>
            <a:r>
              <a:rPr lang="tr-TR" dirty="0"/>
              <a:t>-ban, -ben   	(‘da/’de/bir şeyin içinde anlamı verir; “hol?” sorusuna cevap verir)</a:t>
            </a:r>
            <a:br>
              <a:rPr lang="tr-TR" dirty="0"/>
            </a:br>
            <a:endParaRPr lang="tr-TR" dirty="0"/>
          </a:p>
          <a:p>
            <a:r>
              <a:rPr lang="tr-TR" dirty="0" err="1"/>
              <a:t>Sz.névmás</a:t>
            </a:r>
            <a:r>
              <a:rPr lang="tr-TR" dirty="0"/>
              <a:t>: </a:t>
            </a:r>
            <a:r>
              <a:rPr lang="tr-TR" dirty="0" err="1"/>
              <a:t>bennem</a:t>
            </a:r>
            <a:r>
              <a:rPr lang="tr-TR" dirty="0"/>
              <a:t>, </a:t>
            </a:r>
            <a:r>
              <a:rPr lang="tr-TR" dirty="0" err="1"/>
              <a:t>benned</a:t>
            </a:r>
            <a:r>
              <a:rPr lang="tr-TR" dirty="0"/>
              <a:t>, </a:t>
            </a:r>
            <a:r>
              <a:rPr lang="tr-TR" dirty="0" err="1"/>
              <a:t>benne</a:t>
            </a:r>
            <a:r>
              <a:rPr lang="tr-TR" dirty="0"/>
              <a:t>, </a:t>
            </a:r>
            <a:r>
              <a:rPr lang="tr-TR" dirty="0" err="1"/>
              <a:t>bennünk</a:t>
            </a:r>
            <a:r>
              <a:rPr lang="tr-TR" dirty="0"/>
              <a:t>, </a:t>
            </a:r>
            <a:r>
              <a:rPr lang="tr-TR" dirty="0" err="1"/>
              <a:t>bennetek</a:t>
            </a:r>
            <a:r>
              <a:rPr lang="tr-TR" dirty="0"/>
              <a:t>, </a:t>
            </a:r>
            <a:r>
              <a:rPr lang="tr-TR" dirty="0" err="1"/>
              <a:t>bennük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r>
              <a:rPr lang="tr-TR" dirty="0" err="1"/>
              <a:t>Kérdő</a:t>
            </a:r>
            <a:r>
              <a:rPr lang="tr-TR" dirty="0"/>
              <a:t> </a:t>
            </a:r>
            <a:r>
              <a:rPr lang="tr-TR" dirty="0" err="1"/>
              <a:t>névmás</a:t>
            </a:r>
            <a:r>
              <a:rPr lang="tr-TR" dirty="0"/>
              <a:t>: </a:t>
            </a:r>
            <a:r>
              <a:rPr lang="tr-TR" dirty="0" err="1"/>
              <a:t>miben</a:t>
            </a:r>
            <a:r>
              <a:rPr lang="tr-TR" dirty="0"/>
              <a:t>? </a:t>
            </a:r>
            <a:r>
              <a:rPr lang="tr-TR" dirty="0" err="1"/>
              <a:t>kiben</a:t>
            </a:r>
            <a:r>
              <a:rPr lang="tr-TR" dirty="0"/>
              <a:t>?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 err="1"/>
              <a:t>Mutató</a:t>
            </a:r>
            <a:r>
              <a:rPr lang="tr-TR" dirty="0"/>
              <a:t> </a:t>
            </a:r>
            <a:r>
              <a:rPr lang="tr-TR" dirty="0" err="1"/>
              <a:t>névmás</a:t>
            </a:r>
            <a:r>
              <a:rPr lang="tr-TR" dirty="0"/>
              <a:t>: </a:t>
            </a:r>
            <a:r>
              <a:rPr lang="tr-TR" dirty="0" err="1"/>
              <a:t>ebben</a:t>
            </a:r>
            <a:r>
              <a:rPr lang="tr-TR" dirty="0"/>
              <a:t>, </a:t>
            </a:r>
            <a:r>
              <a:rPr lang="tr-TR" dirty="0" err="1"/>
              <a:t>abban</a:t>
            </a:r>
            <a:r>
              <a:rPr lang="tr-TR" dirty="0"/>
              <a:t>, </a:t>
            </a:r>
            <a:r>
              <a:rPr lang="tr-TR" dirty="0" err="1"/>
              <a:t>ezekben</a:t>
            </a:r>
            <a:r>
              <a:rPr lang="tr-TR" dirty="0"/>
              <a:t>, </a:t>
            </a:r>
            <a:r>
              <a:rPr lang="tr-TR" dirty="0" err="1"/>
              <a:t>azokban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182618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Innesivus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dirty="0"/>
              <a:t>Yer belirtmek için kullanabilirler: </a:t>
            </a:r>
            <a:r>
              <a:rPr lang="tr-TR" dirty="0" err="1"/>
              <a:t>Törökország</a:t>
            </a:r>
            <a:r>
              <a:rPr lang="tr-TR" i="1" dirty="0" err="1"/>
              <a:t>ban</a:t>
            </a:r>
            <a:r>
              <a:rPr lang="tr-TR" dirty="0"/>
              <a:t>, </a:t>
            </a:r>
            <a:r>
              <a:rPr lang="tr-TR" dirty="0" err="1"/>
              <a:t>Ankará</a:t>
            </a:r>
            <a:r>
              <a:rPr lang="tr-TR" i="1" dirty="0" err="1"/>
              <a:t>ban</a:t>
            </a:r>
            <a:r>
              <a:rPr lang="tr-TR" dirty="0"/>
              <a:t>, </a:t>
            </a:r>
            <a:r>
              <a:rPr lang="tr-TR" dirty="0" err="1"/>
              <a:t>Debrecen</a:t>
            </a:r>
            <a:r>
              <a:rPr lang="tr-TR" i="1" dirty="0" err="1"/>
              <a:t>ben</a:t>
            </a:r>
            <a:r>
              <a:rPr lang="tr-TR" dirty="0"/>
              <a:t>, </a:t>
            </a:r>
            <a:r>
              <a:rPr lang="tr-TR" dirty="0" err="1"/>
              <a:t>autó</a:t>
            </a:r>
            <a:r>
              <a:rPr lang="tr-TR" i="1" dirty="0" err="1"/>
              <a:t>ban</a:t>
            </a:r>
            <a:r>
              <a:rPr lang="tr-TR" dirty="0"/>
              <a:t>, </a:t>
            </a:r>
            <a:r>
              <a:rPr lang="tr-TR" dirty="0" err="1"/>
              <a:t>szobá</a:t>
            </a:r>
            <a:r>
              <a:rPr lang="tr-TR" i="1" dirty="0" err="1"/>
              <a:t>ban</a:t>
            </a:r>
            <a:r>
              <a:rPr lang="tr-TR" dirty="0"/>
              <a:t>, </a:t>
            </a:r>
            <a:r>
              <a:rPr lang="tr-TR" dirty="0" err="1"/>
              <a:t>ház</a:t>
            </a:r>
            <a:r>
              <a:rPr lang="tr-TR" i="1" dirty="0" err="1"/>
              <a:t>ban</a:t>
            </a:r>
            <a:r>
              <a:rPr lang="tr-TR" dirty="0"/>
              <a:t>, </a:t>
            </a:r>
            <a:r>
              <a:rPr lang="tr-TR" dirty="0" err="1"/>
              <a:t>iskolá</a:t>
            </a:r>
            <a:r>
              <a:rPr lang="tr-TR" i="1" dirty="0" err="1"/>
              <a:t>ban</a:t>
            </a:r>
            <a:r>
              <a:rPr lang="tr-TR" dirty="0"/>
              <a:t> … </a:t>
            </a:r>
          </a:p>
          <a:p>
            <a:pPr marL="0" indent="0" algn="just">
              <a:buNone/>
            </a:pPr>
            <a:endParaRPr lang="tr-TR" dirty="0"/>
          </a:p>
          <a:p>
            <a:pPr algn="just"/>
            <a:r>
              <a:rPr lang="tr-TR" dirty="0"/>
              <a:t>Zaman belirtmek için kullanılabilirler: </a:t>
            </a:r>
            <a:r>
              <a:rPr lang="tr-TR" dirty="0" err="1"/>
              <a:t>év</a:t>
            </a:r>
            <a:r>
              <a:rPr lang="tr-TR" i="1" dirty="0" err="1"/>
              <a:t>ben</a:t>
            </a:r>
            <a:r>
              <a:rPr lang="tr-TR" dirty="0"/>
              <a:t>, </a:t>
            </a:r>
            <a:r>
              <a:rPr lang="tr-TR" dirty="0" err="1"/>
              <a:t>század</a:t>
            </a:r>
            <a:r>
              <a:rPr lang="tr-TR" i="1" dirty="0" err="1"/>
              <a:t>ban</a:t>
            </a:r>
            <a:r>
              <a:rPr lang="tr-TR" dirty="0"/>
              <a:t>, </a:t>
            </a:r>
            <a:r>
              <a:rPr lang="tr-TR" dirty="0" err="1"/>
              <a:t>perc</a:t>
            </a:r>
            <a:r>
              <a:rPr lang="tr-TR" i="1" dirty="0" err="1"/>
              <a:t>ben</a:t>
            </a:r>
            <a:r>
              <a:rPr lang="tr-TR" dirty="0"/>
              <a:t>, </a:t>
            </a:r>
            <a:r>
              <a:rPr lang="tr-TR" dirty="0" err="1"/>
              <a:t>másodperc</a:t>
            </a:r>
            <a:r>
              <a:rPr lang="tr-TR" i="1" dirty="0" err="1"/>
              <a:t>ben</a:t>
            </a:r>
            <a:r>
              <a:rPr lang="tr-TR" dirty="0"/>
              <a:t>, </a:t>
            </a:r>
            <a:r>
              <a:rPr lang="tr-TR" dirty="0" err="1"/>
              <a:t>pillanat</a:t>
            </a:r>
            <a:r>
              <a:rPr lang="tr-TR" i="1" dirty="0" err="1"/>
              <a:t>ban</a:t>
            </a:r>
            <a:r>
              <a:rPr lang="tr-TR" dirty="0"/>
              <a:t>…</a:t>
            </a:r>
          </a:p>
          <a:p>
            <a:pPr marL="0" indent="0" algn="just">
              <a:buNone/>
            </a:pPr>
            <a:endParaRPr lang="tr-TR" dirty="0"/>
          </a:p>
          <a:p>
            <a:pPr algn="just"/>
            <a:r>
              <a:rPr lang="tr-TR" dirty="0"/>
              <a:t>Bunların içinde durum, yapılış tarzı ve hal durumları vb. belirtmek için de kullanılabilirler: </a:t>
            </a:r>
            <a:r>
              <a:rPr lang="tr-TR" dirty="0" err="1"/>
              <a:t>részletek</a:t>
            </a:r>
            <a:r>
              <a:rPr lang="tr-TR" i="1" dirty="0" err="1"/>
              <a:t>ben</a:t>
            </a:r>
            <a:r>
              <a:rPr lang="tr-TR" dirty="0"/>
              <a:t>, </a:t>
            </a:r>
            <a:r>
              <a:rPr lang="tr-TR" dirty="0" err="1"/>
              <a:t>cseppek</a:t>
            </a:r>
            <a:r>
              <a:rPr lang="tr-TR" i="1" dirty="0" err="1"/>
              <a:t>ben</a:t>
            </a:r>
            <a:r>
              <a:rPr lang="tr-TR" dirty="0"/>
              <a:t>, </a:t>
            </a:r>
            <a:r>
              <a:rPr lang="tr-TR" dirty="0" err="1"/>
              <a:t>folytatások</a:t>
            </a:r>
            <a:r>
              <a:rPr lang="tr-TR" i="1" dirty="0" err="1"/>
              <a:t>ban</a:t>
            </a:r>
            <a:r>
              <a:rPr lang="tr-TR" dirty="0"/>
              <a:t>, </a:t>
            </a:r>
            <a:r>
              <a:rPr lang="tr-TR" dirty="0" err="1"/>
              <a:t>hőség</a:t>
            </a:r>
            <a:r>
              <a:rPr lang="tr-TR" i="1" dirty="0" err="1"/>
              <a:t>ben</a:t>
            </a:r>
            <a:r>
              <a:rPr lang="tr-TR" dirty="0"/>
              <a:t>, </a:t>
            </a:r>
            <a:r>
              <a:rPr lang="tr-TR" dirty="0" err="1"/>
              <a:t>gond</a:t>
            </a:r>
            <a:r>
              <a:rPr lang="tr-TR" i="1" dirty="0" err="1"/>
              <a:t>ban</a:t>
            </a:r>
            <a:r>
              <a:rPr lang="tr-TR" dirty="0"/>
              <a:t> </a:t>
            </a:r>
            <a:r>
              <a:rPr lang="tr-TR" dirty="0" err="1"/>
              <a:t>vb</a:t>
            </a:r>
            <a:r>
              <a:rPr lang="tr-TR" dirty="0"/>
              <a:t>… Ayrıca durum ekleri fiil bağlamı olarak da karşımıza çıkabilir: ör. </a:t>
            </a:r>
            <a:r>
              <a:rPr lang="tr-TR" dirty="0" err="1"/>
              <a:t>bíz</a:t>
            </a:r>
            <a:r>
              <a:rPr lang="tr-TR" dirty="0"/>
              <a:t> </a:t>
            </a:r>
            <a:r>
              <a:rPr lang="tr-TR" dirty="0" err="1"/>
              <a:t>vki</a:t>
            </a:r>
            <a:r>
              <a:rPr lang="tr-TR" dirty="0"/>
              <a:t> </a:t>
            </a:r>
            <a:r>
              <a:rPr lang="tr-TR" dirty="0" err="1"/>
              <a:t>vkiben</a:t>
            </a:r>
            <a:r>
              <a:rPr lang="tr-TR" dirty="0"/>
              <a:t>: </a:t>
            </a:r>
            <a:r>
              <a:rPr lang="tr-TR" dirty="0" err="1"/>
              <a:t>Bízom</a:t>
            </a:r>
            <a:r>
              <a:rPr lang="tr-TR" dirty="0"/>
              <a:t> </a:t>
            </a:r>
            <a:r>
              <a:rPr lang="tr-TR" dirty="0" err="1"/>
              <a:t>benne</a:t>
            </a:r>
            <a:r>
              <a:rPr lang="tr-TR" dirty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872311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Innesivus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Ayşe </a:t>
            </a:r>
            <a:r>
              <a:rPr lang="tr-TR" dirty="0" err="1"/>
              <a:t>Ankarában</a:t>
            </a:r>
            <a:r>
              <a:rPr lang="tr-TR" dirty="0"/>
              <a:t> </a:t>
            </a:r>
            <a:r>
              <a:rPr lang="tr-TR" dirty="0" err="1"/>
              <a:t>lakik</a:t>
            </a:r>
            <a:r>
              <a:rPr lang="tr-TR" dirty="0"/>
              <a:t>.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Az </a:t>
            </a:r>
            <a:r>
              <a:rPr lang="tr-TR" dirty="0" err="1"/>
              <a:t>étteremben</a:t>
            </a:r>
            <a:r>
              <a:rPr lang="tr-TR" dirty="0"/>
              <a:t> </a:t>
            </a:r>
            <a:r>
              <a:rPr lang="tr-TR" dirty="0" err="1"/>
              <a:t>voltak</a:t>
            </a:r>
            <a:r>
              <a:rPr lang="tr-TR" dirty="0"/>
              <a:t>.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 err="1"/>
              <a:t>Bízom</a:t>
            </a:r>
            <a:r>
              <a:rPr lang="tr-TR" dirty="0"/>
              <a:t> </a:t>
            </a:r>
            <a:r>
              <a:rPr lang="tr-TR" dirty="0" err="1"/>
              <a:t>bennük</a:t>
            </a:r>
            <a:r>
              <a:rPr lang="tr-TR" dirty="0"/>
              <a:t>.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21. </a:t>
            </a:r>
            <a:r>
              <a:rPr lang="tr-TR" dirty="0" err="1"/>
              <a:t>században</a:t>
            </a:r>
            <a:r>
              <a:rPr lang="tr-TR" dirty="0"/>
              <a:t> </a:t>
            </a:r>
            <a:r>
              <a:rPr lang="tr-TR" dirty="0" err="1"/>
              <a:t>születtem</a:t>
            </a:r>
            <a:r>
              <a:rPr lang="tr-TR" dirty="0"/>
              <a:t>.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 err="1"/>
              <a:t>Miben</a:t>
            </a:r>
            <a:r>
              <a:rPr lang="tr-TR" dirty="0"/>
              <a:t> volt a </a:t>
            </a:r>
            <a:r>
              <a:rPr lang="tr-TR" dirty="0" err="1"/>
              <a:t>toll</a:t>
            </a:r>
            <a:r>
              <a:rPr lang="tr-TR" dirty="0"/>
              <a:t>?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481026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Superessivus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Superessivus: 	</a:t>
            </a:r>
            <a:r>
              <a:rPr lang="tr-TR" dirty="0"/>
              <a:t>-n,</a:t>
            </a:r>
            <a:r>
              <a:rPr lang="tr-TR" b="1" dirty="0"/>
              <a:t> </a:t>
            </a:r>
            <a:r>
              <a:rPr lang="tr-TR" dirty="0"/>
              <a:t>-on, -en, -ön,  (-da/de, bir şeyin üzerinde, “hol?” sorusuna cevap verir)</a:t>
            </a:r>
          </a:p>
          <a:p>
            <a:r>
              <a:rPr lang="tr-TR" dirty="0" err="1"/>
              <a:t>Sz.névmás</a:t>
            </a:r>
            <a:r>
              <a:rPr lang="tr-TR" dirty="0"/>
              <a:t>: </a:t>
            </a:r>
            <a:r>
              <a:rPr lang="tr-TR" dirty="0" err="1"/>
              <a:t>rajtam</a:t>
            </a:r>
            <a:r>
              <a:rPr lang="tr-TR" dirty="0"/>
              <a:t>, </a:t>
            </a:r>
            <a:r>
              <a:rPr lang="tr-TR" dirty="0" err="1"/>
              <a:t>rajtad</a:t>
            </a:r>
            <a:r>
              <a:rPr lang="tr-TR" dirty="0"/>
              <a:t>, </a:t>
            </a:r>
            <a:r>
              <a:rPr lang="tr-TR" dirty="0" err="1"/>
              <a:t>rajta</a:t>
            </a:r>
            <a:r>
              <a:rPr lang="tr-TR" dirty="0"/>
              <a:t>, </a:t>
            </a:r>
            <a:r>
              <a:rPr lang="tr-TR" dirty="0" err="1"/>
              <a:t>rajtunk</a:t>
            </a:r>
            <a:r>
              <a:rPr lang="tr-TR" dirty="0"/>
              <a:t>, </a:t>
            </a:r>
            <a:r>
              <a:rPr lang="tr-TR" dirty="0" err="1"/>
              <a:t>rajtatok</a:t>
            </a:r>
            <a:r>
              <a:rPr lang="tr-TR" dirty="0"/>
              <a:t>, </a:t>
            </a:r>
            <a:r>
              <a:rPr lang="tr-TR" dirty="0" err="1"/>
              <a:t>rajtuk</a:t>
            </a:r>
            <a:endParaRPr lang="tr-TR" dirty="0"/>
          </a:p>
          <a:p>
            <a:pPr marL="0" indent="0">
              <a:buNone/>
            </a:pPr>
            <a:endParaRPr lang="tr-TR" dirty="0"/>
          </a:p>
          <a:p>
            <a:r>
              <a:rPr lang="tr-TR" dirty="0" err="1"/>
              <a:t>Kérdő</a:t>
            </a:r>
            <a:r>
              <a:rPr lang="tr-TR" dirty="0"/>
              <a:t> </a:t>
            </a:r>
            <a:r>
              <a:rPr lang="tr-TR" dirty="0" err="1"/>
              <a:t>névmás</a:t>
            </a:r>
            <a:r>
              <a:rPr lang="tr-TR" dirty="0"/>
              <a:t>: </a:t>
            </a:r>
            <a:r>
              <a:rPr lang="tr-TR" dirty="0" err="1"/>
              <a:t>min</a:t>
            </a:r>
            <a:r>
              <a:rPr lang="tr-TR" dirty="0"/>
              <a:t>? kin?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 err="1"/>
              <a:t>Mutató</a:t>
            </a:r>
            <a:r>
              <a:rPr lang="tr-TR" dirty="0"/>
              <a:t> </a:t>
            </a:r>
            <a:r>
              <a:rPr lang="tr-TR" dirty="0" err="1"/>
              <a:t>névmás</a:t>
            </a:r>
            <a:r>
              <a:rPr lang="tr-TR" dirty="0"/>
              <a:t>: ezen, </a:t>
            </a:r>
            <a:r>
              <a:rPr lang="tr-TR" dirty="0" err="1"/>
              <a:t>azon</a:t>
            </a:r>
            <a:r>
              <a:rPr lang="tr-TR" dirty="0"/>
              <a:t>, </a:t>
            </a:r>
            <a:r>
              <a:rPr lang="tr-TR" dirty="0" err="1"/>
              <a:t>ezeken</a:t>
            </a:r>
            <a:r>
              <a:rPr lang="tr-TR" dirty="0"/>
              <a:t>, </a:t>
            </a:r>
            <a:r>
              <a:rPr lang="tr-TR" dirty="0" err="1"/>
              <a:t>azokon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174982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Superessivus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Yer belirtmek için kullanabilirler: </a:t>
            </a:r>
            <a:r>
              <a:rPr lang="tr-TR" dirty="0" err="1"/>
              <a:t>Magyarországon</a:t>
            </a:r>
            <a:r>
              <a:rPr lang="tr-TR" dirty="0"/>
              <a:t>, </a:t>
            </a:r>
            <a:r>
              <a:rPr lang="tr-TR" dirty="0" err="1"/>
              <a:t>Budapesten</a:t>
            </a:r>
            <a:r>
              <a:rPr lang="tr-TR" dirty="0"/>
              <a:t>, </a:t>
            </a:r>
            <a:r>
              <a:rPr lang="tr-TR" dirty="0" err="1"/>
              <a:t>Pécsen</a:t>
            </a:r>
            <a:r>
              <a:rPr lang="tr-TR" dirty="0"/>
              <a:t>, </a:t>
            </a:r>
            <a:r>
              <a:rPr lang="tr-TR" dirty="0" err="1"/>
              <a:t>erkélyen</a:t>
            </a:r>
            <a:r>
              <a:rPr lang="tr-TR" dirty="0"/>
              <a:t>, </a:t>
            </a:r>
            <a:r>
              <a:rPr lang="tr-TR" dirty="0" err="1"/>
              <a:t>buszon</a:t>
            </a:r>
            <a:r>
              <a:rPr lang="tr-TR" dirty="0"/>
              <a:t>, </a:t>
            </a:r>
            <a:r>
              <a:rPr lang="tr-TR" dirty="0" err="1"/>
              <a:t>földön</a:t>
            </a:r>
            <a:r>
              <a:rPr lang="tr-TR" dirty="0"/>
              <a:t>, </a:t>
            </a:r>
            <a:r>
              <a:rPr lang="tr-TR" dirty="0" err="1"/>
              <a:t>széken</a:t>
            </a:r>
            <a:r>
              <a:rPr lang="tr-TR" dirty="0"/>
              <a:t>, </a:t>
            </a:r>
            <a:r>
              <a:rPr lang="tr-TR" dirty="0" err="1"/>
              <a:t>egyetemen</a:t>
            </a:r>
            <a:r>
              <a:rPr lang="tr-TR" dirty="0"/>
              <a:t>, </a:t>
            </a:r>
            <a:r>
              <a:rPr lang="tr-TR" dirty="0" err="1"/>
              <a:t>postán</a:t>
            </a:r>
            <a:r>
              <a:rPr lang="tr-TR" dirty="0"/>
              <a:t>…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Zaman belirtmek için kullanılabilirler: </a:t>
            </a:r>
            <a:r>
              <a:rPr lang="tr-TR" dirty="0" err="1"/>
              <a:t>kedden</a:t>
            </a:r>
            <a:r>
              <a:rPr lang="tr-TR" dirty="0"/>
              <a:t>, </a:t>
            </a:r>
            <a:r>
              <a:rPr lang="tr-TR" dirty="0" err="1"/>
              <a:t>pénteken</a:t>
            </a:r>
            <a:r>
              <a:rPr lang="tr-TR" dirty="0"/>
              <a:t>, </a:t>
            </a:r>
            <a:r>
              <a:rPr lang="tr-TR" dirty="0" err="1"/>
              <a:t>szombaton</a:t>
            </a:r>
            <a:r>
              <a:rPr lang="tr-TR" dirty="0"/>
              <a:t>, </a:t>
            </a:r>
            <a:r>
              <a:rPr lang="tr-TR" dirty="0" err="1"/>
              <a:t>nyáron</a:t>
            </a:r>
            <a:r>
              <a:rPr lang="tr-TR" dirty="0"/>
              <a:t>…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778568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/>
              <a:t>Rajta</a:t>
            </a:r>
            <a:r>
              <a:rPr lang="tr-TR" dirty="0"/>
              <a:t> </a:t>
            </a:r>
            <a:r>
              <a:rPr lang="tr-TR" dirty="0" err="1"/>
              <a:t>kék</a:t>
            </a:r>
            <a:r>
              <a:rPr lang="tr-TR" dirty="0"/>
              <a:t> </a:t>
            </a:r>
            <a:r>
              <a:rPr lang="tr-TR" dirty="0" err="1"/>
              <a:t>pulóver</a:t>
            </a:r>
            <a:r>
              <a:rPr lang="tr-TR" dirty="0"/>
              <a:t> volt.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 err="1"/>
              <a:t>Szombaton</a:t>
            </a:r>
            <a:r>
              <a:rPr lang="tr-TR" dirty="0"/>
              <a:t> </a:t>
            </a:r>
            <a:r>
              <a:rPr lang="tr-TR" dirty="0" err="1"/>
              <a:t>lesz</a:t>
            </a:r>
            <a:r>
              <a:rPr lang="tr-TR" dirty="0"/>
              <a:t> a </a:t>
            </a:r>
            <a:r>
              <a:rPr lang="tr-TR" dirty="0" err="1"/>
              <a:t>buli</a:t>
            </a:r>
            <a:r>
              <a:rPr lang="tr-TR" dirty="0"/>
              <a:t>.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 err="1"/>
              <a:t>Nyáron</a:t>
            </a:r>
            <a:r>
              <a:rPr lang="tr-TR" dirty="0"/>
              <a:t> </a:t>
            </a:r>
            <a:r>
              <a:rPr lang="tr-TR" dirty="0" err="1"/>
              <a:t>nagyon</a:t>
            </a:r>
            <a:r>
              <a:rPr lang="tr-TR" dirty="0"/>
              <a:t> </a:t>
            </a:r>
            <a:r>
              <a:rPr lang="tr-TR" dirty="0" err="1"/>
              <a:t>meleg</a:t>
            </a:r>
            <a:r>
              <a:rPr lang="tr-TR" dirty="0"/>
              <a:t> </a:t>
            </a:r>
            <a:r>
              <a:rPr lang="tr-TR" dirty="0" err="1"/>
              <a:t>van</a:t>
            </a:r>
            <a:r>
              <a:rPr lang="tr-TR" dirty="0"/>
              <a:t>.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Ezen a </a:t>
            </a:r>
            <a:r>
              <a:rPr lang="tr-TR" dirty="0" err="1"/>
              <a:t>téren</a:t>
            </a:r>
            <a:r>
              <a:rPr lang="tr-TR" dirty="0"/>
              <a:t> </a:t>
            </a:r>
            <a:r>
              <a:rPr lang="tr-TR" dirty="0" err="1"/>
              <a:t>voltak</a:t>
            </a:r>
            <a:r>
              <a:rPr lang="tr-TR" dirty="0"/>
              <a:t> a </a:t>
            </a:r>
            <a:r>
              <a:rPr lang="tr-TR" dirty="0" err="1"/>
              <a:t>gyerekek</a:t>
            </a:r>
            <a:r>
              <a:rPr lang="tr-TR" dirty="0"/>
              <a:t>.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 err="1"/>
              <a:t>Budapesten</a:t>
            </a:r>
            <a:r>
              <a:rPr lang="tr-TR" dirty="0"/>
              <a:t> </a:t>
            </a:r>
            <a:r>
              <a:rPr lang="tr-TR" dirty="0" err="1"/>
              <a:t>lakik</a:t>
            </a:r>
            <a:r>
              <a:rPr lang="tr-TR" dirty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66574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Nominativus</a:t>
            </a:r>
            <a:r>
              <a:rPr lang="tr-TR" dirty="0"/>
              <a:t>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b="1" dirty="0"/>
              <a:t> </a:t>
            </a:r>
            <a:endParaRPr lang="tr-TR" dirty="0"/>
          </a:p>
          <a:p>
            <a:r>
              <a:rPr lang="tr-TR" b="1" dirty="0" err="1"/>
              <a:t>Nominativus</a:t>
            </a:r>
            <a:r>
              <a:rPr lang="tr-TR" dirty="0"/>
              <a:t> :	Ø 			</a:t>
            </a:r>
            <a:r>
              <a:rPr lang="tr-TR" dirty="0" err="1"/>
              <a:t>táska</a:t>
            </a:r>
            <a:r>
              <a:rPr lang="tr-TR" dirty="0"/>
              <a:t> /</a:t>
            </a:r>
            <a:r>
              <a:rPr lang="tr-TR" dirty="0" err="1"/>
              <a:t>kép</a:t>
            </a:r>
            <a:r>
              <a:rPr lang="tr-TR" dirty="0"/>
              <a:t> (yalın hal)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endParaRPr lang="tr-TR" dirty="0"/>
          </a:p>
          <a:p>
            <a:r>
              <a:rPr lang="tr-TR" dirty="0" err="1"/>
              <a:t>Sz.névmás</a:t>
            </a:r>
            <a:r>
              <a:rPr lang="tr-TR" dirty="0"/>
              <a:t>: </a:t>
            </a:r>
            <a:r>
              <a:rPr lang="tr-TR" dirty="0" err="1"/>
              <a:t>én</a:t>
            </a:r>
            <a:r>
              <a:rPr lang="tr-TR" dirty="0"/>
              <a:t>, te, ő, mi, ti, </a:t>
            </a:r>
            <a:r>
              <a:rPr lang="tr-TR" dirty="0" err="1"/>
              <a:t>ők</a:t>
            </a:r>
            <a:r>
              <a:rPr lang="tr-TR" dirty="0"/>
              <a:t>, ön, </a:t>
            </a:r>
            <a:r>
              <a:rPr lang="tr-TR" dirty="0" err="1"/>
              <a:t>maga</a:t>
            </a:r>
            <a:r>
              <a:rPr lang="tr-TR" dirty="0"/>
              <a:t>, </a:t>
            </a:r>
            <a:r>
              <a:rPr lang="tr-TR" dirty="0" err="1"/>
              <a:t>önök</a:t>
            </a:r>
            <a:r>
              <a:rPr lang="tr-TR" dirty="0"/>
              <a:t>, </a:t>
            </a:r>
            <a:r>
              <a:rPr lang="tr-TR" dirty="0" err="1"/>
              <a:t>maguk</a:t>
            </a:r>
            <a:endParaRPr lang="tr-TR" dirty="0"/>
          </a:p>
          <a:p>
            <a:pPr marL="0" indent="0">
              <a:buNone/>
            </a:pPr>
            <a:endParaRPr lang="tr-TR" dirty="0"/>
          </a:p>
          <a:p>
            <a:r>
              <a:rPr lang="tr-TR" dirty="0" err="1"/>
              <a:t>Kérdő</a:t>
            </a:r>
            <a:r>
              <a:rPr lang="tr-TR" dirty="0"/>
              <a:t> </a:t>
            </a:r>
            <a:r>
              <a:rPr lang="tr-TR" dirty="0" err="1"/>
              <a:t>névmás</a:t>
            </a:r>
            <a:r>
              <a:rPr lang="tr-TR" dirty="0"/>
              <a:t>: ki? mi?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r>
              <a:rPr lang="tr-TR" dirty="0" err="1"/>
              <a:t>Mutató</a:t>
            </a:r>
            <a:r>
              <a:rPr lang="tr-TR" dirty="0"/>
              <a:t> </a:t>
            </a:r>
            <a:r>
              <a:rPr lang="tr-TR" dirty="0" err="1"/>
              <a:t>névmás</a:t>
            </a:r>
            <a:r>
              <a:rPr lang="tr-TR" dirty="0"/>
              <a:t>: ez, az, </a:t>
            </a:r>
            <a:r>
              <a:rPr lang="tr-TR" dirty="0" err="1"/>
              <a:t>ezek</a:t>
            </a:r>
            <a:r>
              <a:rPr lang="tr-TR" dirty="0"/>
              <a:t>, </a:t>
            </a:r>
            <a:r>
              <a:rPr lang="tr-TR" dirty="0" err="1"/>
              <a:t>azok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29794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Genitivus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b="1" dirty="0"/>
              <a:t>Genitivus</a:t>
            </a:r>
            <a:r>
              <a:rPr lang="tr-TR" dirty="0"/>
              <a:t>:-</a:t>
            </a:r>
            <a:r>
              <a:rPr lang="tr-TR" dirty="0" err="1"/>
              <a:t>nak</a:t>
            </a:r>
            <a:r>
              <a:rPr lang="tr-TR" dirty="0"/>
              <a:t>, -</a:t>
            </a:r>
            <a:r>
              <a:rPr lang="tr-TR" dirty="0" err="1"/>
              <a:t>nek</a:t>
            </a:r>
            <a:r>
              <a:rPr lang="tr-TR" dirty="0"/>
              <a:t>. 			</a:t>
            </a:r>
            <a:r>
              <a:rPr lang="tr-TR" dirty="0" err="1"/>
              <a:t>táskának</a:t>
            </a:r>
            <a:r>
              <a:rPr lang="tr-TR" dirty="0"/>
              <a:t>/</a:t>
            </a:r>
            <a:r>
              <a:rPr lang="tr-TR" dirty="0" err="1"/>
              <a:t>asztalnak</a:t>
            </a:r>
            <a:endParaRPr lang="tr-TR" dirty="0"/>
          </a:p>
          <a:p>
            <a:endParaRPr lang="tr-TR" dirty="0"/>
          </a:p>
          <a:p>
            <a:r>
              <a:rPr lang="tr-TR" dirty="0"/>
              <a:t>(</a:t>
            </a:r>
            <a:r>
              <a:rPr lang="tr-TR" dirty="0" err="1"/>
              <a:t>Birtokos</a:t>
            </a:r>
            <a:r>
              <a:rPr lang="tr-TR" dirty="0"/>
              <a:t> jelle birlikte kullanılarak isim tamlamaları yaparlar). 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 err="1"/>
              <a:t>Sz.névmás</a:t>
            </a:r>
            <a:r>
              <a:rPr lang="tr-TR" dirty="0"/>
              <a:t>: </a:t>
            </a:r>
            <a:r>
              <a:rPr lang="tr-TR" dirty="0" err="1"/>
              <a:t>nekem</a:t>
            </a:r>
            <a:r>
              <a:rPr lang="tr-TR" dirty="0"/>
              <a:t>, </a:t>
            </a:r>
            <a:r>
              <a:rPr lang="tr-TR" dirty="0" err="1"/>
              <a:t>neked</a:t>
            </a:r>
            <a:r>
              <a:rPr lang="tr-TR" dirty="0"/>
              <a:t>, neki, </a:t>
            </a:r>
            <a:r>
              <a:rPr lang="tr-TR" dirty="0" err="1"/>
              <a:t>nekünk</a:t>
            </a:r>
            <a:r>
              <a:rPr lang="tr-TR" dirty="0"/>
              <a:t>, </a:t>
            </a:r>
            <a:r>
              <a:rPr lang="tr-TR" dirty="0" err="1"/>
              <a:t>nektek</a:t>
            </a:r>
            <a:r>
              <a:rPr lang="tr-TR" dirty="0"/>
              <a:t>, </a:t>
            </a:r>
            <a:r>
              <a:rPr lang="tr-TR" dirty="0" err="1"/>
              <a:t>nekik</a:t>
            </a:r>
            <a:endParaRPr lang="tr-TR" dirty="0"/>
          </a:p>
          <a:p>
            <a:pPr marL="0" indent="0">
              <a:buNone/>
            </a:pPr>
            <a:r>
              <a:rPr lang="tr-TR" b="1" dirty="0"/>
              <a:t> </a:t>
            </a:r>
            <a:endParaRPr lang="tr-TR" dirty="0"/>
          </a:p>
          <a:p>
            <a:r>
              <a:rPr lang="tr-TR" dirty="0" err="1"/>
              <a:t>Kérdő</a:t>
            </a:r>
            <a:r>
              <a:rPr lang="tr-TR" dirty="0"/>
              <a:t> </a:t>
            </a:r>
            <a:r>
              <a:rPr lang="tr-TR" dirty="0" err="1"/>
              <a:t>névmás</a:t>
            </a:r>
            <a:r>
              <a:rPr lang="tr-TR" dirty="0"/>
              <a:t>: </a:t>
            </a:r>
            <a:r>
              <a:rPr lang="tr-TR" dirty="0" err="1"/>
              <a:t>Minek?Kinek</a:t>
            </a:r>
            <a:r>
              <a:rPr lang="tr-TR" dirty="0"/>
              <a:t>?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 err="1"/>
              <a:t>Mutató</a:t>
            </a:r>
            <a:r>
              <a:rPr lang="tr-TR" dirty="0"/>
              <a:t> </a:t>
            </a:r>
            <a:r>
              <a:rPr lang="tr-TR" dirty="0" err="1"/>
              <a:t>névmás</a:t>
            </a:r>
            <a:r>
              <a:rPr lang="tr-TR" dirty="0"/>
              <a:t>: </a:t>
            </a:r>
            <a:r>
              <a:rPr lang="tr-TR" dirty="0" err="1"/>
              <a:t>ennek</a:t>
            </a:r>
            <a:r>
              <a:rPr lang="tr-TR" dirty="0"/>
              <a:t>, </a:t>
            </a:r>
            <a:r>
              <a:rPr lang="tr-TR" dirty="0" err="1"/>
              <a:t>annak</a:t>
            </a:r>
            <a:r>
              <a:rPr lang="tr-TR" dirty="0"/>
              <a:t>, </a:t>
            </a:r>
            <a:r>
              <a:rPr lang="tr-TR" dirty="0" err="1"/>
              <a:t>ezeknek</a:t>
            </a:r>
            <a:r>
              <a:rPr lang="tr-TR" dirty="0"/>
              <a:t>, </a:t>
            </a:r>
            <a:r>
              <a:rPr lang="tr-TR" dirty="0" err="1"/>
              <a:t>azoknak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431962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Genitivus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Ennek</a:t>
            </a:r>
            <a:r>
              <a:rPr lang="tr-TR" dirty="0"/>
              <a:t> az </a:t>
            </a:r>
            <a:r>
              <a:rPr lang="tr-TR" dirty="0" err="1"/>
              <a:t>asztalnak</a:t>
            </a:r>
            <a:r>
              <a:rPr lang="tr-TR" dirty="0"/>
              <a:t> 4 </a:t>
            </a:r>
            <a:r>
              <a:rPr lang="tr-TR" dirty="0" err="1"/>
              <a:t>lába</a:t>
            </a:r>
            <a:r>
              <a:rPr lang="tr-TR" dirty="0"/>
              <a:t> </a:t>
            </a:r>
            <a:r>
              <a:rPr lang="tr-TR" dirty="0" err="1"/>
              <a:t>van</a:t>
            </a:r>
            <a:r>
              <a:rPr lang="tr-TR" dirty="0"/>
              <a:t>.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 err="1"/>
              <a:t>Annak</a:t>
            </a:r>
            <a:r>
              <a:rPr lang="tr-TR" dirty="0"/>
              <a:t> a </a:t>
            </a:r>
            <a:r>
              <a:rPr lang="tr-TR" dirty="0" err="1"/>
              <a:t>lánynak</a:t>
            </a:r>
            <a:r>
              <a:rPr lang="tr-TR" dirty="0"/>
              <a:t> piros </a:t>
            </a:r>
            <a:r>
              <a:rPr lang="tr-TR" dirty="0" err="1"/>
              <a:t>haja</a:t>
            </a:r>
            <a:r>
              <a:rPr lang="tr-TR" dirty="0"/>
              <a:t> </a:t>
            </a:r>
            <a:r>
              <a:rPr lang="tr-TR" dirty="0" err="1"/>
              <a:t>van</a:t>
            </a:r>
            <a:r>
              <a:rPr lang="tr-TR" dirty="0"/>
              <a:t>.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 err="1"/>
              <a:t>Ennek</a:t>
            </a:r>
            <a:r>
              <a:rPr lang="tr-TR" dirty="0"/>
              <a:t> az </a:t>
            </a:r>
            <a:r>
              <a:rPr lang="tr-TR" dirty="0" err="1"/>
              <a:t>asszonynak</a:t>
            </a:r>
            <a:r>
              <a:rPr lang="tr-TR" dirty="0"/>
              <a:t> öt </a:t>
            </a:r>
            <a:r>
              <a:rPr lang="tr-TR" dirty="0" err="1"/>
              <a:t>gyereke</a:t>
            </a:r>
            <a:r>
              <a:rPr lang="tr-TR" dirty="0"/>
              <a:t> </a:t>
            </a:r>
            <a:r>
              <a:rPr lang="tr-TR" dirty="0" err="1"/>
              <a:t>van</a:t>
            </a:r>
            <a:r>
              <a:rPr lang="tr-TR" dirty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491960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Accusativus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/>
              <a:t> </a:t>
            </a:r>
            <a:endParaRPr lang="tr-TR" dirty="0"/>
          </a:p>
          <a:p>
            <a:r>
              <a:rPr lang="tr-TR" b="1" dirty="0"/>
              <a:t>Accusativus</a:t>
            </a:r>
            <a:r>
              <a:rPr lang="tr-TR" dirty="0"/>
              <a:t>: 		</a:t>
            </a:r>
            <a:endParaRPr lang="tr-TR" dirty="0" smtClean="0"/>
          </a:p>
          <a:p>
            <a:r>
              <a:rPr lang="tr-TR" dirty="0" smtClean="0"/>
              <a:t>-</a:t>
            </a:r>
            <a:r>
              <a:rPr lang="tr-TR" dirty="0"/>
              <a:t>t; -at, -et, -ot, -öt	</a:t>
            </a:r>
            <a:endParaRPr lang="tr-TR" dirty="0" smtClean="0"/>
          </a:p>
          <a:p>
            <a:r>
              <a:rPr lang="tr-TR" dirty="0" err="1" smtClean="0"/>
              <a:t>mesét</a:t>
            </a:r>
            <a:r>
              <a:rPr lang="tr-TR" dirty="0" smtClean="0"/>
              <a:t>/</a:t>
            </a:r>
            <a:r>
              <a:rPr lang="tr-TR" dirty="0" err="1" smtClean="0"/>
              <a:t>autót</a:t>
            </a:r>
            <a:r>
              <a:rPr lang="tr-TR" dirty="0" smtClean="0"/>
              <a:t> </a:t>
            </a:r>
          </a:p>
          <a:p>
            <a:r>
              <a:rPr lang="tr-TR" dirty="0" smtClean="0"/>
              <a:t>(</a:t>
            </a:r>
            <a:r>
              <a:rPr lang="tr-TR" dirty="0"/>
              <a:t>nesne, belirtme eki/fiil çekimini etkiler)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31771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Accusativus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err="1" smtClean="0"/>
              <a:t>Sz.névmás</a:t>
            </a:r>
            <a:r>
              <a:rPr lang="tr-TR" dirty="0"/>
              <a:t>: </a:t>
            </a:r>
            <a:r>
              <a:rPr lang="tr-TR" dirty="0" err="1"/>
              <a:t>engem</a:t>
            </a:r>
            <a:r>
              <a:rPr lang="tr-TR" dirty="0"/>
              <a:t>, </a:t>
            </a:r>
            <a:r>
              <a:rPr lang="tr-TR" dirty="0" err="1"/>
              <a:t>téged</a:t>
            </a:r>
            <a:r>
              <a:rPr lang="tr-TR" dirty="0"/>
              <a:t>, </a:t>
            </a:r>
            <a:r>
              <a:rPr lang="tr-TR" dirty="0" err="1"/>
              <a:t>őt</a:t>
            </a:r>
            <a:r>
              <a:rPr lang="tr-TR" dirty="0"/>
              <a:t>, </a:t>
            </a:r>
            <a:r>
              <a:rPr lang="tr-TR" dirty="0" err="1"/>
              <a:t>minket</a:t>
            </a:r>
            <a:r>
              <a:rPr lang="tr-TR" dirty="0"/>
              <a:t>, </a:t>
            </a:r>
            <a:r>
              <a:rPr lang="tr-TR" dirty="0" err="1"/>
              <a:t>titeket</a:t>
            </a:r>
            <a:r>
              <a:rPr lang="tr-TR" dirty="0"/>
              <a:t>, </a:t>
            </a:r>
            <a:r>
              <a:rPr lang="tr-TR" dirty="0" err="1"/>
              <a:t>őket</a:t>
            </a:r>
            <a:r>
              <a:rPr lang="tr-TR" dirty="0"/>
              <a:t>, </a:t>
            </a:r>
            <a:r>
              <a:rPr lang="tr-TR" dirty="0" err="1"/>
              <a:t>önt</a:t>
            </a:r>
            <a:r>
              <a:rPr lang="tr-TR" dirty="0"/>
              <a:t>, </a:t>
            </a:r>
            <a:r>
              <a:rPr lang="tr-TR" dirty="0" err="1"/>
              <a:t>magát</a:t>
            </a:r>
            <a:r>
              <a:rPr lang="tr-TR" dirty="0"/>
              <a:t>, </a:t>
            </a:r>
            <a:r>
              <a:rPr lang="tr-TR" dirty="0" err="1"/>
              <a:t>önöket</a:t>
            </a:r>
            <a:r>
              <a:rPr lang="tr-TR" dirty="0"/>
              <a:t>, </a:t>
            </a:r>
            <a:r>
              <a:rPr lang="tr-TR" dirty="0" err="1"/>
              <a:t>magukat</a:t>
            </a:r>
            <a:endParaRPr lang="tr-TR" dirty="0"/>
          </a:p>
          <a:p>
            <a:pPr marL="0" indent="0">
              <a:buNone/>
            </a:pPr>
            <a:endParaRPr lang="tr-TR" dirty="0"/>
          </a:p>
          <a:p>
            <a:r>
              <a:rPr lang="tr-TR" dirty="0" err="1"/>
              <a:t>Kérdő</a:t>
            </a:r>
            <a:r>
              <a:rPr lang="tr-TR" dirty="0"/>
              <a:t> </a:t>
            </a:r>
            <a:r>
              <a:rPr lang="tr-TR" dirty="0" err="1"/>
              <a:t>névmás</a:t>
            </a:r>
            <a:r>
              <a:rPr lang="tr-TR" dirty="0"/>
              <a:t>: Mit? </a:t>
            </a:r>
            <a:r>
              <a:rPr lang="tr-TR" dirty="0" err="1"/>
              <a:t>Kit?Miket?Kiket</a:t>
            </a:r>
            <a:r>
              <a:rPr lang="tr-TR" dirty="0" smtClean="0"/>
              <a:t>?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r>
              <a:rPr lang="tr-TR" dirty="0" err="1"/>
              <a:t>Mutató</a:t>
            </a:r>
            <a:r>
              <a:rPr lang="tr-TR" dirty="0"/>
              <a:t> </a:t>
            </a:r>
            <a:r>
              <a:rPr lang="tr-TR" dirty="0" err="1"/>
              <a:t>névmás</a:t>
            </a:r>
            <a:r>
              <a:rPr lang="tr-TR" dirty="0"/>
              <a:t>: </a:t>
            </a:r>
            <a:r>
              <a:rPr lang="tr-TR" dirty="0" err="1"/>
              <a:t>ezt</a:t>
            </a:r>
            <a:r>
              <a:rPr lang="tr-TR" dirty="0"/>
              <a:t>, </a:t>
            </a:r>
            <a:r>
              <a:rPr lang="tr-TR" dirty="0" err="1"/>
              <a:t>azt</a:t>
            </a:r>
            <a:r>
              <a:rPr lang="tr-TR" dirty="0"/>
              <a:t>, </a:t>
            </a:r>
            <a:r>
              <a:rPr lang="tr-TR" dirty="0" err="1"/>
              <a:t>ezeket</a:t>
            </a:r>
            <a:r>
              <a:rPr lang="tr-TR" dirty="0"/>
              <a:t>, </a:t>
            </a:r>
            <a:r>
              <a:rPr lang="tr-TR" dirty="0" err="1"/>
              <a:t>azokat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571520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Accusativus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Nem </a:t>
            </a:r>
            <a:r>
              <a:rPr lang="tr-TR" dirty="0" err="1"/>
              <a:t>ismerem</a:t>
            </a:r>
            <a:r>
              <a:rPr lang="tr-TR" dirty="0"/>
              <a:t> </a:t>
            </a:r>
            <a:r>
              <a:rPr lang="tr-TR" dirty="0" err="1"/>
              <a:t>azokat</a:t>
            </a:r>
            <a:r>
              <a:rPr lang="tr-TR" dirty="0"/>
              <a:t> a </a:t>
            </a:r>
            <a:r>
              <a:rPr lang="tr-TR" dirty="0" err="1"/>
              <a:t>lányokat</a:t>
            </a:r>
            <a:r>
              <a:rPr lang="tr-TR" dirty="0"/>
              <a:t>.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 err="1"/>
              <a:t>Azt</a:t>
            </a:r>
            <a:r>
              <a:rPr lang="tr-TR" dirty="0"/>
              <a:t> a </a:t>
            </a:r>
            <a:r>
              <a:rPr lang="tr-TR" dirty="0" err="1"/>
              <a:t>könyvet</a:t>
            </a:r>
            <a:r>
              <a:rPr lang="tr-TR" dirty="0"/>
              <a:t> </a:t>
            </a:r>
            <a:r>
              <a:rPr lang="tr-TR" dirty="0" err="1"/>
              <a:t>akartam</a:t>
            </a:r>
            <a:r>
              <a:rPr lang="tr-TR" dirty="0"/>
              <a:t> </a:t>
            </a:r>
            <a:r>
              <a:rPr lang="tr-TR" dirty="0" err="1"/>
              <a:t>olvasni</a:t>
            </a:r>
            <a:r>
              <a:rPr lang="tr-TR" dirty="0"/>
              <a:t>.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 err="1"/>
              <a:t>Írom</a:t>
            </a:r>
            <a:r>
              <a:rPr lang="tr-TR" dirty="0"/>
              <a:t> a </a:t>
            </a:r>
            <a:r>
              <a:rPr lang="tr-TR" dirty="0" err="1"/>
              <a:t>levelet</a:t>
            </a:r>
            <a:r>
              <a:rPr lang="tr-TR" dirty="0"/>
              <a:t>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396977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Accusativus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Nem </a:t>
            </a:r>
            <a:r>
              <a:rPr lang="tr-TR" dirty="0" err="1"/>
              <a:t>látom</a:t>
            </a:r>
            <a:r>
              <a:rPr lang="tr-TR" dirty="0"/>
              <a:t> </a:t>
            </a:r>
            <a:r>
              <a:rPr lang="tr-TR" dirty="0" err="1"/>
              <a:t>azt</a:t>
            </a:r>
            <a:r>
              <a:rPr lang="tr-TR" dirty="0"/>
              <a:t> az </a:t>
            </a:r>
            <a:r>
              <a:rPr lang="tr-TR" dirty="0" err="1"/>
              <a:t>autót</a:t>
            </a:r>
            <a:r>
              <a:rPr lang="tr-TR" dirty="0"/>
              <a:t>.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Magyar </a:t>
            </a:r>
            <a:r>
              <a:rPr lang="tr-TR" dirty="0" err="1"/>
              <a:t>nyelvet</a:t>
            </a:r>
            <a:r>
              <a:rPr lang="tr-TR" dirty="0"/>
              <a:t> </a:t>
            </a:r>
            <a:r>
              <a:rPr lang="tr-TR" dirty="0" err="1"/>
              <a:t>tanulnak</a:t>
            </a:r>
            <a:r>
              <a:rPr lang="tr-TR" dirty="0"/>
              <a:t>.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Mit </a:t>
            </a:r>
            <a:r>
              <a:rPr lang="tr-TR" dirty="0" err="1"/>
              <a:t>olvasnak</a:t>
            </a:r>
            <a:r>
              <a:rPr lang="tr-TR" dirty="0"/>
              <a:t>? 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 err="1"/>
              <a:t>Azt</a:t>
            </a:r>
            <a:r>
              <a:rPr lang="tr-TR" dirty="0"/>
              <a:t> a </a:t>
            </a:r>
            <a:r>
              <a:rPr lang="tr-TR" dirty="0" err="1"/>
              <a:t>taskát</a:t>
            </a:r>
            <a:r>
              <a:rPr lang="tr-TR" dirty="0"/>
              <a:t> </a:t>
            </a:r>
            <a:r>
              <a:rPr lang="tr-TR" dirty="0" err="1"/>
              <a:t>vettem</a:t>
            </a:r>
            <a:r>
              <a:rPr lang="tr-TR" dirty="0"/>
              <a:t>, amit </a:t>
            </a:r>
            <a:r>
              <a:rPr lang="tr-TR" dirty="0" err="1"/>
              <a:t>láttunk</a:t>
            </a:r>
            <a:r>
              <a:rPr lang="tr-TR" dirty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953962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Accusativus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autó-autót</a:t>
            </a:r>
            <a:r>
              <a:rPr lang="tr-TR" dirty="0"/>
              <a:t>		</a:t>
            </a:r>
            <a:r>
              <a:rPr lang="tr-TR" dirty="0" err="1"/>
              <a:t>iskola-iskolát</a:t>
            </a:r>
            <a:r>
              <a:rPr lang="tr-TR" dirty="0"/>
              <a:t> 	</a:t>
            </a:r>
            <a:endParaRPr lang="tr-TR" dirty="0" smtClean="0"/>
          </a:p>
          <a:p>
            <a:pPr marL="0" indent="0">
              <a:buNone/>
            </a:pPr>
            <a:r>
              <a:rPr lang="tr-TR" dirty="0"/>
              <a:t>	</a:t>
            </a:r>
            <a:endParaRPr lang="tr-TR" dirty="0" smtClean="0"/>
          </a:p>
          <a:p>
            <a:r>
              <a:rPr lang="tr-TR" dirty="0" err="1" smtClean="0"/>
              <a:t>anya-anyát</a:t>
            </a:r>
            <a:r>
              <a:rPr lang="tr-TR" dirty="0"/>
              <a:t>		</a:t>
            </a:r>
            <a:r>
              <a:rPr lang="tr-TR" dirty="0" err="1" smtClean="0"/>
              <a:t>ló-lovat</a:t>
            </a:r>
            <a:endParaRPr lang="tr-TR" dirty="0" smtClean="0"/>
          </a:p>
          <a:p>
            <a:endParaRPr lang="tr-TR" dirty="0"/>
          </a:p>
          <a:p>
            <a:r>
              <a:rPr lang="tr-TR" dirty="0" err="1"/>
              <a:t>táska-táskát</a:t>
            </a:r>
            <a:r>
              <a:rPr lang="tr-TR" dirty="0"/>
              <a:t>	</a:t>
            </a:r>
            <a:r>
              <a:rPr lang="tr-TR" dirty="0" err="1" smtClean="0"/>
              <a:t>gyerel-gyereket</a:t>
            </a:r>
            <a:r>
              <a:rPr lang="tr-TR" dirty="0" smtClean="0"/>
              <a:t> </a:t>
            </a:r>
            <a:r>
              <a:rPr lang="tr-TR" dirty="0"/>
              <a:t>	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alma-</a:t>
            </a:r>
            <a:r>
              <a:rPr lang="tr-TR" dirty="0" err="1" smtClean="0"/>
              <a:t>almát</a:t>
            </a:r>
            <a:r>
              <a:rPr lang="tr-TR" dirty="0"/>
              <a:t>	</a:t>
            </a:r>
            <a:r>
              <a:rPr lang="tr-TR" dirty="0" err="1" smtClean="0"/>
              <a:t>kő-követ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38884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278</Words>
  <Application>Microsoft Office PowerPoint</Application>
  <PresentationFormat>Geniş ekran</PresentationFormat>
  <Paragraphs>115</Paragraphs>
  <Slides>16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Teması</vt:lpstr>
      <vt:lpstr>Sözcük Bilgisi 12.Hafta</vt:lpstr>
      <vt:lpstr>Nominativus </vt:lpstr>
      <vt:lpstr>Genitivus</vt:lpstr>
      <vt:lpstr>Genitivus</vt:lpstr>
      <vt:lpstr>Accusativus</vt:lpstr>
      <vt:lpstr>Accusativus</vt:lpstr>
      <vt:lpstr>Accusativus</vt:lpstr>
      <vt:lpstr>Accusativus</vt:lpstr>
      <vt:lpstr>Accusativus</vt:lpstr>
      <vt:lpstr>Accusativus</vt:lpstr>
      <vt:lpstr>Innesivus</vt:lpstr>
      <vt:lpstr>Innesivus</vt:lpstr>
      <vt:lpstr>Innesivus</vt:lpstr>
      <vt:lpstr>Superessivus</vt:lpstr>
      <vt:lpstr>Superessivus</vt:lpstr>
      <vt:lpstr>PowerPoint Sunusu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Sözcük Bilgisi 12.Hafta</dc:title>
  <dc:creator>Alpertunga Altaylı</dc:creator>
  <cp:lastModifiedBy>Pc</cp:lastModifiedBy>
  <cp:revision>2</cp:revision>
  <dcterms:created xsi:type="dcterms:W3CDTF">2018-04-01T18:16:37Z</dcterms:created>
  <dcterms:modified xsi:type="dcterms:W3CDTF">2018-04-02T07:28:45Z</dcterms:modified>
</cp:coreProperties>
</file>