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84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3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35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94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91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85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55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0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99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4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61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92ED-B37C-4703-8082-38979A03D3D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2A91-977E-4DC0-A0F6-0C55A00E24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72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12.Hafta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Esetragok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64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Accusativus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mese-mesét</a:t>
            </a:r>
            <a:r>
              <a:rPr lang="tr-TR" dirty="0"/>
              <a:t>		</a:t>
            </a:r>
            <a:r>
              <a:rPr lang="tr-TR" dirty="0" err="1"/>
              <a:t>nap-napot</a:t>
            </a:r>
            <a:r>
              <a:rPr lang="tr-TR" dirty="0"/>
              <a:t>		</a:t>
            </a:r>
            <a:r>
              <a:rPr lang="tr-TR" dirty="0" err="1" smtClean="0"/>
              <a:t>könyv-könyvet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r>
              <a:rPr lang="tr-TR" dirty="0" err="1" smtClean="0"/>
              <a:t>víz-vizet</a:t>
            </a:r>
            <a:r>
              <a:rPr lang="tr-TR" dirty="0" smtClean="0"/>
              <a:t>			</a:t>
            </a:r>
            <a:r>
              <a:rPr lang="tr-TR" dirty="0" err="1" smtClean="0"/>
              <a:t>út-utat</a:t>
            </a:r>
            <a:r>
              <a:rPr lang="tr-TR" dirty="0"/>
              <a:t>		</a:t>
            </a:r>
            <a:r>
              <a:rPr lang="tr-TR" dirty="0" smtClean="0"/>
              <a:t>dal-</a:t>
            </a:r>
            <a:r>
              <a:rPr lang="tr-TR" dirty="0" err="1" smtClean="0"/>
              <a:t>dalt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r>
              <a:rPr lang="tr-TR" dirty="0" err="1" smtClean="0"/>
              <a:t>kés-kést</a:t>
            </a:r>
            <a:r>
              <a:rPr lang="tr-TR" dirty="0"/>
              <a:t>		</a:t>
            </a:r>
            <a:r>
              <a:rPr lang="tr-TR" dirty="0" smtClean="0"/>
              <a:t>	</a:t>
            </a:r>
            <a:r>
              <a:rPr lang="tr-TR" dirty="0" err="1" smtClean="0"/>
              <a:t>tűz-tüzet</a:t>
            </a:r>
            <a:r>
              <a:rPr lang="tr-TR" dirty="0" smtClean="0"/>
              <a:t>		</a:t>
            </a:r>
            <a:r>
              <a:rPr lang="tr-TR" dirty="0" err="1" smtClean="0"/>
              <a:t>kéz-kezet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r>
              <a:rPr lang="tr-TR" dirty="0" err="1" smtClean="0"/>
              <a:t>kocsi-kocsit</a:t>
            </a:r>
            <a:r>
              <a:rPr lang="tr-TR" dirty="0"/>
              <a:t>		</a:t>
            </a:r>
            <a:r>
              <a:rPr lang="tr-TR" dirty="0" err="1"/>
              <a:t>körte-körtét</a:t>
            </a:r>
            <a:r>
              <a:rPr lang="tr-TR" dirty="0"/>
              <a:t>		</a:t>
            </a:r>
            <a:r>
              <a:rPr lang="tr-TR" dirty="0" err="1"/>
              <a:t>gyümölcs-gyümölcsöt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14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Innesivus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Innesivus:	</a:t>
            </a:r>
            <a:r>
              <a:rPr lang="tr-TR" dirty="0"/>
              <a:t>-ban, -ben   	(‘da/’de/bir şeyin içinde anlamı verir; “hol?” sorusuna cevap verir)</a:t>
            </a:r>
            <a:br>
              <a:rPr lang="tr-TR" dirty="0"/>
            </a:br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bennem</a:t>
            </a:r>
            <a:r>
              <a:rPr lang="tr-TR" dirty="0"/>
              <a:t>, </a:t>
            </a:r>
            <a:r>
              <a:rPr lang="tr-TR" dirty="0" err="1"/>
              <a:t>benned</a:t>
            </a:r>
            <a:r>
              <a:rPr lang="tr-TR" dirty="0"/>
              <a:t>, </a:t>
            </a:r>
            <a:r>
              <a:rPr lang="tr-TR" dirty="0" err="1"/>
              <a:t>benne</a:t>
            </a:r>
            <a:r>
              <a:rPr lang="tr-TR" dirty="0"/>
              <a:t>, </a:t>
            </a:r>
            <a:r>
              <a:rPr lang="tr-TR" dirty="0" err="1"/>
              <a:t>bennünk</a:t>
            </a:r>
            <a:r>
              <a:rPr lang="tr-TR" dirty="0"/>
              <a:t>, </a:t>
            </a:r>
            <a:r>
              <a:rPr lang="tr-TR" dirty="0" err="1"/>
              <a:t>bennetek</a:t>
            </a:r>
            <a:r>
              <a:rPr lang="tr-TR" dirty="0"/>
              <a:t>, </a:t>
            </a:r>
            <a:r>
              <a:rPr lang="tr-TR" dirty="0" err="1"/>
              <a:t>bennük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miben</a:t>
            </a:r>
            <a:r>
              <a:rPr lang="tr-TR" dirty="0"/>
              <a:t>? </a:t>
            </a:r>
            <a:r>
              <a:rPr lang="tr-TR" dirty="0" err="1"/>
              <a:t>kiben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ebben</a:t>
            </a:r>
            <a:r>
              <a:rPr lang="tr-TR" dirty="0"/>
              <a:t>, </a:t>
            </a:r>
            <a:r>
              <a:rPr lang="tr-TR" dirty="0" err="1"/>
              <a:t>abban</a:t>
            </a:r>
            <a:r>
              <a:rPr lang="tr-TR" dirty="0"/>
              <a:t>, </a:t>
            </a:r>
            <a:r>
              <a:rPr lang="tr-TR" dirty="0" err="1"/>
              <a:t>ezekben</a:t>
            </a:r>
            <a:r>
              <a:rPr lang="tr-TR" dirty="0"/>
              <a:t>, </a:t>
            </a:r>
            <a:r>
              <a:rPr lang="tr-TR" dirty="0" err="1"/>
              <a:t>azokban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261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Innesivus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Yer belirtmek için kullanabilirler: </a:t>
            </a:r>
            <a:r>
              <a:rPr lang="tr-TR" dirty="0" err="1"/>
              <a:t>Törökország</a:t>
            </a:r>
            <a:r>
              <a:rPr lang="tr-TR" i="1" dirty="0" err="1"/>
              <a:t>ban</a:t>
            </a:r>
            <a:r>
              <a:rPr lang="tr-TR" dirty="0"/>
              <a:t>, </a:t>
            </a:r>
            <a:r>
              <a:rPr lang="tr-TR" dirty="0" err="1"/>
              <a:t>Ankará</a:t>
            </a:r>
            <a:r>
              <a:rPr lang="tr-TR" i="1" dirty="0" err="1"/>
              <a:t>ban</a:t>
            </a:r>
            <a:r>
              <a:rPr lang="tr-TR" dirty="0"/>
              <a:t>, </a:t>
            </a:r>
            <a:r>
              <a:rPr lang="tr-TR" dirty="0" err="1"/>
              <a:t>Debrecen</a:t>
            </a:r>
            <a:r>
              <a:rPr lang="tr-TR" i="1" dirty="0" err="1"/>
              <a:t>ben</a:t>
            </a:r>
            <a:r>
              <a:rPr lang="tr-TR" dirty="0"/>
              <a:t>, </a:t>
            </a:r>
            <a:r>
              <a:rPr lang="tr-TR" dirty="0" err="1"/>
              <a:t>autó</a:t>
            </a:r>
            <a:r>
              <a:rPr lang="tr-TR" i="1" dirty="0" err="1"/>
              <a:t>ban</a:t>
            </a:r>
            <a:r>
              <a:rPr lang="tr-TR" dirty="0"/>
              <a:t>, </a:t>
            </a:r>
            <a:r>
              <a:rPr lang="tr-TR" dirty="0" err="1"/>
              <a:t>szobá</a:t>
            </a:r>
            <a:r>
              <a:rPr lang="tr-TR" i="1" dirty="0" err="1"/>
              <a:t>ban</a:t>
            </a:r>
            <a:r>
              <a:rPr lang="tr-TR" dirty="0"/>
              <a:t>, </a:t>
            </a:r>
            <a:r>
              <a:rPr lang="tr-TR" dirty="0" err="1"/>
              <a:t>ház</a:t>
            </a:r>
            <a:r>
              <a:rPr lang="tr-TR" i="1" dirty="0" err="1"/>
              <a:t>ban</a:t>
            </a:r>
            <a:r>
              <a:rPr lang="tr-TR" dirty="0"/>
              <a:t>, </a:t>
            </a:r>
            <a:r>
              <a:rPr lang="tr-TR" dirty="0" err="1"/>
              <a:t>iskolá</a:t>
            </a:r>
            <a:r>
              <a:rPr lang="tr-TR" i="1" dirty="0" err="1"/>
              <a:t>ban</a:t>
            </a:r>
            <a:r>
              <a:rPr lang="tr-TR" dirty="0"/>
              <a:t> …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Zaman belirtmek için kullanılabilirler: </a:t>
            </a:r>
            <a:r>
              <a:rPr lang="tr-TR" dirty="0" err="1"/>
              <a:t>év</a:t>
            </a:r>
            <a:r>
              <a:rPr lang="tr-TR" i="1" dirty="0" err="1"/>
              <a:t>ben</a:t>
            </a:r>
            <a:r>
              <a:rPr lang="tr-TR" dirty="0"/>
              <a:t>, </a:t>
            </a:r>
            <a:r>
              <a:rPr lang="tr-TR" dirty="0" err="1"/>
              <a:t>század</a:t>
            </a:r>
            <a:r>
              <a:rPr lang="tr-TR" i="1" dirty="0" err="1"/>
              <a:t>ban</a:t>
            </a:r>
            <a:r>
              <a:rPr lang="tr-TR" dirty="0"/>
              <a:t>, </a:t>
            </a:r>
            <a:r>
              <a:rPr lang="tr-TR" dirty="0" err="1"/>
              <a:t>perc</a:t>
            </a:r>
            <a:r>
              <a:rPr lang="tr-TR" i="1" dirty="0" err="1"/>
              <a:t>ben</a:t>
            </a:r>
            <a:r>
              <a:rPr lang="tr-TR" dirty="0"/>
              <a:t>, </a:t>
            </a:r>
            <a:r>
              <a:rPr lang="tr-TR" dirty="0" err="1"/>
              <a:t>másodperc</a:t>
            </a:r>
            <a:r>
              <a:rPr lang="tr-TR" i="1" dirty="0" err="1"/>
              <a:t>ben</a:t>
            </a:r>
            <a:r>
              <a:rPr lang="tr-TR" dirty="0"/>
              <a:t>, </a:t>
            </a:r>
            <a:r>
              <a:rPr lang="tr-TR" dirty="0" err="1"/>
              <a:t>pillanat</a:t>
            </a:r>
            <a:r>
              <a:rPr lang="tr-TR" i="1" dirty="0" err="1"/>
              <a:t>ban</a:t>
            </a:r>
            <a:r>
              <a:rPr lang="tr-TR" dirty="0"/>
              <a:t>…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Bunların içinde durum, yapılış tarzı ve hal durumları vb. belirtmek için de kullanılabilirler: </a:t>
            </a:r>
            <a:r>
              <a:rPr lang="tr-TR" dirty="0" err="1"/>
              <a:t>részletek</a:t>
            </a:r>
            <a:r>
              <a:rPr lang="tr-TR" i="1" dirty="0" err="1"/>
              <a:t>ben</a:t>
            </a:r>
            <a:r>
              <a:rPr lang="tr-TR" dirty="0"/>
              <a:t>, </a:t>
            </a:r>
            <a:r>
              <a:rPr lang="tr-TR" dirty="0" err="1"/>
              <a:t>cseppek</a:t>
            </a:r>
            <a:r>
              <a:rPr lang="tr-TR" i="1" dirty="0" err="1"/>
              <a:t>ben</a:t>
            </a:r>
            <a:r>
              <a:rPr lang="tr-TR" dirty="0"/>
              <a:t>, </a:t>
            </a:r>
            <a:r>
              <a:rPr lang="tr-TR" dirty="0" err="1"/>
              <a:t>folytatások</a:t>
            </a:r>
            <a:r>
              <a:rPr lang="tr-TR" i="1" dirty="0" err="1"/>
              <a:t>ban</a:t>
            </a:r>
            <a:r>
              <a:rPr lang="tr-TR" dirty="0"/>
              <a:t>, </a:t>
            </a:r>
            <a:r>
              <a:rPr lang="tr-TR" dirty="0" err="1"/>
              <a:t>hőség</a:t>
            </a:r>
            <a:r>
              <a:rPr lang="tr-TR" i="1" dirty="0" err="1"/>
              <a:t>ben</a:t>
            </a:r>
            <a:r>
              <a:rPr lang="tr-TR" dirty="0"/>
              <a:t>, </a:t>
            </a:r>
            <a:r>
              <a:rPr lang="tr-TR" dirty="0" err="1"/>
              <a:t>gond</a:t>
            </a:r>
            <a:r>
              <a:rPr lang="tr-TR" i="1" dirty="0" err="1"/>
              <a:t>ban</a:t>
            </a:r>
            <a:r>
              <a:rPr lang="tr-TR" dirty="0"/>
              <a:t> </a:t>
            </a:r>
            <a:r>
              <a:rPr lang="tr-TR" dirty="0" err="1"/>
              <a:t>vb</a:t>
            </a:r>
            <a:r>
              <a:rPr lang="tr-TR" dirty="0"/>
              <a:t>… Ayrıca durum ekleri fiil bağlamı olarak da karşımıza çıkabilir: ör. </a:t>
            </a:r>
            <a:r>
              <a:rPr lang="tr-TR" dirty="0" err="1"/>
              <a:t>bíz</a:t>
            </a:r>
            <a:r>
              <a:rPr lang="tr-TR" dirty="0"/>
              <a:t> </a:t>
            </a:r>
            <a:r>
              <a:rPr lang="tr-TR" dirty="0" err="1"/>
              <a:t>vki</a:t>
            </a:r>
            <a:r>
              <a:rPr lang="tr-TR" dirty="0"/>
              <a:t> </a:t>
            </a:r>
            <a:r>
              <a:rPr lang="tr-TR" dirty="0" err="1"/>
              <a:t>vkiben</a:t>
            </a:r>
            <a:r>
              <a:rPr lang="tr-TR" dirty="0"/>
              <a:t>: </a:t>
            </a:r>
            <a:r>
              <a:rPr lang="tr-TR" dirty="0" err="1"/>
              <a:t>Bízom</a:t>
            </a:r>
            <a:r>
              <a:rPr lang="tr-TR" dirty="0"/>
              <a:t> </a:t>
            </a:r>
            <a:r>
              <a:rPr lang="tr-TR" dirty="0" err="1"/>
              <a:t>benne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723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Innesivus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Ayşe </a:t>
            </a:r>
            <a:r>
              <a:rPr lang="tr-TR" dirty="0" err="1"/>
              <a:t>Ankarában</a:t>
            </a:r>
            <a:r>
              <a:rPr lang="tr-TR" dirty="0"/>
              <a:t> </a:t>
            </a:r>
            <a:r>
              <a:rPr lang="tr-TR" dirty="0" err="1"/>
              <a:t>lakik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Az </a:t>
            </a:r>
            <a:r>
              <a:rPr lang="tr-TR" dirty="0" err="1"/>
              <a:t>étteremben</a:t>
            </a:r>
            <a:r>
              <a:rPr lang="tr-TR" dirty="0"/>
              <a:t> </a:t>
            </a:r>
            <a:r>
              <a:rPr lang="tr-TR" dirty="0" err="1"/>
              <a:t>voltak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Bízom</a:t>
            </a:r>
            <a:r>
              <a:rPr lang="tr-TR" dirty="0"/>
              <a:t> </a:t>
            </a:r>
            <a:r>
              <a:rPr lang="tr-TR" dirty="0" err="1"/>
              <a:t>bennük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21. </a:t>
            </a:r>
            <a:r>
              <a:rPr lang="tr-TR" dirty="0" err="1"/>
              <a:t>században</a:t>
            </a:r>
            <a:r>
              <a:rPr lang="tr-TR" dirty="0"/>
              <a:t> </a:t>
            </a:r>
            <a:r>
              <a:rPr lang="tr-TR" dirty="0" err="1"/>
              <a:t>születtem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Miben</a:t>
            </a:r>
            <a:r>
              <a:rPr lang="tr-TR" dirty="0"/>
              <a:t> volt a </a:t>
            </a:r>
            <a:r>
              <a:rPr lang="tr-TR" dirty="0" err="1"/>
              <a:t>toll</a:t>
            </a:r>
            <a:r>
              <a:rPr lang="tr-TR" dirty="0"/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810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Superessivus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Superessivus: 	</a:t>
            </a:r>
            <a:r>
              <a:rPr lang="tr-TR" dirty="0"/>
              <a:t>-n,</a:t>
            </a:r>
            <a:r>
              <a:rPr lang="tr-TR" b="1" dirty="0"/>
              <a:t> </a:t>
            </a:r>
            <a:r>
              <a:rPr lang="tr-TR" dirty="0"/>
              <a:t>-on, -en, -ön,  (-da/de, bir şeyin üzerinde, “hol?” sorusuna cevap verir)</a:t>
            </a:r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rajtam</a:t>
            </a:r>
            <a:r>
              <a:rPr lang="tr-TR" dirty="0"/>
              <a:t>, </a:t>
            </a:r>
            <a:r>
              <a:rPr lang="tr-TR" dirty="0" err="1"/>
              <a:t>rajtad</a:t>
            </a:r>
            <a:r>
              <a:rPr lang="tr-TR" dirty="0"/>
              <a:t>, </a:t>
            </a:r>
            <a:r>
              <a:rPr lang="tr-TR" dirty="0" err="1"/>
              <a:t>rajta</a:t>
            </a:r>
            <a:r>
              <a:rPr lang="tr-TR" dirty="0"/>
              <a:t>, </a:t>
            </a:r>
            <a:r>
              <a:rPr lang="tr-TR" dirty="0" err="1"/>
              <a:t>rajtunk</a:t>
            </a:r>
            <a:r>
              <a:rPr lang="tr-TR" dirty="0"/>
              <a:t>, </a:t>
            </a:r>
            <a:r>
              <a:rPr lang="tr-TR" dirty="0" err="1"/>
              <a:t>rajtatok</a:t>
            </a:r>
            <a:r>
              <a:rPr lang="tr-TR" dirty="0"/>
              <a:t>, </a:t>
            </a:r>
            <a:r>
              <a:rPr lang="tr-TR" dirty="0" err="1"/>
              <a:t>rajtuk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min</a:t>
            </a:r>
            <a:r>
              <a:rPr lang="tr-TR" dirty="0"/>
              <a:t>? kin?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ezen, </a:t>
            </a:r>
            <a:r>
              <a:rPr lang="tr-TR" dirty="0" err="1"/>
              <a:t>azon</a:t>
            </a:r>
            <a:r>
              <a:rPr lang="tr-TR" dirty="0"/>
              <a:t>, </a:t>
            </a:r>
            <a:r>
              <a:rPr lang="tr-TR" dirty="0" err="1"/>
              <a:t>ezeken</a:t>
            </a:r>
            <a:r>
              <a:rPr lang="tr-TR" dirty="0"/>
              <a:t>, </a:t>
            </a:r>
            <a:r>
              <a:rPr lang="tr-TR" dirty="0" err="1"/>
              <a:t>azokon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498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Superessivus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Yer belirtmek için kullanabilirler: </a:t>
            </a:r>
            <a:r>
              <a:rPr lang="tr-TR" dirty="0" err="1"/>
              <a:t>Magyarországon</a:t>
            </a:r>
            <a:r>
              <a:rPr lang="tr-TR" dirty="0"/>
              <a:t>, </a:t>
            </a:r>
            <a:r>
              <a:rPr lang="tr-TR" dirty="0" err="1"/>
              <a:t>Budapesten</a:t>
            </a:r>
            <a:r>
              <a:rPr lang="tr-TR" dirty="0"/>
              <a:t>, </a:t>
            </a:r>
            <a:r>
              <a:rPr lang="tr-TR" dirty="0" err="1"/>
              <a:t>Pécsen</a:t>
            </a:r>
            <a:r>
              <a:rPr lang="tr-TR" dirty="0"/>
              <a:t>, </a:t>
            </a:r>
            <a:r>
              <a:rPr lang="tr-TR" dirty="0" err="1"/>
              <a:t>erkélyen</a:t>
            </a:r>
            <a:r>
              <a:rPr lang="tr-TR" dirty="0"/>
              <a:t>, </a:t>
            </a:r>
            <a:r>
              <a:rPr lang="tr-TR" dirty="0" err="1"/>
              <a:t>buszon</a:t>
            </a:r>
            <a:r>
              <a:rPr lang="tr-TR" dirty="0"/>
              <a:t>, </a:t>
            </a:r>
            <a:r>
              <a:rPr lang="tr-TR" dirty="0" err="1"/>
              <a:t>földön</a:t>
            </a:r>
            <a:r>
              <a:rPr lang="tr-TR" dirty="0"/>
              <a:t>, </a:t>
            </a:r>
            <a:r>
              <a:rPr lang="tr-TR" dirty="0" err="1"/>
              <a:t>széken</a:t>
            </a:r>
            <a:r>
              <a:rPr lang="tr-TR" dirty="0"/>
              <a:t>, </a:t>
            </a:r>
            <a:r>
              <a:rPr lang="tr-TR" dirty="0" err="1"/>
              <a:t>egyetemen</a:t>
            </a:r>
            <a:r>
              <a:rPr lang="tr-TR" dirty="0"/>
              <a:t>, </a:t>
            </a:r>
            <a:r>
              <a:rPr lang="tr-TR" dirty="0" err="1"/>
              <a:t>postán</a:t>
            </a:r>
            <a:r>
              <a:rPr lang="tr-TR" dirty="0"/>
              <a:t>…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Zaman belirtmek için kullanılabilirler: </a:t>
            </a:r>
            <a:r>
              <a:rPr lang="tr-TR" dirty="0" err="1"/>
              <a:t>kedden</a:t>
            </a:r>
            <a:r>
              <a:rPr lang="tr-TR" dirty="0"/>
              <a:t>, </a:t>
            </a:r>
            <a:r>
              <a:rPr lang="tr-TR" dirty="0" err="1"/>
              <a:t>pénteken</a:t>
            </a:r>
            <a:r>
              <a:rPr lang="tr-TR" dirty="0"/>
              <a:t>, </a:t>
            </a:r>
            <a:r>
              <a:rPr lang="tr-TR" dirty="0" err="1"/>
              <a:t>szombaton</a:t>
            </a:r>
            <a:r>
              <a:rPr lang="tr-TR" dirty="0"/>
              <a:t>, </a:t>
            </a:r>
            <a:r>
              <a:rPr lang="tr-TR" dirty="0" err="1"/>
              <a:t>nyáron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856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Rajta</a:t>
            </a:r>
            <a:r>
              <a:rPr lang="tr-TR" dirty="0"/>
              <a:t> </a:t>
            </a:r>
            <a:r>
              <a:rPr lang="tr-TR" dirty="0" err="1"/>
              <a:t>kék</a:t>
            </a:r>
            <a:r>
              <a:rPr lang="tr-TR" dirty="0"/>
              <a:t> </a:t>
            </a:r>
            <a:r>
              <a:rPr lang="tr-TR" dirty="0" err="1"/>
              <a:t>pulóver</a:t>
            </a:r>
            <a:r>
              <a:rPr lang="tr-TR" dirty="0"/>
              <a:t> volt.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Szombaton</a:t>
            </a:r>
            <a:r>
              <a:rPr lang="tr-TR" dirty="0"/>
              <a:t> </a:t>
            </a:r>
            <a:r>
              <a:rPr lang="tr-TR" dirty="0" err="1"/>
              <a:t>lesz</a:t>
            </a:r>
            <a:r>
              <a:rPr lang="tr-TR" dirty="0"/>
              <a:t> a </a:t>
            </a:r>
            <a:r>
              <a:rPr lang="tr-TR" dirty="0" err="1"/>
              <a:t>buli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Nyáron</a:t>
            </a:r>
            <a:r>
              <a:rPr lang="tr-TR" dirty="0"/>
              <a:t> </a:t>
            </a:r>
            <a:r>
              <a:rPr lang="tr-TR" dirty="0" err="1"/>
              <a:t>nagyon</a:t>
            </a:r>
            <a:r>
              <a:rPr lang="tr-TR" dirty="0"/>
              <a:t> </a:t>
            </a:r>
            <a:r>
              <a:rPr lang="tr-TR" dirty="0" err="1"/>
              <a:t>meleg</a:t>
            </a:r>
            <a:r>
              <a:rPr lang="tr-TR" dirty="0"/>
              <a:t> </a:t>
            </a:r>
            <a:r>
              <a:rPr lang="tr-TR" dirty="0" err="1"/>
              <a:t>van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Ezen a </a:t>
            </a:r>
            <a:r>
              <a:rPr lang="tr-TR" dirty="0" err="1"/>
              <a:t>téren</a:t>
            </a:r>
            <a:r>
              <a:rPr lang="tr-TR" dirty="0"/>
              <a:t> </a:t>
            </a:r>
            <a:r>
              <a:rPr lang="tr-TR" dirty="0" err="1"/>
              <a:t>voltak</a:t>
            </a:r>
            <a:r>
              <a:rPr lang="tr-TR" dirty="0"/>
              <a:t> a </a:t>
            </a:r>
            <a:r>
              <a:rPr lang="tr-TR" dirty="0" err="1"/>
              <a:t>gyerekek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Budapesten</a:t>
            </a:r>
            <a:r>
              <a:rPr lang="tr-TR" dirty="0"/>
              <a:t> </a:t>
            </a:r>
            <a:r>
              <a:rPr lang="tr-TR" dirty="0" err="1"/>
              <a:t>lakik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657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Nominativus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r>
              <a:rPr lang="tr-TR" b="1" dirty="0" err="1"/>
              <a:t>Nominativus</a:t>
            </a:r>
            <a:r>
              <a:rPr lang="tr-TR" dirty="0"/>
              <a:t> :	Ø 			</a:t>
            </a:r>
            <a:r>
              <a:rPr lang="tr-TR" dirty="0" err="1"/>
              <a:t>táska</a:t>
            </a:r>
            <a:r>
              <a:rPr lang="tr-TR" dirty="0"/>
              <a:t> /</a:t>
            </a:r>
            <a:r>
              <a:rPr lang="tr-TR" dirty="0" err="1"/>
              <a:t>kép</a:t>
            </a:r>
            <a:r>
              <a:rPr lang="tr-TR" dirty="0"/>
              <a:t> (yalın hal)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én</a:t>
            </a:r>
            <a:r>
              <a:rPr lang="tr-TR" dirty="0"/>
              <a:t>, te, ő, mi, ti, </a:t>
            </a:r>
            <a:r>
              <a:rPr lang="tr-TR" dirty="0" err="1"/>
              <a:t>ők</a:t>
            </a:r>
            <a:r>
              <a:rPr lang="tr-TR" dirty="0"/>
              <a:t>, ön, </a:t>
            </a:r>
            <a:r>
              <a:rPr lang="tr-TR" dirty="0" err="1"/>
              <a:t>maga</a:t>
            </a:r>
            <a:r>
              <a:rPr lang="tr-TR" dirty="0"/>
              <a:t>, </a:t>
            </a:r>
            <a:r>
              <a:rPr lang="tr-TR" dirty="0" err="1"/>
              <a:t>önök</a:t>
            </a:r>
            <a:r>
              <a:rPr lang="tr-TR" dirty="0"/>
              <a:t>, </a:t>
            </a:r>
            <a:r>
              <a:rPr lang="tr-TR" dirty="0" err="1"/>
              <a:t>maguk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ki? mi?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ez, az, </a:t>
            </a:r>
            <a:r>
              <a:rPr lang="tr-TR" dirty="0" err="1"/>
              <a:t>ezek</a:t>
            </a:r>
            <a:r>
              <a:rPr lang="tr-TR" dirty="0"/>
              <a:t>, </a:t>
            </a:r>
            <a:r>
              <a:rPr lang="tr-TR" dirty="0" err="1"/>
              <a:t>azok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97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Genitivus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Genitivus</a:t>
            </a:r>
            <a:r>
              <a:rPr lang="tr-TR" dirty="0"/>
              <a:t>:-</a:t>
            </a:r>
            <a:r>
              <a:rPr lang="tr-TR" dirty="0" err="1"/>
              <a:t>nak</a:t>
            </a:r>
            <a:r>
              <a:rPr lang="tr-TR" dirty="0"/>
              <a:t>, -</a:t>
            </a:r>
            <a:r>
              <a:rPr lang="tr-TR" dirty="0" err="1"/>
              <a:t>nek</a:t>
            </a:r>
            <a:r>
              <a:rPr lang="tr-TR" dirty="0"/>
              <a:t>. 			</a:t>
            </a:r>
            <a:r>
              <a:rPr lang="tr-TR" dirty="0" err="1"/>
              <a:t>táskának</a:t>
            </a:r>
            <a:r>
              <a:rPr lang="tr-TR" dirty="0"/>
              <a:t>/</a:t>
            </a:r>
            <a:r>
              <a:rPr lang="tr-TR" dirty="0" err="1"/>
              <a:t>asztalnak</a:t>
            </a:r>
            <a:endParaRPr lang="tr-TR" dirty="0"/>
          </a:p>
          <a:p>
            <a:endParaRPr lang="tr-TR" dirty="0"/>
          </a:p>
          <a:p>
            <a:r>
              <a:rPr lang="tr-TR" dirty="0"/>
              <a:t>(</a:t>
            </a:r>
            <a:r>
              <a:rPr lang="tr-TR" dirty="0" err="1"/>
              <a:t>Birtokos</a:t>
            </a:r>
            <a:r>
              <a:rPr lang="tr-TR" dirty="0"/>
              <a:t> jelle birlikte kullanılarak isim tamlamaları yaparlar).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nekem</a:t>
            </a:r>
            <a:r>
              <a:rPr lang="tr-TR" dirty="0"/>
              <a:t>, </a:t>
            </a:r>
            <a:r>
              <a:rPr lang="tr-TR" dirty="0" err="1"/>
              <a:t>neked</a:t>
            </a:r>
            <a:r>
              <a:rPr lang="tr-TR" dirty="0"/>
              <a:t>, neki, </a:t>
            </a:r>
            <a:r>
              <a:rPr lang="tr-TR" dirty="0" err="1"/>
              <a:t>nekünk</a:t>
            </a:r>
            <a:r>
              <a:rPr lang="tr-TR" dirty="0"/>
              <a:t>, </a:t>
            </a:r>
            <a:r>
              <a:rPr lang="tr-TR" dirty="0" err="1"/>
              <a:t>nektek</a:t>
            </a:r>
            <a:r>
              <a:rPr lang="tr-TR" dirty="0"/>
              <a:t>, </a:t>
            </a:r>
            <a:r>
              <a:rPr lang="tr-TR" dirty="0" err="1"/>
              <a:t>nekik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Minek?Kinek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ennek</a:t>
            </a:r>
            <a:r>
              <a:rPr lang="tr-TR" dirty="0"/>
              <a:t>, </a:t>
            </a:r>
            <a:r>
              <a:rPr lang="tr-TR" dirty="0" err="1"/>
              <a:t>annak</a:t>
            </a:r>
            <a:r>
              <a:rPr lang="tr-TR" dirty="0"/>
              <a:t>, </a:t>
            </a:r>
            <a:r>
              <a:rPr lang="tr-TR" dirty="0" err="1"/>
              <a:t>ezeknek</a:t>
            </a:r>
            <a:r>
              <a:rPr lang="tr-TR" dirty="0"/>
              <a:t>, </a:t>
            </a:r>
            <a:r>
              <a:rPr lang="tr-TR" dirty="0" err="1"/>
              <a:t>azoknak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319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Genitivus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Ennek</a:t>
            </a:r>
            <a:r>
              <a:rPr lang="tr-TR" dirty="0"/>
              <a:t> az </a:t>
            </a:r>
            <a:r>
              <a:rPr lang="tr-TR" dirty="0" err="1"/>
              <a:t>asztalnak</a:t>
            </a:r>
            <a:r>
              <a:rPr lang="tr-TR" dirty="0"/>
              <a:t> 4 </a:t>
            </a:r>
            <a:r>
              <a:rPr lang="tr-TR" dirty="0" err="1"/>
              <a:t>lába</a:t>
            </a:r>
            <a:r>
              <a:rPr lang="tr-TR" dirty="0"/>
              <a:t> </a:t>
            </a:r>
            <a:r>
              <a:rPr lang="tr-TR" dirty="0" err="1"/>
              <a:t>van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Annak</a:t>
            </a:r>
            <a:r>
              <a:rPr lang="tr-TR" dirty="0"/>
              <a:t> a </a:t>
            </a:r>
            <a:r>
              <a:rPr lang="tr-TR" dirty="0" err="1"/>
              <a:t>lánynak</a:t>
            </a:r>
            <a:r>
              <a:rPr lang="tr-TR" dirty="0"/>
              <a:t> piros </a:t>
            </a:r>
            <a:r>
              <a:rPr lang="tr-TR" dirty="0" err="1"/>
              <a:t>haja</a:t>
            </a:r>
            <a:r>
              <a:rPr lang="tr-TR" dirty="0"/>
              <a:t> </a:t>
            </a:r>
            <a:r>
              <a:rPr lang="tr-TR" dirty="0" err="1"/>
              <a:t>van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Ennek</a:t>
            </a:r>
            <a:r>
              <a:rPr lang="tr-TR" dirty="0"/>
              <a:t> az </a:t>
            </a:r>
            <a:r>
              <a:rPr lang="tr-TR" dirty="0" err="1"/>
              <a:t>asszonynak</a:t>
            </a:r>
            <a:r>
              <a:rPr lang="tr-TR" dirty="0"/>
              <a:t> öt </a:t>
            </a:r>
            <a:r>
              <a:rPr lang="tr-TR" dirty="0" err="1"/>
              <a:t>gyereke</a:t>
            </a:r>
            <a:r>
              <a:rPr lang="tr-TR" dirty="0"/>
              <a:t> </a:t>
            </a:r>
            <a:r>
              <a:rPr lang="tr-TR" dirty="0" err="1"/>
              <a:t>van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919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Accusativus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r>
              <a:rPr lang="tr-TR" b="1" dirty="0"/>
              <a:t>Accusativus</a:t>
            </a:r>
            <a:r>
              <a:rPr lang="tr-TR" dirty="0"/>
              <a:t>: 		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/>
              <a:t>t; -at, -et, -ot, -öt	</a:t>
            </a:r>
            <a:endParaRPr lang="tr-TR" dirty="0" smtClean="0"/>
          </a:p>
          <a:p>
            <a:r>
              <a:rPr lang="tr-TR" dirty="0" err="1" smtClean="0"/>
              <a:t>mesét</a:t>
            </a:r>
            <a:r>
              <a:rPr lang="tr-TR" dirty="0" smtClean="0"/>
              <a:t>/</a:t>
            </a:r>
            <a:r>
              <a:rPr lang="tr-TR" dirty="0" err="1" smtClean="0"/>
              <a:t>autót</a:t>
            </a:r>
            <a:r>
              <a:rPr lang="tr-TR" dirty="0" smtClean="0"/>
              <a:t> </a:t>
            </a:r>
          </a:p>
          <a:p>
            <a:r>
              <a:rPr lang="tr-TR" dirty="0" smtClean="0"/>
              <a:t>(</a:t>
            </a:r>
            <a:r>
              <a:rPr lang="tr-TR" dirty="0"/>
              <a:t>nesne, belirtme eki/fiil çekimini etkiler)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7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Accusativus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Sz.névmás</a:t>
            </a:r>
            <a:r>
              <a:rPr lang="tr-TR" dirty="0"/>
              <a:t>: </a:t>
            </a:r>
            <a:r>
              <a:rPr lang="tr-TR" dirty="0" err="1"/>
              <a:t>engem</a:t>
            </a:r>
            <a:r>
              <a:rPr lang="tr-TR" dirty="0"/>
              <a:t>, </a:t>
            </a:r>
            <a:r>
              <a:rPr lang="tr-TR" dirty="0" err="1"/>
              <a:t>téged</a:t>
            </a:r>
            <a:r>
              <a:rPr lang="tr-TR" dirty="0"/>
              <a:t>, </a:t>
            </a:r>
            <a:r>
              <a:rPr lang="tr-TR" dirty="0" err="1"/>
              <a:t>őt</a:t>
            </a:r>
            <a:r>
              <a:rPr lang="tr-TR" dirty="0"/>
              <a:t>, </a:t>
            </a:r>
            <a:r>
              <a:rPr lang="tr-TR" dirty="0" err="1"/>
              <a:t>minket</a:t>
            </a:r>
            <a:r>
              <a:rPr lang="tr-TR" dirty="0"/>
              <a:t>, </a:t>
            </a:r>
            <a:r>
              <a:rPr lang="tr-TR" dirty="0" err="1"/>
              <a:t>titeket</a:t>
            </a:r>
            <a:r>
              <a:rPr lang="tr-TR" dirty="0"/>
              <a:t>, </a:t>
            </a:r>
            <a:r>
              <a:rPr lang="tr-TR" dirty="0" err="1"/>
              <a:t>őket</a:t>
            </a:r>
            <a:r>
              <a:rPr lang="tr-TR" dirty="0"/>
              <a:t>, </a:t>
            </a:r>
            <a:r>
              <a:rPr lang="tr-TR" dirty="0" err="1"/>
              <a:t>önt</a:t>
            </a:r>
            <a:r>
              <a:rPr lang="tr-TR" dirty="0"/>
              <a:t>, </a:t>
            </a:r>
            <a:r>
              <a:rPr lang="tr-TR" dirty="0" err="1"/>
              <a:t>magát</a:t>
            </a:r>
            <a:r>
              <a:rPr lang="tr-TR" dirty="0"/>
              <a:t>, </a:t>
            </a:r>
            <a:r>
              <a:rPr lang="tr-TR" dirty="0" err="1"/>
              <a:t>önöket</a:t>
            </a:r>
            <a:r>
              <a:rPr lang="tr-TR" dirty="0"/>
              <a:t>, </a:t>
            </a:r>
            <a:r>
              <a:rPr lang="tr-TR" dirty="0" err="1"/>
              <a:t>magukat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Mit? </a:t>
            </a:r>
            <a:r>
              <a:rPr lang="tr-TR" dirty="0" err="1"/>
              <a:t>Kit?Miket?Kiket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ezt</a:t>
            </a:r>
            <a:r>
              <a:rPr lang="tr-TR" dirty="0"/>
              <a:t>, </a:t>
            </a:r>
            <a:r>
              <a:rPr lang="tr-TR" dirty="0" err="1"/>
              <a:t>azt</a:t>
            </a:r>
            <a:r>
              <a:rPr lang="tr-TR" dirty="0"/>
              <a:t>, </a:t>
            </a:r>
            <a:r>
              <a:rPr lang="tr-TR" dirty="0" err="1"/>
              <a:t>ezeket</a:t>
            </a:r>
            <a:r>
              <a:rPr lang="tr-TR" dirty="0"/>
              <a:t>, </a:t>
            </a:r>
            <a:r>
              <a:rPr lang="tr-TR" dirty="0" err="1"/>
              <a:t>azokat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15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Accusativus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Nem </a:t>
            </a:r>
            <a:r>
              <a:rPr lang="tr-TR" dirty="0" err="1"/>
              <a:t>ismerem</a:t>
            </a:r>
            <a:r>
              <a:rPr lang="tr-TR" dirty="0"/>
              <a:t> </a:t>
            </a:r>
            <a:r>
              <a:rPr lang="tr-TR" dirty="0" err="1"/>
              <a:t>azokat</a:t>
            </a:r>
            <a:r>
              <a:rPr lang="tr-TR" dirty="0"/>
              <a:t> a </a:t>
            </a:r>
            <a:r>
              <a:rPr lang="tr-TR" dirty="0" err="1"/>
              <a:t>lányokat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Azt</a:t>
            </a:r>
            <a:r>
              <a:rPr lang="tr-TR" dirty="0"/>
              <a:t> a </a:t>
            </a:r>
            <a:r>
              <a:rPr lang="tr-TR" dirty="0" err="1"/>
              <a:t>könyvet</a:t>
            </a:r>
            <a:r>
              <a:rPr lang="tr-TR" dirty="0"/>
              <a:t> </a:t>
            </a:r>
            <a:r>
              <a:rPr lang="tr-TR" dirty="0" err="1"/>
              <a:t>akartam</a:t>
            </a:r>
            <a:r>
              <a:rPr lang="tr-TR" dirty="0"/>
              <a:t> </a:t>
            </a:r>
            <a:r>
              <a:rPr lang="tr-TR" dirty="0" err="1"/>
              <a:t>olvasni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Írom</a:t>
            </a:r>
            <a:r>
              <a:rPr lang="tr-TR" dirty="0"/>
              <a:t> a </a:t>
            </a:r>
            <a:r>
              <a:rPr lang="tr-TR" dirty="0" err="1"/>
              <a:t>levelet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69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Accusativus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Nem </a:t>
            </a:r>
            <a:r>
              <a:rPr lang="tr-TR" dirty="0" err="1"/>
              <a:t>látom</a:t>
            </a:r>
            <a:r>
              <a:rPr lang="tr-TR" dirty="0"/>
              <a:t> </a:t>
            </a:r>
            <a:r>
              <a:rPr lang="tr-TR" dirty="0" err="1"/>
              <a:t>azt</a:t>
            </a:r>
            <a:r>
              <a:rPr lang="tr-TR" dirty="0"/>
              <a:t> az </a:t>
            </a:r>
            <a:r>
              <a:rPr lang="tr-TR" dirty="0" err="1"/>
              <a:t>autót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Magyar </a:t>
            </a:r>
            <a:r>
              <a:rPr lang="tr-TR" dirty="0" err="1"/>
              <a:t>nyelvet</a:t>
            </a:r>
            <a:r>
              <a:rPr lang="tr-TR" dirty="0"/>
              <a:t> </a:t>
            </a:r>
            <a:r>
              <a:rPr lang="tr-TR" dirty="0" err="1"/>
              <a:t>tanulnak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Mit </a:t>
            </a:r>
            <a:r>
              <a:rPr lang="tr-TR" dirty="0" err="1"/>
              <a:t>olvasnak</a:t>
            </a:r>
            <a:r>
              <a:rPr lang="tr-TR" dirty="0"/>
              <a:t>?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Azt</a:t>
            </a:r>
            <a:r>
              <a:rPr lang="tr-TR" dirty="0"/>
              <a:t> a </a:t>
            </a:r>
            <a:r>
              <a:rPr lang="tr-TR" dirty="0" err="1"/>
              <a:t>taskát</a:t>
            </a:r>
            <a:r>
              <a:rPr lang="tr-TR" dirty="0"/>
              <a:t> </a:t>
            </a:r>
            <a:r>
              <a:rPr lang="tr-TR" dirty="0" err="1"/>
              <a:t>vettem</a:t>
            </a:r>
            <a:r>
              <a:rPr lang="tr-TR" dirty="0"/>
              <a:t>, amit </a:t>
            </a:r>
            <a:r>
              <a:rPr lang="tr-TR" dirty="0" err="1"/>
              <a:t>láttunk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539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Accusativus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autó-autót</a:t>
            </a:r>
            <a:r>
              <a:rPr lang="tr-TR" dirty="0"/>
              <a:t>		</a:t>
            </a:r>
            <a:r>
              <a:rPr lang="tr-TR" dirty="0" err="1"/>
              <a:t>iskola-iskolát</a:t>
            </a:r>
            <a:r>
              <a:rPr lang="tr-TR" dirty="0"/>
              <a:t> 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r>
              <a:rPr lang="tr-TR" dirty="0" err="1" smtClean="0"/>
              <a:t>anya-anyát</a:t>
            </a:r>
            <a:r>
              <a:rPr lang="tr-TR" dirty="0"/>
              <a:t>		</a:t>
            </a:r>
            <a:r>
              <a:rPr lang="tr-TR" dirty="0" err="1" smtClean="0"/>
              <a:t>ló-lovat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táska-táskát</a:t>
            </a:r>
            <a:r>
              <a:rPr lang="tr-TR" dirty="0"/>
              <a:t>	</a:t>
            </a:r>
            <a:r>
              <a:rPr lang="tr-TR" dirty="0" err="1" smtClean="0"/>
              <a:t>gyerel-gyereket</a:t>
            </a:r>
            <a:r>
              <a:rPr lang="tr-TR" dirty="0" smtClean="0"/>
              <a:t> </a:t>
            </a:r>
            <a:r>
              <a:rPr lang="tr-TR" dirty="0"/>
              <a:t>	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alma-</a:t>
            </a:r>
            <a:r>
              <a:rPr lang="tr-TR" dirty="0" err="1" smtClean="0"/>
              <a:t>almát</a:t>
            </a:r>
            <a:r>
              <a:rPr lang="tr-TR" dirty="0"/>
              <a:t>	</a:t>
            </a:r>
            <a:r>
              <a:rPr lang="tr-TR" dirty="0" err="1" smtClean="0"/>
              <a:t>kő-követ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8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278</Words>
  <Application>Microsoft Office PowerPoint</Application>
  <PresentationFormat>Geniş ekran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Sözcük Bilgisi 12.Hafta</vt:lpstr>
      <vt:lpstr>Nominativus </vt:lpstr>
      <vt:lpstr>Genitivus</vt:lpstr>
      <vt:lpstr>Genitivus</vt:lpstr>
      <vt:lpstr>Accusativus</vt:lpstr>
      <vt:lpstr>Accusativus</vt:lpstr>
      <vt:lpstr>Accusativus</vt:lpstr>
      <vt:lpstr>Accusativus</vt:lpstr>
      <vt:lpstr>Accusativus</vt:lpstr>
      <vt:lpstr>Accusativus</vt:lpstr>
      <vt:lpstr>Innesivus</vt:lpstr>
      <vt:lpstr>Innesivus</vt:lpstr>
      <vt:lpstr>Innesivus</vt:lpstr>
      <vt:lpstr>Superessivus</vt:lpstr>
      <vt:lpstr>Superessivus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12.Hafta</dc:title>
  <dc:creator>Alpertunga Altaylı</dc:creator>
  <cp:lastModifiedBy>Pc</cp:lastModifiedBy>
  <cp:revision>2</cp:revision>
  <dcterms:created xsi:type="dcterms:W3CDTF">2018-04-01T18:16:37Z</dcterms:created>
  <dcterms:modified xsi:type="dcterms:W3CDTF">2018-04-02T07:28:45Z</dcterms:modified>
</cp:coreProperties>
</file>