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2"/>
  </p:notesMasterIdLst>
  <p:sldIdLst>
    <p:sldId id="1083" r:id="rId4"/>
    <p:sldId id="1084" r:id="rId5"/>
    <p:sldId id="1085" r:id="rId6"/>
    <p:sldId id="1086" r:id="rId7"/>
    <p:sldId id="1087" r:id="rId8"/>
    <p:sldId id="1088" r:id="rId9"/>
    <p:sldId id="1089" r:id="rId10"/>
    <p:sldId id="1090"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76684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7.png"/><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1642609"/>
            <a:ext cx="7473756" cy="2677656"/>
          </a:xfrm>
          <a:prstGeom prst="rect">
            <a:avLst/>
          </a:prstGeom>
        </p:spPr>
        <p:txBody>
          <a:bodyPr wrap="square">
            <a:spAutoFit/>
          </a:bodyPr>
          <a:lstStyle/>
          <a:p>
            <a:pPr marL="0" lvl="1" algn="ctr">
              <a:spcBef>
                <a:spcPct val="20000"/>
              </a:spcBef>
              <a:buClr>
                <a:schemeClr val="accent1"/>
              </a:buClr>
            </a:pPr>
            <a:r>
              <a:rPr lang="tr-TR" sz="2400" b="1" dirty="0"/>
              <a:t>GGY306</a:t>
            </a:r>
          </a:p>
          <a:p>
            <a:pPr marL="0" lvl="1" algn="ctr">
              <a:spcBef>
                <a:spcPct val="20000"/>
              </a:spcBef>
              <a:buClr>
                <a:schemeClr val="accent1"/>
              </a:buClr>
            </a:pPr>
            <a:endParaRPr lang="tr-TR" sz="2400" b="1" dirty="0"/>
          </a:p>
          <a:p>
            <a:pPr marL="0" lvl="1" algn="ctr">
              <a:spcBef>
                <a:spcPct val="20000"/>
              </a:spcBef>
              <a:buClr>
                <a:schemeClr val="accent1"/>
              </a:buClr>
            </a:pPr>
            <a:r>
              <a:rPr lang="tr-TR" sz="2400" b="1" dirty="0"/>
              <a:t>Sabit Getirili Enstrümanlar</a:t>
            </a:r>
          </a:p>
          <a:p>
            <a:pPr marL="0" lvl="1" algn="ctr">
              <a:spcBef>
                <a:spcPct val="20000"/>
              </a:spcBef>
              <a:buClr>
                <a:schemeClr val="accent1"/>
              </a:buClr>
            </a:pPr>
            <a:r>
              <a:rPr lang="tr-TR" sz="2400" b="1" dirty="0"/>
              <a:t>Yatırım Stratejileri</a:t>
            </a:r>
          </a:p>
          <a:p>
            <a:pPr marL="0" lvl="1" algn="ctr">
              <a:spcBef>
                <a:spcPct val="20000"/>
              </a:spcBef>
              <a:buClr>
                <a:schemeClr val="accent1"/>
              </a:buClr>
            </a:pPr>
            <a:r>
              <a:rPr lang="tr-TR" sz="2400" b="1" dirty="0"/>
              <a:t>Portföy Oluşturma ve Etkin Yönetme Teknikleri</a:t>
            </a:r>
          </a:p>
          <a:p>
            <a:pPr marL="0" lvl="1" algn="ctr">
              <a:spcBef>
                <a:spcPct val="20000"/>
              </a:spcBef>
              <a:buClr>
                <a:schemeClr val="accent1"/>
              </a:buClr>
            </a:pPr>
            <a:endParaRPr lang="tr-TR" sz="2400" b="1" dirty="0">
              <a:solidFill>
                <a:schemeClr val="tx2"/>
              </a:solidFill>
            </a:endParaRPr>
          </a:p>
        </p:txBody>
      </p:sp>
    </p:spTree>
    <p:extLst>
      <p:ext uri="{BB962C8B-B14F-4D97-AF65-F5344CB8AC3E}">
        <p14:creationId xmlns:p14="http://schemas.microsoft.com/office/powerpoint/2010/main" val="79679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Sabit Getirili Menkul Kıymetler</a:t>
            </a:r>
          </a:p>
        </p:txBody>
      </p:sp>
      <p:sp>
        <p:nvSpPr>
          <p:cNvPr id="4" name="Dikdörtgen 3"/>
          <p:cNvSpPr/>
          <p:nvPr/>
        </p:nvSpPr>
        <p:spPr>
          <a:xfrm>
            <a:off x="817656" y="1881364"/>
            <a:ext cx="7557471" cy="1477328"/>
          </a:xfrm>
          <a:prstGeom prst="rect">
            <a:avLst/>
          </a:prstGeom>
        </p:spPr>
        <p:txBody>
          <a:bodyPr wrap="square">
            <a:spAutoFit/>
          </a:bodyPr>
          <a:lstStyle/>
          <a:p>
            <a:pPr algn="just">
              <a:buClr>
                <a:srgbClr val="C00000"/>
              </a:buClr>
            </a:pPr>
            <a:endParaRPr lang="tr-TR" sz="1500" dirty="0"/>
          </a:p>
          <a:p>
            <a:pPr algn="just">
              <a:buClr>
                <a:srgbClr val="C00000"/>
              </a:buClr>
            </a:pPr>
            <a:r>
              <a:rPr lang="tr-TR" sz="1500" b="1" dirty="0"/>
              <a:t>Sabit Getirili Menkul Kıymetler:</a:t>
            </a:r>
            <a:endParaRPr lang="tr-TR" sz="1500" dirty="0"/>
          </a:p>
          <a:p>
            <a:pPr algn="just">
              <a:buClr>
                <a:srgbClr val="C00000"/>
              </a:buClr>
            </a:pPr>
            <a:endParaRPr lang="tr-TR" sz="1500" dirty="0"/>
          </a:p>
          <a:p>
            <a:pPr marL="600075" lvl="1" indent="-257175" algn="just">
              <a:buClr>
                <a:srgbClr val="C00000"/>
              </a:buClr>
              <a:buFont typeface="Arial" panose="020B0604020202020204" pitchFamily="34" charset="0"/>
              <a:buChar char="•"/>
            </a:pPr>
            <a:r>
              <a:rPr lang="tr-TR" sz="1500" dirty="0"/>
              <a:t>Alacaklılık hakkı sağlayan, belli bir meblağı temsil eden, dönemsel gelir getiren misli nitelikte, seri halinde çıkartılan, ibareleri aynı olan ve yatırım aracı olarak kullanılan </a:t>
            </a:r>
            <a:r>
              <a:rPr lang="tr-TR" sz="1500" b="1" dirty="0"/>
              <a:t>borçlanma senetleri</a:t>
            </a:r>
            <a:r>
              <a:rPr lang="tr-TR" sz="1500" dirty="0"/>
              <a:t>dir.</a:t>
            </a:r>
          </a:p>
        </p:txBody>
      </p:sp>
      <p:pic>
        <p:nvPicPr>
          <p:cNvPr id="9" name="Resim 8"/>
          <p:cNvPicPr>
            <a:picLocks noChangeAspect="1"/>
          </p:cNvPicPr>
          <p:nvPr/>
        </p:nvPicPr>
        <p:blipFill>
          <a:blip r:embed="rId2"/>
          <a:stretch>
            <a:fillRect/>
          </a:stretch>
        </p:blipFill>
        <p:spPr>
          <a:xfrm>
            <a:off x="3182132" y="3700880"/>
            <a:ext cx="3140502" cy="1296080"/>
          </a:xfrm>
          <a:prstGeom prst="rect">
            <a:avLst/>
          </a:prstGeom>
        </p:spPr>
      </p:pic>
    </p:spTree>
    <p:extLst>
      <p:ext uri="{BB962C8B-B14F-4D97-AF65-F5344CB8AC3E}">
        <p14:creationId xmlns:p14="http://schemas.microsoft.com/office/powerpoint/2010/main" val="1571359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Sabit Getirili Menkul Kıymetler</a:t>
            </a:r>
          </a:p>
        </p:txBody>
      </p:sp>
      <p:sp>
        <p:nvSpPr>
          <p:cNvPr id="4" name="Dikdörtgen 3"/>
          <p:cNvSpPr/>
          <p:nvPr/>
        </p:nvSpPr>
        <p:spPr>
          <a:xfrm>
            <a:off x="782857" y="1958295"/>
            <a:ext cx="7557471" cy="2862322"/>
          </a:xfrm>
          <a:prstGeom prst="rect">
            <a:avLst/>
          </a:prstGeom>
        </p:spPr>
        <p:txBody>
          <a:bodyPr wrap="square">
            <a:spAutoFit/>
          </a:bodyPr>
          <a:lstStyle/>
          <a:p>
            <a:pPr algn="just">
              <a:buClr>
                <a:srgbClr val="C00000"/>
              </a:buClr>
            </a:pPr>
            <a:endParaRPr lang="tr-TR" sz="1500" dirty="0"/>
          </a:p>
          <a:p>
            <a:pPr algn="just">
              <a:buClr>
                <a:srgbClr val="C00000"/>
              </a:buClr>
            </a:pPr>
            <a:r>
              <a:rPr lang="tr-TR" sz="1500" b="1" dirty="0"/>
              <a:t>Sabit Getirili Menkul Kıymetler:</a:t>
            </a:r>
            <a:endParaRPr lang="tr-TR" sz="1500" dirty="0"/>
          </a:p>
          <a:p>
            <a:pPr algn="just">
              <a:buClr>
                <a:srgbClr val="C00000"/>
              </a:buClr>
            </a:pPr>
            <a:endParaRPr lang="tr-TR" sz="1500" dirty="0"/>
          </a:p>
          <a:p>
            <a:pPr lvl="1" algn="just">
              <a:buClr>
                <a:srgbClr val="C00000"/>
              </a:buClr>
            </a:pPr>
            <a:r>
              <a:rPr lang="tr-TR" sz="1500" dirty="0"/>
              <a:t>Sabit getirili menkul kıymetler arasında birçok farklı yatırım çeşidinin barındırmaktadır. Bunlar:</a:t>
            </a:r>
          </a:p>
          <a:p>
            <a:pPr marL="600075" lvl="1" indent="-257175" algn="just">
              <a:buClr>
                <a:srgbClr val="C00000"/>
              </a:buClr>
              <a:buFont typeface="Arial" panose="020B0604020202020204" pitchFamily="34" charset="0"/>
              <a:buChar char="•"/>
            </a:pPr>
            <a:endParaRPr lang="tr-TR" sz="1500" dirty="0"/>
          </a:p>
          <a:p>
            <a:pPr marL="600075" lvl="1" indent="-257175" algn="just">
              <a:buClr>
                <a:srgbClr val="C00000"/>
              </a:buClr>
              <a:buFont typeface="Arial" panose="020B0604020202020204" pitchFamily="34" charset="0"/>
              <a:buChar char="•"/>
            </a:pPr>
            <a:r>
              <a:rPr lang="tr-TR" sz="1500" dirty="0"/>
              <a:t>devlet tahvilleri</a:t>
            </a:r>
          </a:p>
          <a:p>
            <a:pPr marL="600075" lvl="1" indent="-257175" algn="just">
              <a:buClr>
                <a:srgbClr val="C00000"/>
              </a:buClr>
              <a:buFont typeface="Arial" panose="020B0604020202020204" pitchFamily="34" charset="0"/>
              <a:buChar char="•"/>
            </a:pPr>
            <a:r>
              <a:rPr lang="tr-TR" sz="1500" dirty="0"/>
              <a:t>hazine bonoları</a:t>
            </a:r>
          </a:p>
          <a:p>
            <a:pPr marL="600075" lvl="1" indent="-257175" algn="just">
              <a:buClr>
                <a:srgbClr val="C00000"/>
              </a:buClr>
              <a:buFont typeface="Arial" panose="020B0604020202020204" pitchFamily="34" charset="0"/>
              <a:buChar char="•"/>
            </a:pPr>
            <a:r>
              <a:rPr lang="tr-TR" sz="1500" dirty="0"/>
              <a:t>gelire endeksli senetler</a:t>
            </a:r>
          </a:p>
          <a:p>
            <a:pPr marL="600075" lvl="1" indent="-257175" algn="just">
              <a:buClr>
                <a:srgbClr val="C00000"/>
              </a:buClr>
              <a:buFont typeface="Arial" panose="020B0604020202020204" pitchFamily="34" charset="0"/>
              <a:buChar char="•"/>
            </a:pPr>
            <a:r>
              <a:rPr lang="tr-TR" sz="1500" dirty="0"/>
              <a:t>gelir ortaklığı senetleri</a:t>
            </a:r>
          </a:p>
          <a:p>
            <a:pPr marL="600075" lvl="1" indent="-257175" algn="just">
              <a:buClr>
                <a:srgbClr val="C00000"/>
              </a:buClr>
              <a:buFont typeface="Arial" panose="020B0604020202020204" pitchFamily="34" charset="0"/>
              <a:buChar char="•"/>
            </a:pPr>
            <a:r>
              <a:rPr lang="tr-TR" sz="1500" dirty="0"/>
              <a:t>TCMB likidite senetleri</a:t>
            </a:r>
          </a:p>
          <a:p>
            <a:pPr marL="600075" lvl="1" indent="-257175" algn="just">
              <a:buClr>
                <a:srgbClr val="C00000"/>
              </a:buClr>
              <a:buFont typeface="Arial" panose="020B0604020202020204" pitchFamily="34" charset="0"/>
              <a:buChar char="•"/>
            </a:pPr>
            <a:r>
              <a:rPr lang="tr-TR" sz="1500" dirty="0"/>
              <a:t>özel sektör tahvilleri</a:t>
            </a:r>
          </a:p>
        </p:txBody>
      </p:sp>
      <p:sp>
        <p:nvSpPr>
          <p:cNvPr id="3" name="Dikdörtgen 2"/>
          <p:cNvSpPr/>
          <p:nvPr/>
        </p:nvSpPr>
        <p:spPr>
          <a:xfrm>
            <a:off x="4939902" y="3368093"/>
            <a:ext cx="3802262" cy="1246495"/>
          </a:xfrm>
          <a:prstGeom prst="rect">
            <a:avLst/>
          </a:prstGeom>
        </p:spPr>
        <p:txBody>
          <a:bodyPr wrap="square">
            <a:spAutoFit/>
          </a:bodyPr>
          <a:lstStyle/>
          <a:p>
            <a:pPr marL="600075" lvl="1" indent="-257175" algn="just">
              <a:buClr>
                <a:srgbClr val="C00000"/>
              </a:buClr>
              <a:buFont typeface="Arial" panose="020B0604020202020204" pitchFamily="34" charset="0"/>
              <a:buChar char="•"/>
            </a:pPr>
            <a:r>
              <a:rPr lang="tr-TR" sz="1500" dirty="0"/>
              <a:t>finansman bonoları</a:t>
            </a:r>
          </a:p>
          <a:p>
            <a:pPr marL="600075" lvl="1" indent="-257175" algn="just">
              <a:buClr>
                <a:srgbClr val="C00000"/>
              </a:buClr>
              <a:buFont typeface="Arial" panose="020B0604020202020204" pitchFamily="34" charset="0"/>
              <a:buChar char="•"/>
            </a:pPr>
            <a:r>
              <a:rPr lang="tr-TR" sz="1500" dirty="0"/>
              <a:t>banka bonoları</a:t>
            </a:r>
          </a:p>
          <a:p>
            <a:pPr marL="600075" lvl="1" indent="-257175" algn="just">
              <a:buClr>
                <a:srgbClr val="C00000"/>
              </a:buClr>
              <a:buFont typeface="Arial" panose="020B0604020202020204" pitchFamily="34" charset="0"/>
              <a:buChar char="•"/>
            </a:pPr>
            <a:r>
              <a:rPr lang="tr-TR" sz="1500" dirty="0"/>
              <a:t>varlığa dayalı menkul kıymetler</a:t>
            </a:r>
          </a:p>
          <a:p>
            <a:pPr marL="600075" lvl="1" indent="-257175" algn="just">
              <a:buClr>
                <a:srgbClr val="C00000"/>
              </a:buClr>
              <a:buFont typeface="Arial" panose="020B0604020202020204" pitchFamily="34" charset="0"/>
              <a:buChar char="•"/>
            </a:pPr>
            <a:r>
              <a:rPr lang="tr-TR" sz="1500" dirty="0"/>
              <a:t>varlık teminatlı menkul kıymetler</a:t>
            </a:r>
          </a:p>
          <a:p>
            <a:pPr marL="600075" lvl="1" indent="-257175" algn="just">
              <a:buClr>
                <a:srgbClr val="C00000"/>
              </a:buClr>
              <a:buFont typeface="Arial" panose="020B0604020202020204" pitchFamily="34" charset="0"/>
              <a:buChar char="•"/>
            </a:pPr>
            <a:r>
              <a:rPr lang="tr-TR" sz="1500" dirty="0"/>
              <a:t> kira sertifikaları </a:t>
            </a:r>
          </a:p>
        </p:txBody>
      </p:sp>
    </p:spTree>
    <p:extLst>
      <p:ext uri="{BB962C8B-B14F-4D97-AF65-F5344CB8AC3E}">
        <p14:creationId xmlns:p14="http://schemas.microsoft.com/office/powerpoint/2010/main" val="3756448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Portföy Oluşturma ve Etkin Yönetme Teknikleri</a:t>
            </a:r>
          </a:p>
        </p:txBody>
      </p:sp>
      <p:sp>
        <p:nvSpPr>
          <p:cNvPr id="33" name="Dikdörtgen 32"/>
          <p:cNvSpPr/>
          <p:nvPr/>
        </p:nvSpPr>
        <p:spPr>
          <a:xfrm>
            <a:off x="2685229" y="1896148"/>
            <a:ext cx="3729578" cy="323165"/>
          </a:xfrm>
          <a:prstGeom prst="rect">
            <a:avLst/>
          </a:prstGeom>
        </p:spPr>
        <p:txBody>
          <a:bodyPr wrap="square">
            <a:spAutoFit/>
          </a:bodyPr>
          <a:lstStyle/>
          <a:p>
            <a:pPr algn="ctr">
              <a:buClr>
                <a:srgbClr val="C00000"/>
              </a:buClr>
            </a:pPr>
            <a:r>
              <a:rPr lang="tr-TR" sz="1500" b="1" dirty="0"/>
              <a:t>PORTFÖY KAVRAMI</a:t>
            </a:r>
            <a:endParaRPr lang="tr-TR" sz="1500" b="1" u="sng" dirty="0"/>
          </a:p>
        </p:txBody>
      </p:sp>
      <p:sp>
        <p:nvSpPr>
          <p:cNvPr id="5" name="Dikdörtgen 4"/>
          <p:cNvSpPr/>
          <p:nvPr/>
        </p:nvSpPr>
        <p:spPr>
          <a:xfrm>
            <a:off x="782858" y="2682960"/>
            <a:ext cx="7557470" cy="1477328"/>
          </a:xfrm>
          <a:prstGeom prst="rect">
            <a:avLst/>
          </a:prstGeom>
        </p:spPr>
        <p:txBody>
          <a:bodyPr wrap="square">
            <a:spAutoFit/>
          </a:bodyPr>
          <a:lstStyle/>
          <a:p>
            <a:pPr marL="257175" indent="-257175" algn="just">
              <a:buClr>
                <a:srgbClr val="C00000"/>
              </a:buClr>
              <a:buFont typeface="Arial" panose="020B0604020202020204" pitchFamily="34" charset="0"/>
              <a:buChar char="•"/>
            </a:pPr>
            <a:r>
              <a:rPr lang="tr-TR" sz="1500" dirty="0"/>
              <a:t>Portföy, yatırımcıların ellerinde bulundurduğu, hisse senedi, devlet tahvili, özel sektör tahvili, mevduat sertifikası, hazine bonosu gibi çeşitli finansal varlıklardan oluşabilen menkul değerlerdir. Portföy oluşturmanın amacı riski çeşitlendirme ile düşürmektir.</a:t>
            </a:r>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r>
              <a:rPr lang="tr-TR" sz="1500" dirty="0"/>
              <a:t>Menkul kıymetler açısından portföy, riski azaltmak ve üstlenilen riske göre en yüksek getiriyi sağlamak amacı ile en az iki çeşit menkul kıymetten oluşan bir havuzdur.</a:t>
            </a:r>
          </a:p>
        </p:txBody>
      </p:sp>
      <p:pic>
        <p:nvPicPr>
          <p:cNvPr id="3" name="Resim 2"/>
          <p:cNvPicPr>
            <a:picLocks noChangeAspect="1"/>
          </p:cNvPicPr>
          <p:nvPr/>
        </p:nvPicPr>
        <p:blipFill>
          <a:blip r:embed="rId2"/>
          <a:stretch>
            <a:fillRect/>
          </a:stretch>
        </p:blipFill>
        <p:spPr>
          <a:xfrm>
            <a:off x="3615142" y="4329653"/>
            <a:ext cx="1892900" cy="1086785"/>
          </a:xfrm>
          <a:prstGeom prst="rect">
            <a:avLst/>
          </a:prstGeom>
        </p:spPr>
      </p:pic>
    </p:spTree>
    <p:extLst>
      <p:ext uri="{BB962C8B-B14F-4D97-AF65-F5344CB8AC3E}">
        <p14:creationId xmlns:p14="http://schemas.microsoft.com/office/powerpoint/2010/main" val="3715509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Portföy Oluşturma ve Etkin Yönetme Teknikleri</a:t>
            </a:r>
          </a:p>
        </p:txBody>
      </p:sp>
      <p:sp>
        <p:nvSpPr>
          <p:cNvPr id="33" name="Dikdörtgen 32"/>
          <p:cNvSpPr/>
          <p:nvPr/>
        </p:nvSpPr>
        <p:spPr>
          <a:xfrm>
            <a:off x="2052606" y="1865044"/>
            <a:ext cx="4824663" cy="438582"/>
          </a:xfrm>
          <a:prstGeom prst="rect">
            <a:avLst/>
          </a:prstGeom>
        </p:spPr>
        <p:txBody>
          <a:bodyPr wrap="square">
            <a:spAutoFit/>
          </a:bodyPr>
          <a:lstStyle/>
          <a:p>
            <a:pPr algn="ctr">
              <a:lnSpc>
                <a:spcPct val="150000"/>
              </a:lnSpc>
              <a:buClr>
                <a:srgbClr val="C00000"/>
              </a:buClr>
            </a:pPr>
            <a:r>
              <a:rPr lang="tr-TR" sz="1500" b="1" dirty="0"/>
              <a:t>PORTFÖY YÖNETİMİ</a:t>
            </a:r>
            <a:endParaRPr lang="tr-TR" sz="1500" b="1" u="sng" dirty="0"/>
          </a:p>
        </p:txBody>
      </p:sp>
      <p:pic>
        <p:nvPicPr>
          <p:cNvPr id="3" name="Resim 2"/>
          <p:cNvPicPr>
            <a:picLocks noChangeAspect="1"/>
          </p:cNvPicPr>
          <p:nvPr/>
        </p:nvPicPr>
        <p:blipFill rotWithShape="1">
          <a:blip r:embed="rId2"/>
          <a:srcRect l="21593" r="20954"/>
          <a:stretch/>
        </p:blipFill>
        <p:spPr>
          <a:xfrm>
            <a:off x="6547622" y="2600588"/>
            <a:ext cx="1792706" cy="1386807"/>
          </a:xfrm>
          <a:prstGeom prst="rect">
            <a:avLst/>
          </a:prstGeom>
        </p:spPr>
      </p:pic>
      <p:sp>
        <p:nvSpPr>
          <p:cNvPr id="5" name="Dikdörtgen 4"/>
          <p:cNvSpPr/>
          <p:nvPr/>
        </p:nvSpPr>
        <p:spPr>
          <a:xfrm>
            <a:off x="782857" y="2536532"/>
            <a:ext cx="5764766" cy="1477328"/>
          </a:xfrm>
          <a:prstGeom prst="rect">
            <a:avLst/>
          </a:prstGeom>
        </p:spPr>
        <p:txBody>
          <a:bodyPr wrap="square">
            <a:spAutoFit/>
          </a:bodyPr>
          <a:lstStyle/>
          <a:p>
            <a:pPr marL="257175" indent="-257175" algn="just">
              <a:buClr>
                <a:srgbClr val="C00000"/>
              </a:buClr>
              <a:buFont typeface="Arial" panose="020B0604020202020204" pitchFamily="34" charset="0"/>
              <a:buChar char="•"/>
            </a:pPr>
            <a:r>
              <a:rPr lang="tr-TR" sz="1500" dirty="0"/>
              <a:t>Teknik analiz ve temel menkul kıymet analizi, menkul kıymetlerle tek tek ilgilenmektedir. Menkul kıymet yatırımcılarının pazardaki menkul kıymetlerin fiyatlarını değiştirmede hiçbir etkileri olmamakta, pazarın verim ve riskine uygun hareket etmek pazarın sonuçlarına göre davranmak zorunda kalmaktadır.</a:t>
            </a:r>
          </a:p>
          <a:p>
            <a:pPr marL="257175" indent="-257175" algn="just">
              <a:buClr>
                <a:srgbClr val="C00000"/>
              </a:buClr>
              <a:buFont typeface="Arial" panose="020B0604020202020204" pitchFamily="34" charset="0"/>
              <a:buChar char="•"/>
            </a:pPr>
            <a:endParaRPr lang="tr-TR" sz="1500" dirty="0"/>
          </a:p>
        </p:txBody>
      </p:sp>
      <p:sp>
        <p:nvSpPr>
          <p:cNvPr id="6" name="Dikdörtgen 5"/>
          <p:cNvSpPr/>
          <p:nvPr/>
        </p:nvSpPr>
        <p:spPr>
          <a:xfrm>
            <a:off x="782857" y="4307172"/>
            <a:ext cx="7557471" cy="553998"/>
          </a:xfrm>
          <a:prstGeom prst="rect">
            <a:avLst/>
          </a:prstGeom>
        </p:spPr>
        <p:txBody>
          <a:bodyPr wrap="square">
            <a:spAutoFit/>
          </a:bodyPr>
          <a:lstStyle/>
          <a:p>
            <a:pPr marL="257175" indent="-257175" algn="just">
              <a:buClr>
                <a:srgbClr val="C00000"/>
              </a:buClr>
              <a:buFont typeface="Arial" panose="020B0604020202020204" pitchFamily="34" charset="0"/>
              <a:buChar char="•"/>
            </a:pPr>
            <a:r>
              <a:rPr lang="tr-TR" sz="1500" dirty="0"/>
              <a:t>Portföy yönetimi tek tek menkul kıymetleri inceleyen diğer analiz metotlarını tamamlayan niteliktedir. </a:t>
            </a:r>
          </a:p>
        </p:txBody>
      </p:sp>
    </p:spTree>
    <p:extLst>
      <p:ext uri="{BB962C8B-B14F-4D97-AF65-F5344CB8AC3E}">
        <p14:creationId xmlns:p14="http://schemas.microsoft.com/office/powerpoint/2010/main" val="3330288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Portföy Oluşturma ve Etkin Yönetme Teknikleri</a:t>
            </a:r>
          </a:p>
        </p:txBody>
      </p:sp>
      <p:sp>
        <p:nvSpPr>
          <p:cNvPr id="33" name="Dikdörtgen 32"/>
          <p:cNvSpPr/>
          <p:nvPr/>
        </p:nvSpPr>
        <p:spPr>
          <a:xfrm>
            <a:off x="2052606" y="1871476"/>
            <a:ext cx="4824663" cy="438582"/>
          </a:xfrm>
          <a:prstGeom prst="rect">
            <a:avLst/>
          </a:prstGeom>
        </p:spPr>
        <p:txBody>
          <a:bodyPr wrap="square">
            <a:spAutoFit/>
          </a:bodyPr>
          <a:lstStyle/>
          <a:p>
            <a:pPr algn="ctr">
              <a:lnSpc>
                <a:spcPct val="150000"/>
              </a:lnSpc>
              <a:buClr>
                <a:srgbClr val="C00000"/>
              </a:buClr>
            </a:pPr>
            <a:r>
              <a:rPr lang="tr-TR" sz="1500" b="1" dirty="0"/>
              <a:t>PORTFÖY YÖNETİMİ</a:t>
            </a:r>
            <a:endParaRPr lang="tr-TR" sz="1500" b="1" u="sng" dirty="0"/>
          </a:p>
        </p:txBody>
      </p:sp>
      <p:sp>
        <p:nvSpPr>
          <p:cNvPr id="4" name="Dikdörtgen 3"/>
          <p:cNvSpPr/>
          <p:nvPr/>
        </p:nvSpPr>
        <p:spPr>
          <a:xfrm>
            <a:off x="4887922" y="2295864"/>
            <a:ext cx="3452406" cy="2862322"/>
          </a:xfrm>
          <a:prstGeom prst="rect">
            <a:avLst/>
          </a:prstGeom>
        </p:spPr>
        <p:txBody>
          <a:bodyPr wrap="square">
            <a:spAutoFit/>
          </a:bodyPr>
          <a:lstStyle/>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r>
              <a:rPr lang="tr-TR" sz="1500" dirty="0"/>
              <a:t>Pazardaki hisse senetlerinin genel ekonomik şartlardan etkilenmeleri farklı yönde ve değişik şiddettedir. Değişik parametreler menkul kıymetleri de farklı etkiler.</a:t>
            </a:r>
          </a:p>
          <a:p>
            <a:pPr marL="257175" indent="-257175" algn="just">
              <a:buClr>
                <a:srgbClr val="C00000"/>
              </a:buClr>
              <a:buFont typeface="Arial" panose="020B0604020202020204" pitchFamily="34" charset="0"/>
              <a:buChar char="•"/>
            </a:pPr>
            <a:r>
              <a:rPr lang="tr-TR" sz="1500" dirty="0"/>
              <a:t>Farklı etkilenme durumundaki menkul kıymetlerden bir karışım yaparak çeşitlendirme yolu ile </a:t>
            </a:r>
            <a:r>
              <a:rPr lang="tr-TR" sz="1500" b="1" dirty="0"/>
              <a:t>risk ve geliri etkileyerek yatırımcının faydasını artırma </a:t>
            </a:r>
            <a:r>
              <a:rPr lang="tr-TR" sz="1500" dirty="0"/>
              <a:t>işlemlerine </a:t>
            </a:r>
            <a:r>
              <a:rPr lang="tr-TR" sz="1500" b="1" dirty="0"/>
              <a:t>portföy yönetimi </a:t>
            </a:r>
            <a:r>
              <a:rPr lang="tr-TR" sz="1500" dirty="0"/>
              <a:t>denir.</a:t>
            </a:r>
          </a:p>
        </p:txBody>
      </p:sp>
      <p:pic>
        <p:nvPicPr>
          <p:cNvPr id="6" name="Resim 5"/>
          <p:cNvPicPr>
            <a:picLocks noChangeAspect="1"/>
          </p:cNvPicPr>
          <p:nvPr/>
        </p:nvPicPr>
        <p:blipFill>
          <a:blip r:embed="rId2"/>
          <a:stretch>
            <a:fillRect/>
          </a:stretch>
        </p:blipFill>
        <p:spPr>
          <a:xfrm>
            <a:off x="782857" y="2407005"/>
            <a:ext cx="4105065" cy="2920098"/>
          </a:xfrm>
          <a:prstGeom prst="rect">
            <a:avLst/>
          </a:prstGeom>
        </p:spPr>
      </p:pic>
      <p:sp>
        <p:nvSpPr>
          <p:cNvPr id="7" name="Dikdörtgen 6"/>
          <p:cNvSpPr/>
          <p:nvPr/>
        </p:nvSpPr>
        <p:spPr>
          <a:xfrm>
            <a:off x="715684" y="5305450"/>
            <a:ext cx="2238113" cy="219291"/>
          </a:xfrm>
          <a:prstGeom prst="rect">
            <a:avLst/>
          </a:prstGeom>
        </p:spPr>
        <p:txBody>
          <a:bodyPr wrap="none">
            <a:spAutoFit/>
          </a:bodyPr>
          <a:lstStyle/>
          <a:p>
            <a:r>
              <a:rPr lang="tr-TR" sz="825" dirty="0"/>
              <a:t>Kaynak: http://www.turkborsa.net/portfoy.php</a:t>
            </a:r>
          </a:p>
        </p:txBody>
      </p:sp>
    </p:spTree>
    <p:extLst>
      <p:ext uri="{BB962C8B-B14F-4D97-AF65-F5344CB8AC3E}">
        <p14:creationId xmlns:p14="http://schemas.microsoft.com/office/powerpoint/2010/main" val="2741365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Portföy Oluşturma ve Etkin Yönetme Teknikleri</a:t>
            </a:r>
          </a:p>
        </p:txBody>
      </p:sp>
      <p:sp>
        <p:nvSpPr>
          <p:cNvPr id="14" name="Dikdörtgen 13"/>
          <p:cNvSpPr/>
          <p:nvPr/>
        </p:nvSpPr>
        <p:spPr>
          <a:xfrm>
            <a:off x="2419578" y="1626654"/>
            <a:ext cx="4079290" cy="438582"/>
          </a:xfrm>
          <a:prstGeom prst="rect">
            <a:avLst/>
          </a:prstGeom>
        </p:spPr>
        <p:txBody>
          <a:bodyPr wrap="square">
            <a:spAutoFit/>
          </a:bodyPr>
          <a:lstStyle/>
          <a:p>
            <a:pPr algn="ctr">
              <a:lnSpc>
                <a:spcPct val="150000"/>
              </a:lnSpc>
              <a:buClr>
                <a:srgbClr val="C00000"/>
              </a:buClr>
            </a:pPr>
            <a:r>
              <a:rPr lang="tr-TR" sz="1500" b="1" dirty="0"/>
              <a:t>AKTİF PORTFÖY YÖNETİMİ</a:t>
            </a:r>
            <a:endParaRPr lang="tr-TR" sz="1500" b="1" u="sng" dirty="0"/>
          </a:p>
        </p:txBody>
      </p:sp>
      <p:sp>
        <p:nvSpPr>
          <p:cNvPr id="3" name="Dikdörtgen 2"/>
          <p:cNvSpPr/>
          <p:nvPr/>
        </p:nvSpPr>
        <p:spPr>
          <a:xfrm>
            <a:off x="782858" y="2107518"/>
            <a:ext cx="7557470" cy="3093154"/>
          </a:xfrm>
          <a:prstGeom prst="rect">
            <a:avLst/>
          </a:prstGeom>
        </p:spPr>
        <p:txBody>
          <a:bodyPr wrap="square">
            <a:spAutoFit/>
          </a:bodyPr>
          <a:lstStyle/>
          <a:p>
            <a:pPr marL="214313" indent="-214313" algn="just">
              <a:buClr>
                <a:srgbClr val="C00000"/>
              </a:buClr>
              <a:buFont typeface="Arial" panose="020B0604020202020204" pitchFamily="34" charset="0"/>
              <a:buChar char="•"/>
            </a:pPr>
            <a:r>
              <a:rPr lang="tr-TR" sz="1500" dirty="0"/>
              <a:t>Aktif portföy yönetimi, piyasanın ortalamasının üzerinde bir getiri sağlamak amacıyla, sık aralıklarla menkul kıymetlerin değiştirilmesi ve daha riskli pozisyonlar alınarak portföyün yönetilmesidir.</a:t>
            </a:r>
          </a:p>
          <a:p>
            <a:pPr marL="214313" indent="-214313" algn="just">
              <a:buClr>
                <a:srgbClr val="C00000"/>
              </a:buClr>
              <a:buFont typeface="Arial" panose="020B0604020202020204" pitchFamily="34" charset="0"/>
              <a:buChar char="•"/>
            </a:pPr>
            <a:endParaRPr lang="tr-TR" sz="1500" dirty="0"/>
          </a:p>
          <a:p>
            <a:pPr marL="214313" indent="-214313" algn="just">
              <a:buClr>
                <a:srgbClr val="C00000"/>
              </a:buClr>
              <a:buFont typeface="Arial" panose="020B0604020202020204" pitchFamily="34" charset="0"/>
              <a:buChar char="•"/>
            </a:pPr>
            <a:r>
              <a:rPr lang="tr-TR" sz="1500" dirty="0"/>
              <a:t>Aktif portföy yönetimi yaklaşımı etkin piyasalar hipotezini desteklemesine karşılık, menkul kıymet fiyatlarının arz ve talep koşullarına </a:t>
            </a:r>
            <a:r>
              <a:rPr lang="tr-TR" sz="1500" b="1" dirty="0"/>
              <a:t>gecikmeli olarak cevap verdiğini </a:t>
            </a:r>
            <a:r>
              <a:rPr lang="tr-TR" sz="1500" dirty="0"/>
              <a:t>varsaymaktadır. Bu nedenle piyasa fiyatları dengesinin oluşumunun önünde olmaya çalışarak piyasa eğilimleri ile menkul kıymetleri piyasada işlem gören firmaların piyasanın tümü tarafından henüz bilinmeyen performanslarını belirlemeyi ve bunlardan yararlanmayı savunur.</a:t>
            </a:r>
          </a:p>
          <a:p>
            <a:pPr marL="214313" indent="-214313" algn="just">
              <a:buClr>
                <a:srgbClr val="C00000"/>
              </a:buClr>
              <a:buFont typeface="Arial" panose="020B0604020202020204" pitchFamily="34" charset="0"/>
              <a:buChar char="•"/>
            </a:pPr>
            <a:endParaRPr lang="tr-TR" sz="1500" dirty="0"/>
          </a:p>
          <a:p>
            <a:pPr marL="214313" indent="-214313" algn="just">
              <a:buClr>
                <a:srgbClr val="C00000"/>
              </a:buClr>
              <a:buFont typeface="Arial" panose="020B0604020202020204" pitchFamily="34" charset="0"/>
              <a:buChar char="•"/>
            </a:pPr>
            <a:r>
              <a:rPr lang="tr-TR" sz="1500" b="1" dirty="0"/>
              <a:t>Amaç:</a:t>
            </a:r>
            <a:r>
              <a:rPr lang="tr-TR" sz="1500" dirty="0"/>
              <a:t> piyasada mevcut bilgiler çerçevesinde herkesin belirleyeceği iyi firmaları ya da onların menkul kıymetlerini belirlemek değil, başkalarının tahminlerinden daha iyi tahminlerde bulunarak daha iyi firmaları belirlemektir.</a:t>
            </a:r>
          </a:p>
        </p:txBody>
      </p:sp>
    </p:spTree>
    <p:extLst>
      <p:ext uri="{BB962C8B-B14F-4D97-AF65-F5344CB8AC3E}">
        <p14:creationId xmlns:p14="http://schemas.microsoft.com/office/powerpoint/2010/main" val="92565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157862"/>
            <a:ext cx="3571354" cy="1181409"/>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Dikdörtgen 3"/>
          <p:cNvSpPr/>
          <p:nvPr/>
        </p:nvSpPr>
        <p:spPr>
          <a:xfrm>
            <a:off x="782857" y="1897586"/>
            <a:ext cx="7557471" cy="438582"/>
          </a:xfrm>
          <a:prstGeom prst="rect">
            <a:avLst/>
          </a:prstGeom>
        </p:spPr>
        <p:txBody>
          <a:bodyPr wrap="square">
            <a:spAutoFit/>
          </a:bodyPr>
          <a:lstStyle/>
          <a:p>
            <a:pPr algn="ctr">
              <a:lnSpc>
                <a:spcPct val="150000"/>
              </a:lnSpc>
              <a:spcBef>
                <a:spcPts val="450"/>
              </a:spcBef>
              <a:spcAft>
                <a:spcPts val="450"/>
              </a:spcAft>
            </a:pPr>
            <a:r>
              <a:rPr lang="tr-TR" sz="1500" b="1" u="sng" dirty="0">
                <a:effectLst>
                  <a:outerShdw blurRad="38100" dist="38100" dir="2700000" algn="tl">
                    <a:srgbClr val="000000">
                      <a:alpha val="43137"/>
                    </a:srgbClr>
                  </a:outerShdw>
                </a:effectLst>
              </a:rPr>
              <a:t>KAYNAKLAR</a:t>
            </a:r>
          </a:p>
        </p:txBody>
      </p:sp>
      <p:sp>
        <p:nvSpPr>
          <p:cNvPr id="7" name="Dikdörtgen 6"/>
          <p:cNvSpPr/>
          <p:nvPr/>
        </p:nvSpPr>
        <p:spPr>
          <a:xfrm>
            <a:off x="927744" y="2498246"/>
            <a:ext cx="7557471" cy="1546577"/>
          </a:xfrm>
          <a:prstGeom prst="rect">
            <a:avLst/>
          </a:prstGeom>
        </p:spPr>
        <p:txBody>
          <a:bodyPr wrap="square">
            <a:spAutoFit/>
          </a:bodyPr>
          <a:lstStyle/>
          <a:p>
            <a:pPr marL="257175" indent="-257175">
              <a:buFont typeface="Arial" panose="020B0604020202020204" pitchFamily="34" charset="0"/>
              <a:buChar char="•"/>
            </a:pPr>
            <a:r>
              <a:rPr lang="tr-TR" sz="1350" dirty="0"/>
              <a:t>Aksoy, A. Ve </a:t>
            </a:r>
            <a:r>
              <a:rPr lang="tr-TR" sz="1350" dirty="0" err="1"/>
              <a:t>Tanrıöven</a:t>
            </a:r>
            <a:r>
              <a:rPr lang="tr-TR" sz="1350" dirty="0"/>
              <a:t>, C. 2007. Sermaye Piyasası Yatırım Araçları ve Analizi </a:t>
            </a:r>
          </a:p>
          <a:p>
            <a:pPr marL="257175" indent="-257175">
              <a:buFont typeface="Arial" panose="020B0604020202020204" pitchFamily="34" charset="0"/>
              <a:buChar char="•"/>
            </a:pPr>
            <a:endParaRPr lang="tr-TR" sz="1350" dirty="0"/>
          </a:p>
          <a:p>
            <a:pPr marL="257175" indent="-257175">
              <a:buFont typeface="Arial" panose="020B0604020202020204" pitchFamily="34" charset="0"/>
              <a:buChar char="•"/>
            </a:pPr>
            <a:r>
              <a:rPr lang="tr-TR" sz="1350" dirty="0" err="1"/>
              <a:t>Çaldağ</a:t>
            </a:r>
            <a:r>
              <a:rPr lang="tr-TR" sz="1350" dirty="0"/>
              <a:t>, M.T. 2016. Bankaların Türkiye’de İhraç Ettikleri Sabit Getirili Menkul Kıymet Getirilerinin Analizi:2011-2014, Yüksek Lisans Tezi, İşletme Anabilim Dalı, Ankara Üniversitesi, Ankara.</a:t>
            </a:r>
          </a:p>
          <a:p>
            <a:pPr marL="257175" indent="-257175">
              <a:buFont typeface="Arial" panose="020B0604020202020204" pitchFamily="34" charset="0"/>
              <a:buChar char="•"/>
            </a:pPr>
            <a:endParaRPr lang="tr-TR" sz="1350" dirty="0"/>
          </a:p>
          <a:p>
            <a:pPr marL="257175" indent="-257175">
              <a:buFont typeface="Arial" panose="020B0604020202020204" pitchFamily="34" charset="0"/>
              <a:buChar char="•"/>
            </a:pPr>
            <a:r>
              <a:rPr lang="tr-TR" sz="1350" dirty="0"/>
              <a:t>Korkmaz, T., Aydın, N. Ve Sayılgan, G. 2013. Portföy Yönetimi, Anadolu Üniversitesi, </a:t>
            </a:r>
            <a:r>
              <a:rPr lang="tr-TR" sz="1350" dirty="0" err="1"/>
              <a:t>Açıköğretim</a:t>
            </a:r>
            <a:r>
              <a:rPr lang="tr-TR" sz="1350" dirty="0"/>
              <a:t> Fakültesi, Yayın No: 1809, Eskişehir.</a:t>
            </a:r>
          </a:p>
        </p:txBody>
      </p:sp>
      <p:sp>
        <p:nvSpPr>
          <p:cNvPr id="3" name="Dikdörtgen 2"/>
          <p:cNvSpPr/>
          <p:nvPr/>
        </p:nvSpPr>
        <p:spPr>
          <a:xfrm>
            <a:off x="782857" y="1122340"/>
            <a:ext cx="7446743" cy="646331"/>
          </a:xfrm>
          <a:prstGeom prst="rect">
            <a:avLst/>
          </a:prstGeom>
        </p:spPr>
        <p:txBody>
          <a:bodyPr wrap="square">
            <a:spAutoFit/>
          </a:bodyPr>
          <a:lstStyle/>
          <a:p>
            <a:pPr marL="0" lvl="1" algn="ctr">
              <a:spcBef>
                <a:spcPct val="20000"/>
              </a:spcBef>
              <a:buClr>
                <a:schemeClr val="accent1"/>
              </a:buClr>
            </a:pPr>
            <a:r>
              <a:rPr lang="tr-TR" b="1" dirty="0"/>
              <a:t>Sabit Getirili Enstrümanlar, Yatırım Stratejileri, Portföy Oluşturma ve Etkin Yönetme Teknikleri</a:t>
            </a:r>
          </a:p>
        </p:txBody>
      </p:sp>
    </p:spTree>
    <p:extLst>
      <p:ext uri="{BB962C8B-B14F-4D97-AF65-F5344CB8AC3E}">
        <p14:creationId xmlns:p14="http://schemas.microsoft.com/office/powerpoint/2010/main" val="28631956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12439</TotalTime>
  <Words>503</Words>
  <Application>Microsoft Office PowerPoint</Application>
  <PresentationFormat>Ekran Gösterisi (4:3)</PresentationFormat>
  <Paragraphs>56</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3</vt:i4>
      </vt:variant>
      <vt:variant>
        <vt:lpstr>Slayt Başlıkları</vt:lpstr>
      </vt:variant>
      <vt:variant>
        <vt:i4>8</vt:i4>
      </vt:variant>
    </vt:vector>
  </HeadingPairs>
  <TitlesOfParts>
    <vt:vector size="14" baseType="lpstr">
      <vt:lpstr>ＭＳ Ｐゴシック</vt:lpstr>
      <vt:lpstr>Arial</vt:lpstr>
      <vt:lpstr>Calibri</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810</cp:revision>
  <cp:lastPrinted>2016-10-24T07:53:35Z</cp:lastPrinted>
  <dcterms:created xsi:type="dcterms:W3CDTF">2016-09-18T09:35:24Z</dcterms:created>
  <dcterms:modified xsi:type="dcterms:W3CDTF">2020-02-25T08:37:02Z</dcterms:modified>
</cp:coreProperties>
</file>