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7" r:id="rId4"/>
    <p:sldId id="258" r:id="rId5"/>
    <p:sldId id="259" r:id="rId6"/>
    <p:sldId id="260" r:id="rId7"/>
    <p:sldId id="261" r:id="rId8"/>
    <p:sldId id="262" r:id="rId9"/>
  </p:sldIdLst>
  <p:sldSz cx="12192000" cy="6858000"/>
  <p:notesSz cx="7559675" cy="106918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27"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8"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30"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2"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3"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35"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6"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7"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8"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9"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40"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47" name="PlaceHolder 2"/>
          <p:cNvSpPr>
            <a:spLocks noGrp="1"/>
          </p:cNvSpPr>
          <p:nvPr>
            <p:ph type="subTitle"/>
          </p:nvPr>
        </p:nvSpPr>
        <p:spPr>
          <a:xfrm>
            <a:off x="838080" y="1825560"/>
            <a:ext cx="10515240" cy="435096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49"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51"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2"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838080" y="365040"/>
            <a:ext cx="10515240" cy="614412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56"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7"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8"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 name="PlaceHolder 2"/>
          <p:cNvSpPr>
            <a:spLocks noGrp="1"/>
          </p:cNvSpPr>
          <p:nvPr>
            <p:ph type="subTitle"/>
          </p:nvPr>
        </p:nvSpPr>
        <p:spPr>
          <a:xfrm>
            <a:off x="838080" y="1825560"/>
            <a:ext cx="10515240" cy="435096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2"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4"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5"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6"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8"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9"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71"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2"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3"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4"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76"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7"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8"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9"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80"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81"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8"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1"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5"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6"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7"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9"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0"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1"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23"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4"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5"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anchor="b"/>
          <a:lstStyle/>
          <a:p>
            <a:pPr algn="ctr">
              <a:lnSpc>
                <a:spcPct val="90000"/>
              </a:lnSpc>
            </a:pPr>
            <a:r>
              <a:rPr lang="tr-TR" sz="6000" b="0" strike="noStrike" spc="-1">
                <a:solidFill>
                  <a:srgbClr val="000000"/>
                </a:solidFill>
                <a:latin typeface="Calibri Light"/>
              </a:rPr>
              <a:t>Asıl başlık stili için tıklatın</a:t>
            </a:r>
            <a:endParaRPr lang="tr-TR" sz="6000" b="0" strike="noStrike" spc="-1">
              <a:solidFill>
                <a:srgbClr val="000000"/>
              </a:solidFill>
              <a:latin typeface="Calibri"/>
            </a:endParaRPr>
          </a:p>
        </p:txBody>
      </p:sp>
      <p:sp>
        <p:nvSpPr>
          <p:cNvPr id="6" name="PlaceHolder 2"/>
          <p:cNvSpPr>
            <a:spLocks noGrp="1"/>
          </p:cNvSpPr>
          <p:nvPr>
            <p:ph type="dt"/>
          </p:nvPr>
        </p:nvSpPr>
        <p:spPr>
          <a:xfrm>
            <a:off x="838080" y="6356520"/>
            <a:ext cx="2742840" cy="364680"/>
          </a:xfrm>
          <a:prstGeom prst="rect">
            <a:avLst/>
          </a:prstGeom>
        </p:spPr>
        <p:txBody>
          <a:bodyPr anchor="ctr"/>
          <a:lstStyle/>
          <a:p>
            <a:pPr>
              <a:lnSpc>
                <a:spcPct val="100000"/>
              </a:lnSpc>
            </a:pPr>
            <a:fld id="{9FE9C8D6-5F0F-4FFC-8A6A-A81521279418}" type="datetime">
              <a:rPr lang="en-US" sz="1200" b="0" strike="noStrike" spc="-1">
                <a:solidFill>
                  <a:srgbClr val="8B8B8B"/>
                </a:solidFill>
                <a:latin typeface="Calibri"/>
              </a:rPr>
              <a:t>11/2/2018</a:t>
            </a:fld>
            <a:endParaRPr lang="en-US" sz="1200" b="0" strike="noStrike" spc="-1">
              <a:latin typeface="Times New Roman"/>
            </a:endParaRPr>
          </a:p>
        </p:txBody>
      </p:sp>
      <p:sp>
        <p:nvSpPr>
          <p:cNvPr id="2" name="PlaceHolder 3"/>
          <p:cNvSpPr>
            <a:spLocks noGrp="1"/>
          </p:cNvSpPr>
          <p:nvPr>
            <p:ph type="ftr"/>
          </p:nvPr>
        </p:nvSpPr>
        <p:spPr>
          <a:xfrm>
            <a:off x="4038480" y="6356520"/>
            <a:ext cx="4114440" cy="364680"/>
          </a:xfrm>
          <a:prstGeom prst="rect">
            <a:avLst/>
          </a:prstGeom>
        </p:spPr>
        <p:txBody>
          <a:bodyPr anchor="ctr"/>
          <a:lstStyle/>
          <a:p>
            <a:endParaRPr lang="en-US" sz="2400" b="0" strike="noStrike" spc="-1">
              <a:latin typeface="Times New Roman"/>
            </a:endParaRPr>
          </a:p>
        </p:txBody>
      </p:sp>
      <p:sp>
        <p:nvSpPr>
          <p:cNvPr id="3" name="PlaceHolder 4"/>
          <p:cNvSpPr>
            <a:spLocks noGrp="1"/>
          </p:cNvSpPr>
          <p:nvPr>
            <p:ph type="sldNum"/>
          </p:nvPr>
        </p:nvSpPr>
        <p:spPr>
          <a:xfrm>
            <a:off x="8610480" y="6356520"/>
            <a:ext cx="2742840" cy="364680"/>
          </a:xfrm>
          <a:prstGeom prst="rect">
            <a:avLst/>
          </a:prstGeom>
        </p:spPr>
        <p:txBody>
          <a:bodyPr anchor="ctr"/>
          <a:lstStyle/>
          <a:p>
            <a:pPr algn="r">
              <a:lnSpc>
                <a:spcPct val="100000"/>
              </a:lnSpc>
            </a:pPr>
            <a:fld id="{F0B30176-9B53-40FF-B831-66510A322B74}" type="slidenum">
              <a:rPr lang="en-US" sz="1200" b="0" strike="noStrike" spc="-1">
                <a:solidFill>
                  <a:srgbClr val="8B8B8B"/>
                </a:solidFill>
                <a:latin typeface="Calibri"/>
              </a:rPr>
              <a:t>‹#›</a:t>
            </a:fld>
            <a:endParaRPr lang="en-US" sz="1200" b="0" strike="noStrike" spc="-1">
              <a:latin typeface="Times New Roman"/>
            </a:endParaRPr>
          </a:p>
        </p:txBody>
      </p:sp>
      <p:sp>
        <p:nvSpPr>
          <p:cNvPr id="4"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tr-TR" sz="2800" b="0" strike="noStrike" spc="-1">
                <a:solidFill>
                  <a:srgbClr val="000000"/>
                </a:solidFill>
                <a:latin typeface="Calibri"/>
              </a:rPr>
              <a:t>Click to edit the outline text format</a:t>
            </a:r>
          </a:p>
          <a:p>
            <a:pPr marL="864000" lvl="1" indent="-324000">
              <a:spcBef>
                <a:spcPts val="1134"/>
              </a:spcBef>
              <a:buClr>
                <a:srgbClr val="000000"/>
              </a:buClr>
              <a:buSzPct val="75000"/>
              <a:buFont typeface="Symbol" charset="2"/>
              <a:buChar char=""/>
            </a:pPr>
            <a:r>
              <a:rPr lang="tr-TR" sz="2000" b="0" strike="noStrike" spc="-1">
                <a:solidFill>
                  <a:srgbClr val="000000"/>
                </a:solidFill>
                <a:latin typeface="Calibri"/>
              </a:rPr>
              <a:t>Second Outline Level</a:t>
            </a:r>
          </a:p>
          <a:p>
            <a:pPr marL="1296000" lvl="2" indent="-288000">
              <a:spcBef>
                <a:spcPts val="850"/>
              </a:spcBef>
              <a:buClr>
                <a:srgbClr val="000000"/>
              </a:buClr>
              <a:buSzPct val="45000"/>
              <a:buFont typeface="Wingdings" charset="2"/>
              <a:buChar char=""/>
            </a:pPr>
            <a:r>
              <a:rPr lang="tr-TR" sz="1800" b="0" strike="noStrike" spc="-1">
                <a:solidFill>
                  <a:srgbClr val="000000"/>
                </a:solidFill>
                <a:latin typeface="Calibri"/>
              </a:rPr>
              <a:t>Third Outline Level</a:t>
            </a:r>
          </a:p>
          <a:p>
            <a:pPr marL="1728000" lvl="3" indent="-216000">
              <a:spcBef>
                <a:spcPts val="567"/>
              </a:spcBef>
              <a:buClr>
                <a:srgbClr val="000000"/>
              </a:buClr>
              <a:buSzPct val="75000"/>
              <a:buFont typeface="Symbol" charset="2"/>
              <a:buChar char=""/>
            </a:pPr>
            <a:r>
              <a:rPr lang="tr-TR" sz="1800" b="0" strike="noStrike" spc="-1">
                <a:solidFill>
                  <a:srgbClr val="000000"/>
                </a:solidFill>
                <a:latin typeface="Calibri"/>
              </a:rPr>
              <a:t>Fourth Outline Level</a:t>
            </a:r>
          </a:p>
          <a:p>
            <a:pPr marL="2160000" lvl="4" indent="-216000">
              <a:spcBef>
                <a:spcPts val="283"/>
              </a:spcBef>
              <a:buClr>
                <a:srgbClr val="000000"/>
              </a:buClr>
              <a:buSzPct val="45000"/>
              <a:buFont typeface="Wingdings" charset="2"/>
              <a:buChar char=""/>
            </a:pPr>
            <a:r>
              <a:rPr lang="tr-TR" sz="2000" b="0" strike="noStrike" spc="-1">
                <a:solidFill>
                  <a:srgbClr val="000000"/>
                </a:solidFill>
                <a:latin typeface="Calibri"/>
              </a:rPr>
              <a:t>Fifth Outline Level</a:t>
            </a:r>
          </a:p>
          <a:p>
            <a:pPr marL="2592000" lvl="5" indent="-216000">
              <a:spcBef>
                <a:spcPts val="283"/>
              </a:spcBef>
              <a:buClr>
                <a:srgbClr val="000000"/>
              </a:buClr>
              <a:buSzPct val="45000"/>
              <a:buFont typeface="Wingdings" charset="2"/>
              <a:buChar char=""/>
            </a:pPr>
            <a:r>
              <a:rPr lang="tr-TR" sz="2000" b="0" strike="noStrike" spc="-1">
                <a:solidFill>
                  <a:srgbClr val="000000"/>
                </a:solidFill>
                <a:latin typeface="Calibri"/>
              </a:rPr>
              <a:t>Sixth Outline Level</a:t>
            </a:r>
          </a:p>
          <a:p>
            <a:pPr marL="3024000" lvl="6" indent="-216000">
              <a:spcBef>
                <a:spcPts val="283"/>
              </a:spcBef>
              <a:buClr>
                <a:srgbClr val="000000"/>
              </a:buClr>
              <a:buSzPct val="45000"/>
              <a:buFont typeface="Wingdings" charset="2"/>
              <a:buChar char=""/>
            </a:pPr>
            <a:r>
              <a:rPr lang="tr-TR" sz="2000" b="0" strike="noStrike" spc="-1">
                <a:solidFill>
                  <a:srgbClr val="000000"/>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38080" y="365040"/>
            <a:ext cx="10515240" cy="1325160"/>
          </a:xfrm>
          <a:prstGeom prst="rect">
            <a:avLst/>
          </a:prstGeom>
        </p:spPr>
        <p:txBody>
          <a:bodyPr anchor="ctr"/>
          <a:lstStyle/>
          <a:p>
            <a:pPr>
              <a:lnSpc>
                <a:spcPct val="90000"/>
              </a:lnSpc>
            </a:pPr>
            <a:r>
              <a:rPr lang="tr-TR" sz="4400" b="0" strike="noStrike" spc="-1">
                <a:solidFill>
                  <a:srgbClr val="000000"/>
                </a:solidFill>
                <a:latin typeface="Calibri Light"/>
              </a:rPr>
              <a:t>Asıl başlık stili için tıklatın</a:t>
            </a:r>
            <a:endParaRPr lang="tr-TR" sz="4400" b="0" strike="noStrike" spc="-1">
              <a:solidFill>
                <a:srgbClr val="000000"/>
              </a:solidFill>
              <a:latin typeface="Calibri"/>
            </a:endParaRPr>
          </a:p>
        </p:txBody>
      </p:sp>
      <p:sp>
        <p:nvSpPr>
          <p:cNvPr id="42" name="PlaceHolder 2"/>
          <p:cNvSpPr>
            <a:spLocks noGrp="1"/>
          </p:cNvSpPr>
          <p:nvPr>
            <p:ph type="body"/>
          </p:nvPr>
        </p:nvSpPr>
        <p:spPr>
          <a:xfrm>
            <a:off x="838080" y="1825560"/>
            <a:ext cx="10515240" cy="4350960"/>
          </a:xfrm>
          <a:prstGeom prst="rect">
            <a:avLst/>
          </a:prstGeom>
        </p:spPr>
        <p:txBody>
          <a:bodyPr/>
          <a:lstStyle/>
          <a:p>
            <a:pPr marL="228600" indent="-228240">
              <a:lnSpc>
                <a:spcPct val="90000"/>
              </a:lnSpc>
              <a:spcBef>
                <a:spcPts val="1001"/>
              </a:spcBef>
              <a:buClr>
                <a:srgbClr val="000000"/>
              </a:buClr>
              <a:buFont typeface="Arial"/>
              <a:buChar char="•"/>
            </a:pPr>
            <a:r>
              <a:rPr lang="tr-TR" sz="2800" b="0" strike="noStrike" spc="-1">
                <a:solidFill>
                  <a:srgbClr val="000000"/>
                </a:solidFill>
                <a:latin typeface="Calibri"/>
              </a:rPr>
              <a:t>Asıl metin stillerini düzenle</a:t>
            </a:r>
          </a:p>
          <a:p>
            <a:pPr marL="685800" lvl="1" indent="-228240">
              <a:lnSpc>
                <a:spcPct val="90000"/>
              </a:lnSpc>
              <a:spcBef>
                <a:spcPts val="499"/>
              </a:spcBef>
              <a:buClr>
                <a:srgbClr val="000000"/>
              </a:buClr>
              <a:buFont typeface="Arial"/>
              <a:buChar char="•"/>
            </a:pPr>
            <a:r>
              <a:rPr lang="tr-TR" sz="2400" b="0" strike="noStrike" spc="-1">
                <a:solidFill>
                  <a:srgbClr val="000000"/>
                </a:solidFill>
                <a:latin typeface="Calibri"/>
              </a:rPr>
              <a:t>İkinci düzey</a:t>
            </a:r>
          </a:p>
          <a:p>
            <a:pPr marL="1143000" lvl="2" indent="-228240">
              <a:lnSpc>
                <a:spcPct val="90000"/>
              </a:lnSpc>
              <a:spcBef>
                <a:spcPts val="499"/>
              </a:spcBef>
              <a:buClr>
                <a:srgbClr val="000000"/>
              </a:buClr>
              <a:buFont typeface="Arial"/>
              <a:buChar char="•"/>
            </a:pPr>
            <a:r>
              <a:rPr lang="tr-TR" sz="2000" b="0" strike="noStrike" spc="-1">
                <a:solidFill>
                  <a:srgbClr val="000000"/>
                </a:solidFill>
                <a:latin typeface="Calibri"/>
              </a:rPr>
              <a:t>Üçüncü düzey</a:t>
            </a:r>
          </a:p>
          <a:p>
            <a:pPr marL="1600200" lvl="3" indent="-228240">
              <a:lnSpc>
                <a:spcPct val="90000"/>
              </a:lnSpc>
              <a:spcBef>
                <a:spcPts val="499"/>
              </a:spcBef>
              <a:buClr>
                <a:srgbClr val="000000"/>
              </a:buClr>
              <a:buFont typeface="Arial"/>
              <a:buChar char="•"/>
            </a:pPr>
            <a:r>
              <a:rPr lang="tr-TR" sz="1800" b="0" strike="noStrike" spc="-1">
                <a:solidFill>
                  <a:srgbClr val="000000"/>
                </a:solidFill>
                <a:latin typeface="Calibri"/>
              </a:rPr>
              <a:t>Dördüncü düzey</a:t>
            </a:r>
          </a:p>
          <a:p>
            <a:pPr marL="2057400" lvl="4" indent="-228240">
              <a:lnSpc>
                <a:spcPct val="90000"/>
              </a:lnSpc>
              <a:spcBef>
                <a:spcPts val="499"/>
              </a:spcBef>
              <a:buClr>
                <a:srgbClr val="000000"/>
              </a:buClr>
              <a:buFont typeface="Arial"/>
              <a:buChar char="•"/>
            </a:pPr>
            <a:r>
              <a:rPr lang="tr-TR" sz="1800" b="0" strike="noStrike" spc="-1">
                <a:solidFill>
                  <a:srgbClr val="000000"/>
                </a:solidFill>
                <a:latin typeface="Calibri"/>
              </a:rPr>
              <a:t>Beşinci düzey</a:t>
            </a:r>
          </a:p>
        </p:txBody>
      </p:sp>
      <p:sp>
        <p:nvSpPr>
          <p:cNvPr id="43" name="PlaceHolder 3"/>
          <p:cNvSpPr>
            <a:spLocks noGrp="1"/>
          </p:cNvSpPr>
          <p:nvPr>
            <p:ph type="dt"/>
          </p:nvPr>
        </p:nvSpPr>
        <p:spPr>
          <a:xfrm>
            <a:off x="838080" y="6356520"/>
            <a:ext cx="2742840" cy="364680"/>
          </a:xfrm>
          <a:prstGeom prst="rect">
            <a:avLst/>
          </a:prstGeom>
        </p:spPr>
        <p:txBody>
          <a:bodyPr anchor="ctr"/>
          <a:lstStyle/>
          <a:p>
            <a:pPr>
              <a:lnSpc>
                <a:spcPct val="100000"/>
              </a:lnSpc>
            </a:pPr>
            <a:fld id="{56B4B6CD-3E77-4D2A-997D-E4F1D4A3E2AE}" type="datetime">
              <a:rPr lang="en-US" sz="1200" b="0" strike="noStrike" spc="-1">
                <a:solidFill>
                  <a:srgbClr val="8B8B8B"/>
                </a:solidFill>
                <a:latin typeface="Calibri"/>
              </a:rPr>
              <a:t>11/2/2018</a:t>
            </a:fld>
            <a:endParaRPr lang="en-US" sz="1200" b="0" strike="noStrike" spc="-1">
              <a:latin typeface="Times New Roman"/>
            </a:endParaRPr>
          </a:p>
        </p:txBody>
      </p:sp>
      <p:sp>
        <p:nvSpPr>
          <p:cNvPr id="44" name="PlaceHolder 4"/>
          <p:cNvSpPr>
            <a:spLocks noGrp="1"/>
          </p:cNvSpPr>
          <p:nvPr>
            <p:ph type="ftr"/>
          </p:nvPr>
        </p:nvSpPr>
        <p:spPr>
          <a:xfrm>
            <a:off x="4038480" y="6356520"/>
            <a:ext cx="4114440" cy="364680"/>
          </a:xfrm>
          <a:prstGeom prst="rect">
            <a:avLst/>
          </a:prstGeom>
        </p:spPr>
        <p:txBody>
          <a:bodyPr anchor="ctr"/>
          <a:lstStyle/>
          <a:p>
            <a:endParaRPr lang="en-US" sz="2400" b="0" strike="noStrike" spc="-1">
              <a:latin typeface="Times New Roman"/>
            </a:endParaRPr>
          </a:p>
        </p:txBody>
      </p:sp>
      <p:sp>
        <p:nvSpPr>
          <p:cNvPr id="45" name="PlaceHolder 5"/>
          <p:cNvSpPr>
            <a:spLocks noGrp="1"/>
          </p:cNvSpPr>
          <p:nvPr>
            <p:ph type="sldNum"/>
          </p:nvPr>
        </p:nvSpPr>
        <p:spPr>
          <a:xfrm>
            <a:off x="8610480" y="6356520"/>
            <a:ext cx="2742840" cy="364680"/>
          </a:xfrm>
          <a:prstGeom prst="rect">
            <a:avLst/>
          </a:prstGeom>
        </p:spPr>
        <p:txBody>
          <a:bodyPr anchor="ctr"/>
          <a:lstStyle/>
          <a:p>
            <a:pPr algn="r">
              <a:lnSpc>
                <a:spcPct val="100000"/>
              </a:lnSpc>
            </a:pPr>
            <a:fld id="{FFB9AD3C-6CB1-420A-97C9-A23D674B8C23}" type="slidenum">
              <a:rPr lang="en-US" sz="1200" b="0" strike="noStrike" spc="-1">
                <a:solidFill>
                  <a:srgbClr val="8B8B8B"/>
                </a:solidFill>
                <a:latin typeface="Calibri"/>
              </a:rPr>
              <a:t>‹#›</a:t>
            </a:fld>
            <a:endParaRPr lang="en-US"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TextShape 1"/>
          <p:cNvSpPr txBox="1"/>
          <p:nvPr/>
        </p:nvSpPr>
        <p:spPr>
          <a:xfrm>
            <a:off x="1523880" y="1122480"/>
            <a:ext cx="9143640" cy="2387160"/>
          </a:xfrm>
          <a:prstGeom prst="rect">
            <a:avLst/>
          </a:prstGeom>
          <a:noFill/>
          <a:ln>
            <a:noFill/>
          </a:ln>
        </p:spPr>
        <p:txBody>
          <a:bodyPr anchor="b"/>
          <a:lstStyle/>
          <a:p>
            <a:pPr algn="ctr">
              <a:lnSpc>
                <a:spcPct val="90000"/>
              </a:lnSpc>
            </a:pPr>
            <a:r>
              <a:rPr lang="tr-TR" sz="6000" b="0" strike="noStrike" spc="-1">
                <a:solidFill>
                  <a:srgbClr val="000000"/>
                </a:solidFill>
                <a:latin typeface="Calibri Light"/>
              </a:rPr>
              <a:t>HUN214 Macar Edebiyatına Giriş</a:t>
            </a:r>
            <a:endParaRPr lang="tr-TR" sz="6000" b="0" strike="noStrike" spc="-1">
              <a:solidFill>
                <a:srgbClr val="000000"/>
              </a:solidFill>
              <a:latin typeface="Calibri"/>
            </a:endParaRPr>
          </a:p>
        </p:txBody>
      </p:sp>
      <p:sp>
        <p:nvSpPr>
          <p:cNvPr id="83" name="TextShape 2"/>
          <p:cNvSpPr txBox="1"/>
          <p:nvPr/>
        </p:nvSpPr>
        <p:spPr>
          <a:xfrm>
            <a:off x="1523880" y="3602160"/>
            <a:ext cx="9143640" cy="1655280"/>
          </a:xfrm>
          <a:prstGeom prst="rect">
            <a:avLst/>
          </a:prstGeom>
          <a:noFill/>
          <a:ln>
            <a:noFill/>
          </a:ln>
        </p:spPr>
        <p:txBody>
          <a:bodyPr/>
          <a:lstStyle/>
          <a:p>
            <a:pPr algn="ctr"/>
            <a:endParaRPr lang="en-US" sz="3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TextShape 1"/>
          <p:cNvSpPr txBox="1"/>
          <p:nvPr/>
        </p:nvSpPr>
        <p:spPr>
          <a:xfrm>
            <a:off x="838080" y="365040"/>
            <a:ext cx="10515240" cy="1325160"/>
          </a:xfrm>
          <a:prstGeom prst="rect">
            <a:avLst/>
          </a:prstGeom>
          <a:noFill/>
          <a:ln>
            <a:noFill/>
          </a:ln>
        </p:spPr>
        <p:txBody>
          <a:bodyPr anchor="ctr"/>
          <a:lstStyle/>
          <a:p>
            <a:pPr algn="ctr">
              <a:lnSpc>
                <a:spcPct val="90000"/>
              </a:lnSpc>
            </a:pPr>
            <a:r>
              <a:rPr lang="tr-TR" sz="4400" b="0" strike="noStrike" spc="-1" dirty="0" smtClean="0">
                <a:solidFill>
                  <a:srgbClr val="000000"/>
                </a:solidFill>
                <a:latin typeface="Times New Roman" panose="02020603050405020304" pitchFamily="18" charset="0"/>
                <a:cs typeface="Times New Roman" panose="02020603050405020304" pitchFamily="18" charset="0"/>
              </a:rPr>
              <a:t>Sosyalist Dönem</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85" name="TextShape 2"/>
          <p:cNvSpPr txBox="1"/>
          <p:nvPr/>
        </p:nvSpPr>
        <p:spPr>
          <a:xfrm>
            <a:off x="838080" y="1825560"/>
            <a:ext cx="10515240" cy="4350960"/>
          </a:xfrm>
          <a:prstGeom prst="rect">
            <a:avLst/>
          </a:prstGeom>
          <a:noFill/>
          <a:ln>
            <a:noFill/>
          </a:ln>
        </p:spPr>
        <p:txBody>
          <a:bodyPr/>
          <a:lstStyle/>
          <a:p>
            <a:pPr marL="432000" indent="-324000" algn="just">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ea typeface="Noto Sans CJK SC Regular"/>
              </a:rPr>
              <a:t>İkinci Dünya Savaşı’nda Nazi işgaline uğrayan Macaristan, Rusların baskısıyla 1946 yılında sosyalist idareye geçerek yüzyıllar sonra ilk defa Batı dünyasından koparılmıştır ve bu durum 1989 yılında Doğu </a:t>
            </a:r>
            <a:r>
              <a:rPr lang="tr-TR" sz="2800" b="0" strike="noStrike" spc="-1" dirty="0" err="1">
                <a:solidFill>
                  <a:srgbClr val="000000"/>
                </a:solidFill>
                <a:latin typeface="Times New Roman"/>
                <a:ea typeface="Noto Sans CJK SC Regular"/>
              </a:rPr>
              <a:t>Bloğu’nun</a:t>
            </a:r>
            <a:r>
              <a:rPr lang="tr-TR" sz="2800" b="0" strike="noStrike" spc="-1" dirty="0">
                <a:solidFill>
                  <a:srgbClr val="000000"/>
                </a:solidFill>
                <a:latin typeface="Times New Roman"/>
                <a:ea typeface="Noto Sans CJK SC Regular"/>
              </a:rPr>
              <a:t> çöküşüne kadar bu şekilde devam etmiştir.</a:t>
            </a:r>
            <a:endParaRPr lang="tr-TR" sz="2800" b="0" strike="noStrike" spc="-1" dirty="0">
              <a:solidFill>
                <a:srgbClr val="000000"/>
              </a:solidFill>
              <a:latin typeface="Times New Roman"/>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err="1" smtClean="0">
                <a:solidFill>
                  <a:srgbClr val="000000"/>
                </a:solidFill>
                <a:latin typeface="Times New Roman" panose="02020603050405020304" pitchFamily="18" charset="0"/>
                <a:cs typeface="Times New Roman" panose="02020603050405020304" pitchFamily="18" charset="0"/>
              </a:rPr>
              <a:t>Bokır</a:t>
            </a:r>
            <a:r>
              <a:rPr lang="tr-TR" sz="4400" b="0" strike="noStrike" spc="-1" dirty="0" smtClean="0">
                <a:solidFill>
                  <a:srgbClr val="000000"/>
                </a:solidFill>
                <a:latin typeface="Times New Roman" panose="02020603050405020304" pitchFamily="18" charset="0"/>
                <a:cs typeface="Times New Roman" panose="02020603050405020304" pitchFamily="18" charset="0"/>
              </a:rPr>
              <a:t> Mirası</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87"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gn="just">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ea typeface="Noto Sans CJK SC Regular"/>
              </a:rPr>
              <a:t>Macar tarihçi </a:t>
            </a:r>
            <a:r>
              <a:rPr lang="tr-TR" sz="2800" b="0" strike="noStrike" spc="-1" dirty="0" err="1">
                <a:solidFill>
                  <a:srgbClr val="000000"/>
                </a:solidFill>
                <a:latin typeface="Times New Roman"/>
                <a:ea typeface="Noto Sans CJK SC Regular"/>
              </a:rPr>
              <a:t>István</a:t>
            </a:r>
            <a:r>
              <a:rPr lang="tr-TR" sz="2800" b="0" strike="noStrike" spc="-1" dirty="0">
                <a:solidFill>
                  <a:srgbClr val="000000"/>
                </a:solidFill>
                <a:latin typeface="Times New Roman"/>
                <a:ea typeface="Noto Sans CJK SC Regular"/>
              </a:rPr>
              <a:t> </a:t>
            </a:r>
            <a:r>
              <a:rPr lang="tr-TR" sz="2800" b="0" strike="noStrike" spc="-1" dirty="0" err="1">
                <a:solidFill>
                  <a:srgbClr val="000000"/>
                </a:solidFill>
                <a:latin typeface="Times New Roman"/>
                <a:ea typeface="Noto Sans CJK SC Regular"/>
              </a:rPr>
              <a:t>Vásáry</a:t>
            </a:r>
            <a:r>
              <a:rPr lang="tr-TR" sz="2800" b="0" strike="noStrike" spc="-1" dirty="0">
                <a:solidFill>
                  <a:srgbClr val="000000"/>
                </a:solidFill>
                <a:latin typeface="Times New Roman"/>
                <a:ea typeface="Noto Sans CJK SC Regular"/>
              </a:rPr>
              <a:t> Macaristan topraklarını İç Asya’nın batıdaki ‘uzantısı’ sayar: “Tuna-</a:t>
            </a:r>
            <a:r>
              <a:rPr lang="tr-TR" sz="2800" b="0" strike="noStrike" spc="-1" dirty="0" err="1">
                <a:solidFill>
                  <a:srgbClr val="000000"/>
                </a:solidFill>
                <a:latin typeface="Times New Roman"/>
                <a:ea typeface="Noto Sans CJK SC Regular"/>
              </a:rPr>
              <a:t>Tisa</a:t>
            </a:r>
            <a:r>
              <a:rPr lang="tr-TR" sz="2800" b="0" strike="noStrike" spc="-1" dirty="0">
                <a:solidFill>
                  <a:srgbClr val="000000"/>
                </a:solidFill>
                <a:latin typeface="Times New Roman"/>
                <a:ea typeface="Noto Sans CJK SC Regular"/>
              </a:rPr>
              <a:t> nehirleri arası ve Büyük Macar Ovası (</a:t>
            </a:r>
            <a:r>
              <a:rPr lang="tr-TR" sz="2800" b="0" strike="noStrike" spc="-1" dirty="0" err="1">
                <a:solidFill>
                  <a:srgbClr val="000000"/>
                </a:solidFill>
                <a:latin typeface="Times New Roman"/>
                <a:ea typeface="Noto Sans CJK SC Regular"/>
              </a:rPr>
              <a:t>Nagyalföld</a:t>
            </a:r>
            <a:r>
              <a:rPr lang="tr-TR" sz="2800" b="0" strike="noStrike" spc="-1" dirty="0">
                <a:solidFill>
                  <a:srgbClr val="000000"/>
                </a:solidFill>
                <a:latin typeface="Times New Roman"/>
                <a:ea typeface="Noto Sans CJK SC Regular"/>
              </a:rPr>
              <a:t>) Avrasya bozkır kuşağının son kısmıdır. Binlerce kilometre kat ettikten sonra, bozkır sanki yorulmuş gibidir ve Karpatların yüksek doruklarında sona erer. Fakat son bir hamleyle Karpatları aştıktan sonra düzlük topraklar Büyük Macar Ovası’nda yeniden belirir.</a:t>
            </a:r>
            <a:endParaRPr lang="tr-TR" sz="2800" b="0" strike="noStrike" spc="-1" dirty="0">
              <a:solidFill>
                <a:srgbClr val="000000"/>
              </a:solidFill>
              <a:latin typeface="Times New Roman"/>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smtClean="0">
                <a:solidFill>
                  <a:srgbClr val="000000"/>
                </a:solidFill>
                <a:latin typeface="Times New Roman" panose="02020603050405020304" pitchFamily="18" charset="0"/>
                <a:cs typeface="Times New Roman" panose="02020603050405020304" pitchFamily="18" charset="0"/>
              </a:rPr>
              <a:t>Bozkır Mirası</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89"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gn="just">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ea typeface="Noto Sans CJK SC Regular"/>
              </a:rPr>
              <a:t>Bu yüzden doğudan gelen göçebe dalgalarını oluşturan kavimlerin Macar Ovası topraklarına memnuniyetle yerleşmeleri şaşırtıcı değildir</a:t>
            </a:r>
            <a:r>
              <a:rPr lang="tr-TR" sz="2800" b="0" strike="noStrike" spc="-1" dirty="0" smtClean="0">
                <a:solidFill>
                  <a:srgbClr val="000000"/>
                </a:solidFill>
                <a:latin typeface="Times New Roman"/>
                <a:ea typeface="Noto Sans CJK SC Regular"/>
              </a:rPr>
              <a:t>”. </a:t>
            </a:r>
            <a:r>
              <a:rPr lang="tr-TR" sz="2800" b="0" strike="noStrike" spc="-1" dirty="0">
                <a:solidFill>
                  <a:srgbClr val="000000"/>
                </a:solidFill>
                <a:latin typeface="Times New Roman"/>
                <a:ea typeface="Noto Sans CJK SC Regular"/>
              </a:rPr>
              <a:t>Hunlardan itibaren, Avarlar da dâhil olmak üzere, bu bölgenin son efendileri olan Macarlara kadar Karpatlar Havzası Hint-Avrupa dili konuşmayan kavimlerin elinde olmuştur.</a:t>
            </a:r>
            <a:endParaRPr lang="tr-TR" sz="2800" b="0" strike="noStrike" spc="-1" dirty="0">
              <a:solidFill>
                <a:srgbClr val="000000"/>
              </a:solidFill>
              <a:latin typeface="Times New Roman"/>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smtClean="0">
                <a:solidFill>
                  <a:srgbClr val="000000"/>
                </a:solidFill>
                <a:latin typeface="Times New Roman" panose="02020603050405020304" pitchFamily="18" charset="0"/>
                <a:cs typeface="Times New Roman" panose="02020603050405020304" pitchFamily="18" charset="0"/>
              </a:rPr>
              <a:t>Doğu ve Batı</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91"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gn="just">
              <a:lnSpc>
                <a:spcPct val="100000"/>
              </a:lnSpc>
              <a:spcBef>
                <a:spcPts val="1417"/>
              </a:spcBef>
              <a:buClr>
                <a:srgbClr val="000000"/>
              </a:buClr>
              <a:buSzPct val="45000"/>
              <a:buFont typeface="Wingdings" charset="2"/>
              <a:buChar char=""/>
            </a:pPr>
            <a:r>
              <a:rPr lang="tr-TR" sz="2800" b="0" strike="noStrike" spc="-1" dirty="0" err="1">
                <a:solidFill>
                  <a:srgbClr val="000000"/>
                </a:solidFill>
                <a:latin typeface="Times New Roman"/>
                <a:ea typeface="Noto Sans CJK SC Regular"/>
              </a:rPr>
              <a:t>Vásáry’nin</a:t>
            </a:r>
            <a:r>
              <a:rPr lang="tr-TR" sz="2800" b="0" strike="noStrike" spc="-1" dirty="0">
                <a:solidFill>
                  <a:srgbClr val="000000"/>
                </a:solidFill>
                <a:latin typeface="Times New Roman"/>
                <a:ea typeface="Noto Sans CJK SC Regular"/>
              </a:rPr>
              <a:t> tanımlamaları doğal olarak en nihayet Moğol istilası dönemine kadar geçerlidir; bu dönemden sonra Batı medeniyetinin sınırları da yavaş yavaş oluşmaya başlar ve Macaristan kimi açılardan birbirine hayli benzeyen iki Doğu’yla komşu olur: Rus Doğu’su ve Osmanlı Doğu’su.</a:t>
            </a:r>
            <a:endParaRPr lang="tr-TR" sz="2800" b="0" strike="noStrike" spc="-1" dirty="0">
              <a:solidFill>
                <a:srgbClr val="000000"/>
              </a:solidFill>
              <a:latin typeface="Times New Roman"/>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smtClean="0">
                <a:solidFill>
                  <a:srgbClr val="000000"/>
                </a:solidFill>
                <a:latin typeface="Times New Roman" panose="02020603050405020304" pitchFamily="18" charset="0"/>
                <a:cs typeface="Times New Roman" panose="02020603050405020304" pitchFamily="18" charset="0"/>
              </a:rPr>
              <a:t>Avrupa Medeniyetinin Ekolleri</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93"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gn="just">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ea typeface="Noto Sans CJK SC Regular"/>
              </a:rPr>
              <a:t>Yukarıda Macaristan’ın, en parlak devrinde Kuzey Denizi’nden Adriyatik’e kadar uzandığı belirtilmişti; dikkat edilirse bu sınırlar aynı zamanda Katolik inancının da (bu anlamda Batı medeniyetinin) sınırlarıdır. Bu sınırlar içerisindeki medeniyet yapılanmasının üç varyantından bahsedilebilir: </a:t>
            </a:r>
            <a:r>
              <a:rPr lang="tr-TR" sz="2800" b="0" i="1" strike="noStrike" spc="-1" dirty="0">
                <a:solidFill>
                  <a:srgbClr val="000000"/>
                </a:solidFill>
                <a:latin typeface="Times New Roman"/>
                <a:ea typeface="Noto Sans CJK SC Regular"/>
              </a:rPr>
              <a:t>Kuzey</a:t>
            </a:r>
            <a:r>
              <a:rPr lang="tr-TR" sz="2800" b="0" strike="noStrike" spc="-1" dirty="0">
                <a:solidFill>
                  <a:srgbClr val="000000"/>
                </a:solidFill>
                <a:latin typeface="Times New Roman"/>
                <a:ea typeface="Noto Sans CJK SC Regular"/>
              </a:rPr>
              <a:t> (Anglosakson, İskandinav), </a:t>
            </a:r>
            <a:r>
              <a:rPr lang="tr-TR" sz="2800" b="0" i="1" strike="noStrike" spc="-1" dirty="0">
                <a:solidFill>
                  <a:srgbClr val="000000"/>
                </a:solidFill>
                <a:latin typeface="Times New Roman"/>
                <a:ea typeface="Noto Sans CJK SC Regular"/>
              </a:rPr>
              <a:t>Güney</a:t>
            </a:r>
            <a:r>
              <a:rPr lang="tr-TR" sz="2800" b="0" strike="noStrike" spc="-1" dirty="0">
                <a:solidFill>
                  <a:srgbClr val="000000"/>
                </a:solidFill>
                <a:latin typeface="Times New Roman"/>
                <a:ea typeface="Noto Sans CJK SC Regular"/>
              </a:rPr>
              <a:t> (Latin) ve en nihayet kendine özgü bileşenleri olan </a:t>
            </a:r>
            <a:r>
              <a:rPr lang="tr-TR" sz="2800" b="0" i="1" strike="noStrike" spc="-1" dirty="0">
                <a:solidFill>
                  <a:srgbClr val="000000"/>
                </a:solidFill>
                <a:latin typeface="Times New Roman"/>
                <a:ea typeface="Noto Sans CJK SC Regular"/>
              </a:rPr>
              <a:t>Orta Avrupa</a:t>
            </a:r>
            <a:r>
              <a:rPr lang="tr-TR" sz="2800" b="0" strike="noStrike" spc="-1" dirty="0">
                <a:solidFill>
                  <a:srgbClr val="000000"/>
                </a:solidFill>
                <a:latin typeface="Times New Roman"/>
                <a:ea typeface="Noto Sans CJK SC Regular"/>
              </a:rPr>
              <a:t> (bu anlamda Polonya, Avusturya, Çek Cumhuriyeti, Slovakya, Macaristan, Slovenya ve Hırvatistan).</a:t>
            </a:r>
            <a:endParaRPr lang="tr-TR" sz="2800" b="0" strike="noStrike" spc="-1" dirty="0">
              <a:solidFill>
                <a:srgbClr val="000000"/>
              </a:solidFill>
              <a:latin typeface="Times New Roman"/>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smtClean="0">
                <a:solidFill>
                  <a:srgbClr val="000000"/>
                </a:solidFill>
                <a:latin typeface="Times New Roman" panose="02020603050405020304" pitchFamily="18" charset="0"/>
                <a:cs typeface="Times New Roman" panose="02020603050405020304" pitchFamily="18" charset="0"/>
              </a:rPr>
              <a:t>Avrupa Medeniyetinin Ekolleri</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95"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gn="just">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ea typeface="Noto Sans CJK SC Regular"/>
              </a:rPr>
              <a:t>Batı Avrupa nitelemesi ise esasında bu üçünün karışımıdır ve bir anlamda Batı medeniyetinin ta kendisidir; bu medeniyet Orta Avrupa’da aslında Osmanlı Doğu’su (Güneydoğu Avrupa, yani Balkan coğrafyası) ve Rus Doğu’suyla (Doğu Avrupa) sınırdaştır ve Bizans bu iki Doğu’ya da mündemiçtir.</a:t>
            </a:r>
            <a:endParaRPr lang="tr-TR" sz="2800" b="0" strike="noStrike" spc="-1" dirty="0">
              <a:solidFill>
                <a:srgbClr val="000000"/>
              </a:solidFill>
              <a:latin typeface="Times New Roman"/>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TotalTime>
  <Words>323</Words>
  <Application>Microsoft Office PowerPoint</Application>
  <PresentationFormat>Geniş ekran</PresentationFormat>
  <Paragraphs>13</Paragraphs>
  <Slides>7</Slides>
  <Notes>0</Notes>
  <HiddenSlides>0</HiddenSlides>
  <MMClips>0</MMClips>
  <ScaleCrop>false</ScaleCrop>
  <HeadingPairs>
    <vt:vector size="6" baseType="variant">
      <vt:variant>
        <vt:lpstr>Kullanılan Yazı Tipleri</vt:lpstr>
      </vt:variant>
      <vt:variant>
        <vt:i4>8</vt:i4>
      </vt:variant>
      <vt:variant>
        <vt:lpstr>Tema</vt:lpstr>
      </vt:variant>
      <vt:variant>
        <vt:i4>2</vt:i4>
      </vt:variant>
      <vt:variant>
        <vt:lpstr>Slayt Başlıkları</vt:lpstr>
      </vt:variant>
      <vt:variant>
        <vt:i4>7</vt:i4>
      </vt:variant>
    </vt:vector>
  </HeadingPairs>
  <TitlesOfParts>
    <vt:vector size="17" baseType="lpstr">
      <vt:lpstr>Arial</vt:lpstr>
      <vt:lpstr>Calibri</vt:lpstr>
      <vt:lpstr>Calibri Light</vt:lpstr>
      <vt:lpstr>DejaVu Sans</vt:lpstr>
      <vt:lpstr>Noto Sans CJK SC Regular</vt:lpstr>
      <vt:lpstr>Symbol</vt:lpstr>
      <vt:lpstr>Times New Roman</vt:lpstr>
      <vt:lpstr>Wingdings</vt:lpstr>
      <vt:lpstr>Office Theme</vt:lpstr>
      <vt:lpstr>Office Theme</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HUN214 Macar Edebiyatına Giriş</dc:title>
  <dc:subject/>
  <dc:creator>İsmail Doğan</dc:creator>
  <dc:description/>
  <cp:lastModifiedBy>İsmail Doğan</cp:lastModifiedBy>
  <cp:revision>4</cp:revision>
  <dcterms:created xsi:type="dcterms:W3CDTF">2018-10-30T11:58:59Z</dcterms:created>
  <dcterms:modified xsi:type="dcterms:W3CDTF">2018-11-02T07:35:46Z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Geniş ekran</vt:lpwstr>
  </property>
  <property fmtid="{D5CDD505-2E9C-101B-9397-08002B2CF9AE}" pid="9" name="ScaleCrop">
    <vt:bool>false</vt:bool>
  </property>
  <property fmtid="{D5CDD505-2E9C-101B-9397-08002B2CF9AE}" pid="10" name="ShareDoc">
    <vt:bool>false</vt:bool>
  </property>
  <property fmtid="{D5CDD505-2E9C-101B-9397-08002B2CF9AE}" pid="11" name="Slides">
    <vt:i4>2</vt:i4>
  </property>
</Properties>
</file>