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E866D2C-C4F3-4D83-86CB-0E678A208ED5}"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3502640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866D2C-C4F3-4D83-86CB-0E678A208ED5}"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2507400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866D2C-C4F3-4D83-86CB-0E678A208ED5}"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1022608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866D2C-C4F3-4D83-86CB-0E678A208ED5}"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453679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E866D2C-C4F3-4D83-86CB-0E678A208ED5}"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138466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E866D2C-C4F3-4D83-86CB-0E678A208ED5}"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323520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E866D2C-C4F3-4D83-86CB-0E678A208ED5}"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657190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E866D2C-C4F3-4D83-86CB-0E678A208ED5}"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363552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E866D2C-C4F3-4D83-86CB-0E678A208ED5}"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3239856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866D2C-C4F3-4D83-86CB-0E678A208ED5}"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854501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866D2C-C4F3-4D83-86CB-0E678A208ED5}"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2740FD-F6FD-4FA1-A1AB-2ABD87F5B9D7}" type="slidenum">
              <a:rPr lang="tr-TR" smtClean="0"/>
              <a:t>‹#›</a:t>
            </a:fld>
            <a:endParaRPr lang="tr-TR"/>
          </a:p>
        </p:txBody>
      </p:sp>
    </p:spTree>
    <p:extLst>
      <p:ext uri="{BB962C8B-B14F-4D97-AF65-F5344CB8AC3E}">
        <p14:creationId xmlns:p14="http://schemas.microsoft.com/office/powerpoint/2010/main" val="1384433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66D2C-C4F3-4D83-86CB-0E678A208ED5}"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740FD-F6FD-4FA1-A1AB-2ABD87F5B9D7}" type="slidenum">
              <a:rPr lang="tr-TR" smtClean="0"/>
              <a:t>‹#›</a:t>
            </a:fld>
            <a:endParaRPr lang="tr-TR"/>
          </a:p>
        </p:txBody>
      </p:sp>
    </p:spTree>
    <p:extLst>
      <p:ext uri="{BB962C8B-B14F-4D97-AF65-F5344CB8AC3E}">
        <p14:creationId xmlns:p14="http://schemas.microsoft.com/office/powerpoint/2010/main" val="3976477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524000" y="2690336"/>
            <a:ext cx="8786648" cy="2031325"/>
          </a:xfrm>
          <a:prstGeom prst="rect">
            <a:avLst/>
          </a:prstGeom>
        </p:spPr>
        <p:txBody>
          <a:bodyPr wrap="square">
            <a:spAutoFit/>
          </a:bodyPr>
          <a:lstStyle/>
          <a:p>
            <a:r>
              <a:rPr lang="tr-TR" dirty="0" smtClean="0"/>
              <a:t>Tutumların Gelişmesi ve Kalıplaşması</a:t>
            </a:r>
          </a:p>
          <a:p>
            <a:endParaRPr lang="tr-TR" dirty="0" smtClean="0"/>
          </a:p>
          <a:p>
            <a:r>
              <a:rPr lang="tr-TR" dirty="0" smtClean="0"/>
              <a:t>İnsanlar tutumlara sahip olarak doğmazlar, tutumlar sonradan öğrenilir. </a:t>
            </a:r>
          </a:p>
          <a:p>
            <a:endParaRPr lang="tr-TR" dirty="0"/>
          </a:p>
          <a:p>
            <a:r>
              <a:rPr lang="tr-TR" dirty="0" smtClean="0"/>
              <a:t>Pizza ile ilgili bir tutuma kendimiz yiyerek ya da başkasının fikri sayesinde sahip oluruz. </a:t>
            </a:r>
          </a:p>
          <a:p>
            <a:endParaRPr lang="tr-TR" dirty="0" smtClean="0"/>
          </a:p>
          <a:p>
            <a:r>
              <a:rPr lang="tr-TR" dirty="0" smtClean="0"/>
              <a:t>Tutumlar genelde şu yollardan elde edilir:</a:t>
            </a:r>
            <a:endParaRPr lang="tr-TR" dirty="0"/>
          </a:p>
        </p:txBody>
      </p:sp>
    </p:spTree>
    <p:extLst>
      <p:ext uri="{BB962C8B-B14F-4D97-AF65-F5344CB8AC3E}">
        <p14:creationId xmlns:p14="http://schemas.microsoft.com/office/powerpoint/2010/main" val="796594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13490" y="1859340"/>
            <a:ext cx="8839200" cy="3970318"/>
          </a:xfrm>
          <a:prstGeom prst="rect">
            <a:avLst/>
          </a:prstGeom>
        </p:spPr>
        <p:txBody>
          <a:bodyPr wrap="square">
            <a:spAutoFit/>
          </a:bodyPr>
          <a:lstStyle/>
          <a:p>
            <a:r>
              <a:rPr lang="tr-TR" dirty="0" smtClean="0"/>
              <a:t>•	Doğrudan deneyim:</a:t>
            </a:r>
          </a:p>
          <a:p>
            <a:endParaRPr lang="tr-TR" dirty="0"/>
          </a:p>
          <a:p>
            <a:r>
              <a:rPr lang="tr-TR" dirty="0" smtClean="0"/>
              <a:t> Pizza örneğinde olduğu gibi pizzayı yeriz, tadını beğeniriz, olumlu tutum geliştiririz. Deprem, savaş, anne-babanın ayrılması gibi yaşamsal olaylar da insanlar belirli tutumlar geliştirirler.</a:t>
            </a:r>
          </a:p>
          <a:p>
            <a:endParaRPr lang="tr-TR" dirty="0" smtClean="0"/>
          </a:p>
          <a:p>
            <a:r>
              <a:rPr lang="tr-TR" dirty="0" smtClean="0"/>
              <a:t>Bazen hakkında turum geliştirmemiş olduğumuz bir objeyi, hakkında tutum sahibi olduğumuz başka bir objeyle </a:t>
            </a:r>
            <a:r>
              <a:rPr lang="tr-TR" dirty="0" err="1" smtClean="0"/>
              <a:t>bağlantılandırabiliriz</a:t>
            </a:r>
            <a:r>
              <a:rPr lang="tr-TR" dirty="0" smtClean="0"/>
              <a:t>.</a:t>
            </a:r>
          </a:p>
          <a:p>
            <a:endParaRPr lang="tr-TR" dirty="0" smtClean="0"/>
          </a:p>
          <a:p>
            <a:r>
              <a:rPr lang="tr-TR" dirty="0" smtClean="0"/>
              <a:t>Örneğin; </a:t>
            </a:r>
            <a:r>
              <a:rPr lang="tr-TR" dirty="0" err="1" smtClean="0"/>
              <a:t>Pavlov’un</a:t>
            </a:r>
            <a:r>
              <a:rPr lang="tr-TR" dirty="0" smtClean="0"/>
              <a:t> köpekleri </a:t>
            </a:r>
          </a:p>
          <a:p>
            <a:endParaRPr lang="tr-TR" dirty="0" smtClean="0"/>
          </a:p>
          <a:p>
            <a:r>
              <a:rPr lang="tr-TR" dirty="0" smtClean="0"/>
              <a:t>Örneğin; Güvenilmez kelimesinin çağrışımı + politikacılara güvenilmez + politikacılara karşı olumsuz tutum</a:t>
            </a:r>
          </a:p>
          <a:p>
            <a:endParaRPr lang="tr-TR" dirty="0" smtClean="0"/>
          </a:p>
          <a:p>
            <a:r>
              <a:rPr lang="tr-TR" dirty="0" smtClean="0"/>
              <a:t>Örneğin; çocukların köpeklerden korkmaları</a:t>
            </a:r>
            <a:endParaRPr lang="tr-TR" dirty="0"/>
          </a:p>
        </p:txBody>
      </p:sp>
    </p:spTree>
    <p:extLst>
      <p:ext uri="{BB962C8B-B14F-4D97-AF65-F5344CB8AC3E}">
        <p14:creationId xmlns:p14="http://schemas.microsoft.com/office/powerpoint/2010/main" val="3884494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5117" y="2136339"/>
            <a:ext cx="9343697" cy="2862322"/>
          </a:xfrm>
          <a:prstGeom prst="rect">
            <a:avLst/>
          </a:prstGeom>
        </p:spPr>
        <p:txBody>
          <a:bodyPr wrap="square">
            <a:spAutoFit/>
          </a:bodyPr>
          <a:lstStyle/>
          <a:p>
            <a:r>
              <a:rPr lang="tr-TR" dirty="0" smtClean="0"/>
              <a:t>•	Pekiştirme: </a:t>
            </a:r>
          </a:p>
          <a:p>
            <a:endParaRPr lang="tr-TR" dirty="0"/>
          </a:p>
          <a:p>
            <a:r>
              <a:rPr lang="tr-TR" dirty="0" smtClean="0"/>
              <a:t>Watson ve </a:t>
            </a:r>
            <a:r>
              <a:rPr lang="tr-TR" dirty="0" err="1" smtClean="0"/>
              <a:t>Rayner’ın</a:t>
            </a:r>
            <a:r>
              <a:rPr lang="tr-TR" dirty="0" smtClean="0"/>
              <a:t>, 11 aylık </a:t>
            </a:r>
            <a:r>
              <a:rPr lang="tr-TR" dirty="0" err="1" smtClean="0"/>
              <a:t>Albert’la</a:t>
            </a:r>
            <a:r>
              <a:rPr lang="tr-TR" dirty="0" smtClean="0"/>
              <a:t> gerçekleştirdikleri fare-yüksek ses deneyi örnek olarak verilebilir. Albert fareyle ilk karşılaştığında hiç korku belirtisi göstermemiştir. Fareye rahatça dokunabilmektedir. Daha sonra fareye her ellediğinde yüksek ses verilmiştir. Bebek fareden korkmaya başlamıştır. Bu durum pekişmiştir ve bebek küçük ve tüylü oyuncaklara karşı da olumsuz tutum geliştirmiştir. </a:t>
            </a:r>
          </a:p>
          <a:p>
            <a:endParaRPr lang="tr-TR" dirty="0" smtClean="0"/>
          </a:p>
          <a:p>
            <a:r>
              <a:rPr lang="tr-TR" dirty="0" smtClean="0"/>
              <a:t>Siyasi görüşünü savunan bir kişinin arkadaşlarından destek aldığında bu görüşü savunmaya devam etmesine yardımcı olur.</a:t>
            </a:r>
            <a:endParaRPr lang="tr-TR" dirty="0"/>
          </a:p>
        </p:txBody>
      </p:sp>
    </p:spTree>
    <p:extLst>
      <p:ext uri="{BB962C8B-B14F-4D97-AF65-F5344CB8AC3E}">
        <p14:creationId xmlns:p14="http://schemas.microsoft.com/office/powerpoint/2010/main" val="95244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87366" y="2413338"/>
            <a:ext cx="8912772" cy="2031325"/>
          </a:xfrm>
          <a:prstGeom prst="rect">
            <a:avLst/>
          </a:prstGeom>
        </p:spPr>
        <p:txBody>
          <a:bodyPr wrap="square">
            <a:spAutoFit/>
          </a:bodyPr>
          <a:lstStyle/>
          <a:p>
            <a:r>
              <a:rPr lang="tr-TR" dirty="0" smtClean="0"/>
              <a:t>•	Taklit: </a:t>
            </a:r>
          </a:p>
          <a:p>
            <a:endParaRPr lang="tr-TR" dirty="0"/>
          </a:p>
          <a:p>
            <a:r>
              <a:rPr lang="tr-TR" dirty="0" smtClean="0"/>
              <a:t>Anne-baba çocukların oluşturdukları tutumların ilk kaynağıdır. Örneğin, çocukların politik tutumları, sigara içmeye karşı tutumları anne-babanınkiyle çok güçlü benzerlikler taşır. Arkadaş çevresi de aynı şekilde tutum oluşumuna etki eder. Müziğe, giyim ve saç biçimine, davranış tarzına ve bunun gibi birçok tutum objesine yönelik tutumlarımız arkadaş çevresinden etkilenir.</a:t>
            </a:r>
            <a:endParaRPr lang="tr-TR" dirty="0"/>
          </a:p>
        </p:txBody>
      </p:sp>
    </p:spTree>
    <p:extLst>
      <p:ext uri="{BB962C8B-B14F-4D97-AF65-F5344CB8AC3E}">
        <p14:creationId xmlns:p14="http://schemas.microsoft.com/office/powerpoint/2010/main" val="3700342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2690336"/>
            <a:ext cx="9070428" cy="1477328"/>
          </a:xfrm>
          <a:prstGeom prst="rect">
            <a:avLst/>
          </a:prstGeom>
        </p:spPr>
        <p:txBody>
          <a:bodyPr wrap="square">
            <a:spAutoFit/>
          </a:bodyPr>
          <a:lstStyle/>
          <a:p>
            <a:r>
              <a:rPr lang="tr-TR" dirty="0" smtClean="0"/>
              <a:t>•	Sosyal öğrenme: </a:t>
            </a:r>
          </a:p>
          <a:p>
            <a:endParaRPr lang="tr-TR" dirty="0"/>
          </a:p>
          <a:p>
            <a:r>
              <a:rPr lang="tr-TR" dirty="0"/>
              <a:t>M</a:t>
            </a:r>
            <a:r>
              <a:rPr lang="tr-TR" dirty="0" smtClean="0"/>
              <a:t>edyanın etkisi söz konusudur. Televizyon ve gazete reklamları ürünler ile ilgili tutumuzu değiştirebilir, yeni tutum oluşturmamıza yön verebilir. Siyasi seçimlerde de televizyon ve gazetelerde yürütülen kampanyalar, seçmenin tutumunda değişiklere neden olabilir. </a:t>
            </a:r>
            <a:endParaRPr lang="tr-TR" dirty="0"/>
          </a:p>
        </p:txBody>
      </p:sp>
    </p:spTree>
    <p:extLst>
      <p:ext uri="{BB962C8B-B14F-4D97-AF65-F5344CB8AC3E}">
        <p14:creationId xmlns:p14="http://schemas.microsoft.com/office/powerpoint/2010/main" val="1206044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56137" y="1305342"/>
            <a:ext cx="9417269" cy="3416320"/>
          </a:xfrm>
          <a:prstGeom prst="rect">
            <a:avLst/>
          </a:prstGeom>
        </p:spPr>
        <p:txBody>
          <a:bodyPr wrap="square">
            <a:spAutoFit/>
          </a:bodyPr>
          <a:lstStyle/>
          <a:p>
            <a:r>
              <a:rPr lang="tr-TR" dirty="0" smtClean="0"/>
              <a:t>Kalıplaşmış tutumlar</a:t>
            </a:r>
          </a:p>
          <a:p>
            <a:endParaRPr lang="tr-TR" dirty="0" smtClean="0"/>
          </a:p>
          <a:p>
            <a:r>
              <a:rPr lang="tr-TR" dirty="0" smtClean="0"/>
              <a:t>Bir bakıma belirli gruplar hakkında sahip olduğumuz bilgilerin özetidir. Japonlar hakkında pek az şey bilen Ahmet, çevreden edindiği bilgilerle, Japonların “çalışkan ve nazik bir ulus” olduğu hakkında bir kalıp yargı geliştirmiş olabilir. Bu şekilde bir </a:t>
            </a:r>
            <a:r>
              <a:rPr lang="tr-TR" dirty="0" err="1" smtClean="0"/>
              <a:t>japonla</a:t>
            </a:r>
            <a:r>
              <a:rPr lang="tr-TR" dirty="0" smtClean="0"/>
              <a:t> karşılaştığında nasıl davranması gerektiğini bilir, yeni bir öğrenme sürecine girmez, bu kalıp </a:t>
            </a:r>
            <a:r>
              <a:rPr lang="tr-TR" dirty="0" err="1" smtClean="0"/>
              <a:t>yargıalrı</a:t>
            </a:r>
            <a:r>
              <a:rPr lang="tr-TR" dirty="0" smtClean="0"/>
              <a:t> kullanarak davranışlarına düzen ve tutarlılık kazandırır.</a:t>
            </a:r>
          </a:p>
          <a:p>
            <a:endParaRPr lang="tr-TR" dirty="0" smtClean="0"/>
          </a:p>
          <a:p>
            <a:r>
              <a:rPr lang="tr-TR" dirty="0" smtClean="0"/>
              <a:t>Bir grup hakkında bilgimiz ne kadar az ise başkalarının o grup hakkındaki fikirlerinden o kadar çok etkileniriz, oysa iyi bildiğimiz bir gruba ilişkin düşüncelerimiz neredeyse hiç değişmez. </a:t>
            </a:r>
          </a:p>
          <a:p>
            <a:r>
              <a:rPr lang="tr-TR" dirty="0" smtClean="0"/>
              <a:t>Örneğin yaz kampında birbirleriyle rekabet eden grupların kendi çıkarlarının devamı için karşı gruptakiler için kalıp yargılar geliştirir ve bunları çok da değiştirmezler.</a:t>
            </a:r>
            <a:endParaRPr lang="tr-TR" dirty="0"/>
          </a:p>
        </p:txBody>
      </p:sp>
    </p:spTree>
    <p:extLst>
      <p:ext uri="{BB962C8B-B14F-4D97-AF65-F5344CB8AC3E}">
        <p14:creationId xmlns:p14="http://schemas.microsoft.com/office/powerpoint/2010/main" val="181583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4000" y="474345"/>
            <a:ext cx="9070428" cy="5078313"/>
          </a:xfrm>
          <a:prstGeom prst="rect">
            <a:avLst/>
          </a:prstGeom>
        </p:spPr>
        <p:txBody>
          <a:bodyPr wrap="square">
            <a:spAutoFit/>
          </a:bodyPr>
          <a:lstStyle/>
          <a:p>
            <a:r>
              <a:rPr lang="tr-TR" dirty="0" smtClean="0"/>
              <a:t>Kalıp yargılar – ayrımcılık ilişkisi </a:t>
            </a:r>
          </a:p>
          <a:p>
            <a:endParaRPr lang="tr-TR" dirty="0" smtClean="0"/>
          </a:p>
          <a:p>
            <a:r>
              <a:rPr lang="tr-TR" dirty="0" smtClean="0"/>
              <a:t>Ayrımcılık bir grubun üye veya üyelerine o gruba karşı sahip olduğumuz olumsuz turum nedeniyle olumsuz davranmamızdır. Yabancılara karşı yapılan uygulamalar vb. </a:t>
            </a:r>
          </a:p>
          <a:p>
            <a:endParaRPr lang="tr-TR" dirty="0" smtClean="0"/>
          </a:p>
          <a:p>
            <a:r>
              <a:rPr lang="tr-TR" dirty="0" smtClean="0"/>
              <a:t>Ancak her olumsuz tutum ayrımcılığa neden olmayabilir. Olumsuz kalıplaşmış tutumlarda olumsuz tutum davranışa yansımayabilir. Kadınların çalışma yaşamında kaprisli olduğunu düşünen biri, düşünceyi davranışlarına yansıtmayabilir. </a:t>
            </a:r>
          </a:p>
          <a:p>
            <a:endParaRPr lang="tr-TR" dirty="0" smtClean="0"/>
          </a:p>
          <a:p>
            <a:r>
              <a:rPr lang="tr-TR" dirty="0" smtClean="0"/>
              <a:t>Olumsuz bir tutumun davranışa yansımamasının çok çeşitli nedeni olabilir, ama bu nedenlerden belki de günümüzde en önemli olanı, çevreden gelen baskının ve insancıl beklentilerin ayrımcılık gösterilmemesi yönünde olmasıdır. </a:t>
            </a:r>
            <a:r>
              <a:rPr lang="tr-TR" dirty="0" err="1" smtClean="0"/>
              <a:t>Pettigrew</a:t>
            </a:r>
            <a:r>
              <a:rPr lang="tr-TR" dirty="0" smtClean="0"/>
              <a:t>, son yıllarda özellikle Avrupa’da yabancılara karşı önyargıları ölçtüğü çalışmalarında, gizil ve görünür önyargı ayrımını yapmıştır. Görünür önyargı, saklamaya gerek duyulmayan, kontrolsüz ve direk önyargıdır ve bunun dışa vurumu çok daha kolaydır. Gizil önyargı, sessiz ve gizlenmiş önyargıdır. Kendini kolayca belli etmez, bakıldığında hoşgörülü davranış göze çarpabilir. Görünür önyargıya örnek Almanya’da Türklere karşı tutum, gizil önyargıya Türkiye Büyük Millet Meclisi’nde kadınlara kota ayırmaya karşı çıkan bir birey örnek olarak verilebilir. </a:t>
            </a:r>
            <a:endParaRPr lang="tr-TR" dirty="0"/>
          </a:p>
        </p:txBody>
      </p:sp>
    </p:spTree>
    <p:extLst>
      <p:ext uri="{BB962C8B-B14F-4D97-AF65-F5344CB8AC3E}">
        <p14:creationId xmlns:p14="http://schemas.microsoft.com/office/powerpoint/2010/main" val="977922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0621" y="-356651"/>
            <a:ext cx="11004331" cy="6463308"/>
          </a:xfrm>
          <a:prstGeom prst="rect">
            <a:avLst/>
          </a:prstGeom>
        </p:spPr>
        <p:txBody>
          <a:bodyPr wrap="square">
            <a:spAutoFit/>
          </a:bodyPr>
          <a:lstStyle/>
          <a:p>
            <a:endParaRPr lang="tr-TR" dirty="0" smtClean="0"/>
          </a:p>
          <a:p>
            <a:endParaRPr lang="tr-TR" dirty="0"/>
          </a:p>
          <a:p>
            <a:endParaRPr lang="tr-TR" dirty="0" smtClean="0"/>
          </a:p>
          <a:p>
            <a:r>
              <a:rPr lang="tr-TR" dirty="0" smtClean="0"/>
              <a:t>Ortam eşiği (engeli) kavramı</a:t>
            </a:r>
          </a:p>
          <a:p>
            <a:endParaRPr lang="tr-TR" dirty="0" smtClean="0"/>
          </a:p>
          <a:p>
            <a:r>
              <a:rPr lang="tr-TR" dirty="0" smtClean="0"/>
              <a:t>Bazı ortamlar bir tutumun davranışa dönüşmesini kolaylaştırırken bazen de zorlaştırır. </a:t>
            </a:r>
          </a:p>
          <a:p>
            <a:r>
              <a:rPr lang="tr-TR" dirty="0" smtClean="0"/>
              <a:t>Örneğin; maden ocağında siyah işçilerle konuşan beyazların şehirde de onlarla konuşmalarında olduğu gibi olumsuz tutum alçak ortam engelini aşıp, ayrımcılığa dönüşmeyecek kadar zayıftır. </a:t>
            </a:r>
          </a:p>
          <a:p>
            <a:endParaRPr lang="tr-TR" dirty="0" smtClean="0"/>
          </a:p>
          <a:p>
            <a:r>
              <a:rPr lang="tr-TR" dirty="0" smtClean="0"/>
              <a:t>Orta güçte ırk ayrımına sahip bir kimse şehirde onlarla konuşmazken, alçak ortam engelini aşacak, ancak madende onlarla konuşurken yüksek ortam engelini aşamadığı için tutumu olumsuz davranışa dönüşmeyecektir.</a:t>
            </a:r>
          </a:p>
          <a:p>
            <a:r>
              <a:rPr lang="tr-TR" dirty="0" smtClean="0"/>
              <a:t>Çok güçlü ırk ayrımcı tutuma sahip kişiler her iki ortamda da siyahlarla konuşmayacaktır. Çünkü güçlü olumsuz tutumu her iki ortam engelini de aşıp davranışa dönüşecek güçtedir. </a:t>
            </a:r>
          </a:p>
          <a:p>
            <a:endParaRPr lang="tr-TR" dirty="0" smtClean="0"/>
          </a:p>
          <a:p>
            <a:r>
              <a:rPr lang="tr-TR" dirty="0" smtClean="0"/>
              <a:t>Orta düzeydeki tutumların nasıl bir davranışla sonuçlanacağını kestirmek güçlülere göre daha zordur. </a:t>
            </a:r>
          </a:p>
          <a:p>
            <a:r>
              <a:rPr lang="tr-TR" dirty="0" smtClean="0"/>
              <a:t>Yukarıda belirtilen tutum ve </a:t>
            </a:r>
            <a:r>
              <a:rPr lang="tr-TR" dirty="0" err="1" smtClean="0"/>
              <a:t>ortamsal</a:t>
            </a:r>
            <a:r>
              <a:rPr lang="tr-TR" dirty="0" smtClean="0"/>
              <a:t> etkenlerden başka alışkanlıklar ve sonuç hakkındaki beklentiler de davranışı etkiler.</a:t>
            </a:r>
          </a:p>
          <a:p>
            <a:endParaRPr lang="tr-TR" dirty="0" smtClean="0"/>
          </a:p>
          <a:p>
            <a:r>
              <a:rPr lang="tr-TR" dirty="0" smtClean="0"/>
              <a:t>Örneğin şık giyimli Çinli çifti kapıdan çevirmeyen görevlinin böyle bir alışkanlığı vardır. Ancak onları mektupla kabul etme alışkanlığı azdır. Diğer taraftan kapıda onları kabul etmezse çıkacak tatsızlık ve mektuba olumlu cevap vermesi sonucu yeni Çinli çiftlerin bu yola başvurması görevlinin sonuç ile ilgili beklentilerini şekillendirir.</a:t>
            </a:r>
          </a:p>
          <a:p>
            <a:r>
              <a:rPr lang="tr-TR" dirty="0" smtClean="0"/>
              <a:t>Davranış dört etkenin karmaşık etkileşimi sonucunda ortaya çıkmaktadır. Dört etkende aynı doğrultudaysa davranış tahmini daha geçerli olacaktır. Tersi de doğrudur.</a:t>
            </a:r>
            <a:endParaRPr lang="tr-TR" dirty="0"/>
          </a:p>
        </p:txBody>
      </p:sp>
    </p:spTree>
    <p:extLst>
      <p:ext uri="{BB962C8B-B14F-4D97-AF65-F5344CB8AC3E}">
        <p14:creationId xmlns:p14="http://schemas.microsoft.com/office/powerpoint/2010/main" val="3819323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14703" y="1166843"/>
            <a:ext cx="10079421" cy="4524315"/>
          </a:xfrm>
          <a:prstGeom prst="rect">
            <a:avLst/>
          </a:prstGeom>
        </p:spPr>
        <p:txBody>
          <a:bodyPr wrap="square">
            <a:spAutoFit/>
          </a:bodyPr>
          <a:lstStyle/>
          <a:p>
            <a:r>
              <a:rPr lang="tr-TR" dirty="0" smtClean="0"/>
              <a:t>Kalıplaşmış tutumların durağanlığı</a:t>
            </a:r>
          </a:p>
          <a:p>
            <a:endParaRPr lang="tr-TR" dirty="0" smtClean="0"/>
          </a:p>
          <a:p>
            <a:r>
              <a:rPr lang="tr-TR" dirty="0" smtClean="0"/>
              <a:t>Dünyada farklı ırk ve milletlere karşı toplumların yargıları farklıdır. Türklere karşı ABD ve Avrupa’nın tavrı vb. Amerikalılar Türklere düşmanlarından bile olumsuz bir tutumla yaklaşmaktadır.  (Kore, </a:t>
            </a:r>
            <a:r>
              <a:rPr lang="tr-TR" dirty="0" err="1" smtClean="0"/>
              <a:t>Nato</a:t>
            </a:r>
            <a:r>
              <a:rPr lang="tr-TR" dirty="0" smtClean="0"/>
              <a:t> vb. rağmen). Avusturyalılar için viyana kapıları vb. </a:t>
            </a:r>
            <a:r>
              <a:rPr lang="tr-TR" dirty="0" err="1" smtClean="0"/>
              <a:t>sintra</a:t>
            </a:r>
            <a:r>
              <a:rPr lang="tr-TR" dirty="0" smtClean="0"/>
              <a:t> –alman çift; </a:t>
            </a:r>
            <a:r>
              <a:rPr lang="tr-TR" dirty="0" err="1" smtClean="0"/>
              <a:t>litvanya</a:t>
            </a:r>
            <a:r>
              <a:rPr lang="tr-TR" dirty="0" smtClean="0"/>
              <a:t>, </a:t>
            </a:r>
            <a:r>
              <a:rPr lang="tr-TR" dirty="0" err="1" smtClean="0"/>
              <a:t>egle’nin</a:t>
            </a:r>
            <a:r>
              <a:rPr lang="tr-TR" dirty="0" smtClean="0"/>
              <a:t> ailesi; Lizbon da Türkler)</a:t>
            </a:r>
          </a:p>
          <a:p>
            <a:r>
              <a:rPr lang="tr-TR" dirty="0" smtClean="0"/>
              <a:t>Kalıplaşmış tutumlar küçük yaştan itibaren gelişmeye başlar.</a:t>
            </a:r>
          </a:p>
          <a:p>
            <a:endParaRPr lang="tr-TR" dirty="0" smtClean="0"/>
          </a:p>
          <a:p>
            <a:r>
              <a:rPr lang="tr-TR" dirty="0" smtClean="0"/>
              <a:t>Bu gelişmede politik, tarihsel, ekonomik ve kültürel faktörle rol oynar.</a:t>
            </a:r>
          </a:p>
          <a:p>
            <a:endParaRPr lang="tr-TR" dirty="0" smtClean="0"/>
          </a:p>
          <a:p>
            <a:r>
              <a:rPr lang="tr-TR" dirty="0" smtClean="0"/>
              <a:t>Çoğunlukla kalıplaşmış tutumlar başkalarından sağlanan kulaktan dolma bilgilere dayanır. Kişilerin bu önyargıyı kırmaları için çaba sarf etmeleri gerekir. </a:t>
            </a:r>
          </a:p>
          <a:p>
            <a:endParaRPr lang="tr-TR" dirty="0" smtClean="0"/>
          </a:p>
          <a:p>
            <a:r>
              <a:rPr lang="tr-TR" dirty="0" smtClean="0"/>
              <a:t>Rasyonellikten çok duygulara dayanır.</a:t>
            </a:r>
          </a:p>
          <a:p>
            <a:endParaRPr lang="tr-TR" dirty="0" smtClean="0"/>
          </a:p>
          <a:p>
            <a:r>
              <a:rPr lang="tr-TR" dirty="0" smtClean="0"/>
              <a:t>Zaman içinde kolay değişmezler ve durağandırlar.</a:t>
            </a:r>
          </a:p>
          <a:p>
            <a:endParaRPr lang="tr-TR" dirty="0"/>
          </a:p>
        </p:txBody>
      </p:sp>
    </p:spTree>
    <p:extLst>
      <p:ext uri="{BB962C8B-B14F-4D97-AF65-F5344CB8AC3E}">
        <p14:creationId xmlns:p14="http://schemas.microsoft.com/office/powerpoint/2010/main" val="30233386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639</Words>
  <Application>Microsoft Office PowerPoint</Application>
  <PresentationFormat>Geniş ekran</PresentationFormat>
  <Paragraphs>70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2019-01-21T15:04:17Z</dcterms:created>
  <dcterms:modified xsi:type="dcterms:W3CDTF">2019-01-21T15:09:46Z</dcterms:modified>
</cp:coreProperties>
</file>