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74" r:id="rId6"/>
    <p:sldId id="275" r:id="rId7"/>
    <p:sldId id="276" r:id="rId8"/>
    <p:sldId id="277" r:id="rId9"/>
    <p:sldId id="278" r:id="rId10"/>
    <p:sldId id="279" r:id="rId11"/>
    <p:sldId id="280" r:id="rId12"/>
    <p:sldId id="260" r:id="rId13"/>
    <p:sldId id="261" r:id="rId14"/>
    <p:sldId id="262" r:id="rId15"/>
    <p:sldId id="263" r:id="rId16"/>
    <p:sldId id="273" r:id="rId17"/>
    <p:sldId id="264" r:id="rId18"/>
    <p:sldId id="265" r:id="rId19"/>
    <p:sldId id="266" r:id="rId20"/>
    <p:sldId id="267" r:id="rId21"/>
    <p:sldId id="269" r:id="rId22"/>
    <p:sldId id="270" r:id="rId23"/>
    <p:sldId id="271" r:id="rId24"/>
    <p:sldId id="272" r:id="rId25"/>
    <p:sldId id="268"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292A"/>
    <a:srgbClr val="5329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275" autoAdjust="0"/>
  </p:normalViewPr>
  <p:slideViewPr>
    <p:cSldViewPr snapToGrid="0">
      <p:cViewPr varScale="1">
        <p:scale>
          <a:sx n="77" d="100"/>
          <a:sy n="77" d="100"/>
        </p:scale>
        <p:origin x="1050"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0FA7A-8D6A-4FDB-BEB0-45DD2E120AA0}" type="datetimeFigureOut">
              <a:rPr lang="tr-TR" smtClean="0"/>
              <a:t>14 Eki 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1506F-41B1-4230-AF54-A111585D3408}" type="slidenum">
              <a:rPr lang="tr-TR" smtClean="0"/>
              <a:t>‹#›</a:t>
            </a:fld>
            <a:endParaRPr lang="tr-TR"/>
          </a:p>
        </p:txBody>
      </p:sp>
    </p:spTree>
    <p:extLst>
      <p:ext uri="{BB962C8B-B14F-4D97-AF65-F5344CB8AC3E}">
        <p14:creationId xmlns:p14="http://schemas.microsoft.com/office/powerpoint/2010/main" val="4000003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Sağlık hizmetlerinin özellikleri nedeniyle, bu sektörün taraflarını belirlemek ve gruplandırmak oldukça zordur. Şekil 1’de sağlık hizmetlerini oluşturan tüm tarafları</a:t>
            </a:r>
          </a:p>
          <a:p>
            <a:r>
              <a:rPr lang="tr-TR" sz="1200" b="0" i="0" u="none" strike="noStrike" kern="1200" baseline="0" dirty="0" smtClean="0">
                <a:solidFill>
                  <a:schemeClr val="tx1"/>
                </a:solidFill>
                <a:latin typeface="+mn-lt"/>
                <a:ea typeface="+mn-ea"/>
                <a:cs typeface="+mn-cs"/>
              </a:rPr>
              <a:t>görmekteyiz. Bu gruplandırmaya göre, en sağda yer alan kesim, sağlık hizmetlerini ve ürünlerini talep eden sağlık hizmeti tüketicileridir (hasta veya potansiyel hasta). </a:t>
            </a:r>
          </a:p>
          <a:p>
            <a:r>
              <a:rPr lang="tr-TR" sz="1200" b="0" i="0" u="none" strike="noStrike" kern="1200" baseline="0" dirty="0" smtClean="0">
                <a:solidFill>
                  <a:schemeClr val="tx1"/>
                </a:solidFill>
                <a:latin typeface="+mn-lt"/>
                <a:ea typeface="+mn-ea"/>
                <a:cs typeface="+mn-cs"/>
              </a:rPr>
              <a:t>Sağlık hizmeti tüketicilerine en yakın diğer grup sağlık hizmetlerini üstlenenlerdir. Bunlar; serbest çalışan</a:t>
            </a:r>
          </a:p>
          <a:p>
            <a:r>
              <a:rPr lang="tr-TR" sz="1200" b="0" i="0" u="none" strike="noStrike" kern="1200" baseline="0" dirty="0" smtClean="0">
                <a:solidFill>
                  <a:schemeClr val="tx1"/>
                </a:solidFill>
                <a:latin typeface="+mn-lt"/>
                <a:ea typeface="+mn-ea"/>
                <a:cs typeface="+mn-cs"/>
              </a:rPr>
              <a:t>doktorlar, hastaneler, klinik ve sağlık koruma kuruluşları, laboratuvarlar, bakım evleri ve eczanelerden oluşmaktadır. Bu iki gruba tedarikçilik edenler ise; ilaç şirketleri, tıbbi malzeme</a:t>
            </a:r>
          </a:p>
          <a:p>
            <a:r>
              <a:rPr lang="tr-TR" sz="1200" b="0" i="0" u="none" strike="noStrike" kern="1200" baseline="0" dirty="0" smtClean="0">
                <a:solidFill>
                  <a:schemeClr val="tx1"/>
                </a:solidFill>
                <a:latin typeface="+mn-lt"/>
                <a:ea typeface="+mn-ea"/>
                <a:cs typeface="+mn-cs"/>
              </a:rPr>
              <a:t>sağlayan şirketler, tıbbi cihaz üretenler, tıbbi donanım şirketlerinden oluşmaktadır. Bu işletmeler kar amaçlı işletmelerdir ve pazarlama tekniklerinden oldukça faydalanırlar. Son grup</a:t>
            </a:r>
          </a:p>
          <a:p>
            <a:r>
              <a:rPr lang="tr-TR" sz="1200" b="0" i="0" u="none" strike="noStrike" kern="1200" baseline="0" dirty="0" smtClean="0">
                <a:solidFill>
                  <a:schemeClr val="tx1"/>
                </a:solidFill>
                <a:latin typeface="+mn-lt"/>
                <a:ea typeface="+mn-ea"/>
                <a:cs typeface="+mn-cs"/>
              </a:rPr>
              <a:t>ise, sağlık sektörünü oluşturanlardır. Sağlık kurumları, sigorta şirketleri, merkezi ve </a:t>
            </a:r>
            <a:r>
              <a:rPr lang="tr-TR" sz="1200" b="0" i="0" u="none" strike="noStrike" kern="1200" baseline="0" smtClean="0">
                <a:solidFill>
                  <a:schemeClr val="tx1"/>
                </a:solidFill>
                <a:latin typeface="+mn-lt"/>
                <a:ea typeface="+mn-ea"/>
                <a:cs typeface="+mn-cs"/>
              </a:rPr>
              <a:t>yerel sağlık birimlerinden </a:t>
            </a:r>
            <a:r>
              <a:rPr lang="tr-TR" sz="1200" b="0" i="0" u="none" strike="noStrike" kern="1200" baseline="0" dirty="0" smtClean="0">
                <a:solidFill>
                  <a:schemeClr val="tx1"/>
                </a:solidFill>
                <a:latin typeface="+mn-lt"/>
                <a:ea typeface="+mn-ea"/>
                <a:cs typeface="+mn-cs"/>
              </a:rPr>
              <a:t>oluşur.</a:t>
            </a:r>
            <a:endParaRPr lang="tr-TR" dirty="0"/>
          </a:p>
        </p:txBody>
      </p:sp>
      <p:sp>
        <p:nvSpPr>
          <p:cNvPr id="4" name="Slayt Numarası Yer Tutucusu 3"/>
          <p:cNvSpPr>
            <a:spLocks noGrp="1"/>
          </p:cNvSpPr>
          <p:nvPr>
            <p:ph type="sldNum" sz="quarter" idx="10"/>
          </p:nvPr>
        </p:nvSpPr>
        <p:spPr/>
        <p:txBody>
          <a:bodyPr/>
          <a:lstStyle/>
          <a:p>
            <a:fld id="{3341506F-41B1-4230-AF54-A111585D3408}" type="slidenum">
              <a:rPr lang="tr-TR" smtClean="0"/>
              <a:t>11</a:t>
            </a:fld>
            <a:endParaRPr lang="tr-TR"/>
          </a:p>
        </p:txBody>
      </p:sp>
    </p:spTree>
    <p:extLst>
      <p:ext uri="{BB962C8B-B14F-4D97-AF65-F5344CB8AC3E}">
        <p14:creationId xmlns:p14="http://schemas.microsoft.com/office/powerpoint/2010/main" val="3289339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D14C92F3-9FE8-448D-BF2A-E7A30DE87E67}" type="datetimeFigureOut">
              <a:rPr lang="tr-TR" smtClean="0"/>
              <a:t>14 Eki 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B60DDB-EC54-463B-BA53-D46F032AEC45}" type="slidenum">
              <a:rPr lang="tr-TR" smtClean="0"/>
              <a:t>‹#›</a:t>
            </a:fld>
            <a:endParaRPr lang="tr-TR"/>
          </a:p>
        </p:txBody>
      </p:sp>
    </p:spTree>
    <p:extLst>
      <p:ext uri="{BB962C8B-B14F-4D97-AF65-F5344CB8AC3E}">
        <p14:creationId xmlns:p14="http://schemas.microsoft.com/office/powerpoint/2010/main" val="3560900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14C92F3-9FE8-448D-BF2A-E7A30DE87E67}" type="datetimeFigureOut">
              <a:rPr lang="tr-TR" smtClean="0"/>
              <a:t>14 Eki 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B60DDB-EC54-463B-BA53-D46F032AEC45}" type="slidenum">
              <a:rPr lang="tr-TR" smtClean="0"/>
              <a:t>‹#›</a:t>
            </a:fld>
            <a:endParaRPr lang="tr-TR"/>
          </a:p>
        </p:txBody>
      </p:sp>
    </p:spTree>
    <p:extLst>
      <p:ext uri="{BB962C8B-B14F-4D97-AF65-F5344CB8AC3E}">
        <p14:creationId xmlns:p14="http://schemas.microsoft.com/office/powerpoint/2010/main" val="103681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14C92F3-9FE8-448D-BF2A-E7A30DE87E67}" type="datetimeFigureOut">
              <a:rPr lang="tr-TR" smtClean="0"/>
              <a:t>14 Eki 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B60DDB-EC54-463B-BA53-D46F032AEC45}" type="slidenum">
              <a:rPr lang="tr-TR" smtClean="0"/>
              <a:t>‹#›</a:t>
            </a:fld>
            <a:endParaRPr lang="tr-TR"/>
          </a:p>
        </p:txBody>
      </p:sp>
    </p:spTree>
    <p:extLst>
      <p:ext uri="{BB962C8B-B14F-4D97-AF65-F5344CB8AC3E}">
        <p14:creationId xmlns:p14="http://schemas.microsoft.com/office/powerpoint/2010/main" val="995847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14C92F3-9FE8-448D-BF2A-E7A30DE87E67}" type="datetimeFigureOut">
              <a:rPr lang="tr-TR" smtClean="0"/>
              <a:t>14 Eki 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B60DDB-EC54-463B-BA53-D46F032AEC45}" type="slidenum">
              <a:rPr lang="tr-TR" smtClean="0"/>
              <a:t>‹#›</a:t>
            </a:fld>
            <a:endParaRPr lang="tr-TR"/>
          </a:p>
        </p:txBody>
      </p:sp>
    </p:spTree>
    <p:extLst>
      <p:ext uri="{BB962C8B-B14F-4D97-AF65-F5344CB8AC3E}">
        <p14:creationId xmlns:p14="http://schemas.microsoft.com/office/powerpoint/2010/main" val="2532466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D14C92F3-9FE8-448D-BF2A-E7A30DE87E67}" type="datetimeFigureOut">
              <a:rPr lang="tr-TR" smtClean="0"/>
              <a:t>14 Eki 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B60DDB-EC54-463B-BA53-D46F032AEC45}" type="slidenum">
              <a:rPr lang="tr-TR" smtClean="0"/>
              <a:t>‹#›</a:t>
            </a:fld>
            <a:endParaRPr lang="tr-TR"/>
          </a:p>
        </p:txBody>
      </p:sp>
    </p:spTree>
    <p:extLst>
      <p:ext uri="{BB962C8B-B14F-4D97-AF65-F5344CB8AC3E}">
        <p14:creationId xmlns:p14="http://schemas.microsoft.com/office/powerpoint/2010/main" val="1235370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14C92F3-9FE8-448D-BF2A-E7A30DE87E67}" type="datetimeFigureOut">
              <a:rPr lang="tr-TR" smtClean="0"/>
              <a:t>14 Eki 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2B60DDB-EC54-463B-BA53-D46F032AEC45}" type="slidenum">
              <a:rPr lang="tr-TR" smtClean="0"/>
              <a:t>‹#›</a:t>
            </a:fld>
            <a:endParaRPr lang="tr-TR"/>
          </a:p>
        </p:txBody>
      </p:sp>
    </p:spTree>
    <p:extLst>
      <p:ext uri="{BB962C8B-B14F-4D97-AF65-F5344CB8AC3E}">
        <p14:creationId xmlns:p14="http://schemas.microsoft.com/office/powerpoint/2010/main" val="1377723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14C92F3-9FE8-448D-BF2A-E7A30DE87E67}" type="datetimeFigureOut">
              <a:rPr lang="tr-TR" smtClean="0"/>
              <a:t>14 Eki 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2B60DDB-EC54-463B-BA53-D46F032AEC45}" type="slidenum">
              <a:rPr lang="tr-TR" smtClean="0"/>
              <a:t>‹#›</a:t>
            </a:fld>
            <a:endParaRPr lang="tr-TR"/>
          </a:p>
        </p:txBody>
      </p:sp>
    </p:spTree>
    <p:extLst>
      <p:ext uri="{BB962C8B-B14F-4D97-AF65-F5344CB8AC3E}">
        <p14:creationId xmlns:p14="http://schemas.microsoft.com/office/powerpoint/2010/main" val="1934836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14C92F3-9FE8-448D-BF2A-E7A30DE87E67}" type="datetimeFigureOut">
              <a:rPr lang="tr-TR" smtClean="0"/>
              <a:t>14 Eki 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2B60DDB-EC54-463B-BA53-D46F032AEC45}" type="slidenum">
              <a:rPr lang="tr-TR" smtClean="0"/>
              <a:t>‹#›</a:t>
            </a:fld>
            <a:endParaRPr lang="tr-TR"/>
          </a:p>
        </p:txBody>
      </p:sp>
    </p:spTree>
    <p:extLst>
      <p:ext uri="{BB962C8B-B14F-4D97-AF65-F5344CB8AC3E}">
        <p14:creationId xmlns:p14="http://schemas.microsoft.com/office/powerpoint/2010/main" val="726974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14C92F3-9FE8-448D-BF2A-E7A30DE87E67}" type="datetimeFigureOut">
              <a:rPr lang="tr-TR" smtClean="0"/>
              <a:t>14 Eki 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2B60DDB-EC54-463B-BA53-D46F032AEC45}" type="slidenum">
              <a:rPr lang="tr-TR" smtClean="0"/>
              <a:t>‹#›</a:t>
            </a:fld>
            <a:endParaRPr lang="tr-TR"/>
          </a:p>
        </p:txBody>
      </p:sp>
    </p:spTree>
    <p:extLst>
      <p:ext uri="{BB962C8B-B14F-4D97-AF65-F5344CB8AC3E}">
        <p14:creationId xmlns:p14="http://schemas.microsoft.com/office/powerpoint/2010/main" val="3507453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14C92F3-9FE8-448D-BF2A-E7A30DE87E67}" type="datetimeFigureOut">
              <a:rPr lang="tr-TR" smtClean="0"/>
              <a:t>14 Eki 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2B60DDB-EC54-463B-BA53-D46F032AEC45}" type="slidenum">
              <a:rPr lang="tr-TR" smtClean="0"/>
              <a:t>‹#›</a:t>
            </a:fld>
            <a:endParaRPr lang="tr-TR"/>
          </a:p>
        </p:txBody>
      </p:sp>
    </p:spTree>
    <p:extLst>
      <p:ext uri="{BB962C8B-B14F-4D97-AF65-F5344CB8AC3E}">
        <p14:creationId xmlns:p14="http://schemas.microsoft.com/office/powerpoint/2010/main" val="767723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14C92F3-9FE8-448D-BF2A-E7A30DE87E67}" type="datetimeFigureOut">
              <a:rPr lang="tr-TR" smtClean="0"/>
              <a:t>14 Eki 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2B60DDB-EC54-463B-BA53-D46F032AEC45}" type="slidenum">
              <a:rPr lang="tr-TR" smtClean="0"/>
              <a:t>‹#›</a:t>
            </a:fld>
            <a:endParaRPr lang="tr-TR"/>
          </a:p>
        </p:txBody>
      </p:sp>
    </p:spTree>
    <p:extLst>
      <p:ext uri="{BB962C8B-B14F-4D97-AF65-F5344CB8AC3E}">
        <p14:creationId xmlns:p14="http://schemas.microsoft.com/office/powerpoint/2010/main" val="362936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C92F3-9FE8-448D-BF2A-E7A30DE87E67}" type="datetimeFigureOut">
              <a:rPr lang="tr-TR" smtClean="0"/>
              <a:t>14 Eki 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60DDB-EC54-463B-BA53-D46F032AEC45}" type="slidenum">
              <a:rPr lang="tr-TR" smtClean="0"/>
              <a:t>‹#›</a:t>
            </a:fld>
            <a:endParaRPr lang="tr-TR"/>
          </a:p>
        </p:txBody>
      </p:sp>
    </p:spTree>
    <p:extLst>
      <p:ext uri="{BB962C8B-B14F-4D97-AF65-F5344CB8AC3E}">
        <p14:creationId xmlns:p14="http://schemas.microsoft.com/office/powerpoint/2010/main" val="1637646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06415" y="1122363"/>
            <a:ext cx="6446808" cy="2387600"/>
          </a:xfrm>
        </p:spPr>
        <p:txBody>
          <a:bodyPr/>
          <a:lstStyle/>
          <a:p>
            <a:r>
              <a:rPr lang="tr-TR" b="1" dirty="0" smtClean="0">
                <a:solidFill>
                  <a:srgbClr val="002060"/>
                </a:solidFill>
                <a:latin typeface="+mn-lt"/>
              </a:rPr>
              <a:t>SAĞLIK HİZMETLERİ</a:t>
            </a:r>
            <a:endParaRPr lang="tr-TR" b="1" dirty="0">
              <a:solidFill>
                <a:srgbClr val="002060"/>
              </a:solidFill>
              <a:latin typeface="+mn-lt"/>
            </a:endParaRPr>
          </a:p>
        </p:txBody>
      </p:sp>
      <p:pic>
        <p:nvPicPr>
          <p:cNvPr id="2050" name="Picture 2" descr="Healthcare Transparent Png - Health Information Exchange Medical Center |  Full Size PNG Download | See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5945" y="2587925"/>
            <a:ext cx="4452925" cy="427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385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b="1" dirty="0">
                <a:solidFill>
                  <a:srgbClr val="002060"/>
                </a:solidFill>
              </a:rPr>
              <a:t>Sağlık hizmetleri; </a:t>
            </a:r>
          </a:p>
          <a:p>
            <a:endParaRPr lang="tr-TR" dirty="0" smtClean="0"/>
          </a:p>
          <a:p>
            <a:r>
              <a:rPr lang="tr-TR" dirty="0" smtClean="0"/>
              <a:t>Tüm </a:t>
            </a:r>
            <a:r>
              <a:rPr lang="tr-TR" dirty="0"/>
              <a:t>bu tanımlardan hareketle sağlık hizmetlerini, çeşitli kuruluşlar tarafından </a:t>
            </a:r>
            <a:r>
              <a:rPr lang="tr-TR" dirty="0" smtClean="0"/>
              <a:t>sunulan ve </a:t>
            </a:r>
            <a:r>
              <a:rPr lang="tr-TR" dirty="0"/>
              <a:t>sağlık hizmeti almak için başvuran kişilerin hastalıklarının teşhisi, tedavisi ile </a:t>
            </a:r>
            <a:r>
              <a:rPr lang="tr-TR" dirty="0" smtClean="0"/>
              <a:t>sağlıklarının korunması </a:t>
            </a:r>
            <a:r>
              <a:rPr lang="tr-TR" dirty="0"/>
              <a:t>ve geliştirilmesi için verilen hizmetlerin tümü olarak tanımlayabiliriz.</a:t>
            </a:r>
          </a:p>
        </p:txBody>
      </p:sp>
    </p:spTree>
    <p:extLst>
      <p:ext uri="{BB962C8B-B14F-4D97-AF65-F5344CB8AC3E}">
        <p14:creationId xmlns:p14="http://schemas.microsoft.com/office/powerpoint/2010/main" val="3396789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277551" y="1"/>
            <a:ext cx="11521967" cy="6726476"/>
          </a:xfrm>
          <a:prstGeom prst="rect">
            <a:avLst/>
          </a:prstGeom>
        </p:spPr>
      </p:pic>
      <p:sp>
        <p:nvSpPr>
          <p:cNvPr id="5" name="Dikdörtgen 4"/>
          <p:cNvSpPr/>
          <p:nvPr/>
        </p:nvSpPr>
        <p:spPr>
          <a:xfrm>
            <a:off x="1089764" y="137786"/>
            <a:ext cx="5473874" cy="350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SAĞLIK HİZMETLERİNİ OLUŞTURAN TÜM TARAFLAR</a:t>
            </a:r>
            <a:endParaRPr lang="tr-TR" b="1" dirty="0"/>
          </a:p>
        </p:txBody>
      </p:sp>
    </p:spTree>
    <p:extLst>
      <p:ext uri="{BB962C8B-B14F-4D97-AF65-F5344CB8AC3E}">
        <p14:creationId xmlns:p14="http://schemas.microsoft.com/office/powerpoint/2010/main" val="3109617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2060"/>
                </a:solidFill>
                <a:effectLst>
                  <a:outerShdw blurRad="38100" dist="38100" dir="2700000" algn="tl">
                    <a:srgbClr val="000000">
                      <a:alpha val="43137"/>
                    </a:srgbClr>
                  </a:outerShdw>
                </a:effectLst>
                <a:latin typeface="+mn-lt"/>
              </a:rPr>
              <a:t>Sağlık Hizmetleri Sistemi</a:t>
            </a:r>
          </a:p>
        </p:txBody>
      </p:sp>
      <p:sp>
        <p:nvSpPr>
          <p:cNvPr id="3" name="İçerik Yer Tutucusu 2"/>
          <p:cNvSpPr>
            <a:spLocks noGrp="1"/>
          </p:cNvSpPr>
          <p:nvPr>
            <p:ph idx="1"/>
          </p:nvPr>
        </p:nvSpPr>
        <p:spPr/>
        <p:txBody>
          <a:bodyPr>
            <a:normAutofit/>
          </a:bodyPr>
          <a:lstStyle/>
          <a:p>
            <a:r>
              <a:rPr lang="tr-TR" b="1" dirty="0" smtClean="0"/>
              <a:t>Koruyucu Sağlık Hizmetleri</a:t>
            </a:r>
          </a:p>
          <a:p>
            <a:r>
              <a:rPr lang="tr-TR" b="1" dirty="0" smtClean="0"/>
              <a:t>Tedavi Edici Sağlık Hizmetleri</a:t>
            </a:r>
          </a:p>
          <a:p>
            <a:r>
              <a:rPr lang="tr-TR" b="1" dirty="0" err="1" smtClean="0"/>
              <a:t>Rehabilite</a:t>
            </a:r>
            <a:r>
              <a:rPr lang="tr-TR" b="1" dirty="0" smtClean="0"/>
              <a:t> Edici Sağlık Hizmetleri</a:t>
            </a:r>
          </a:p>
          <a:p>
            <a:r>
              <a:rPr lang="tr-TR" b="1" dirty="0" smtClean="0"/>
              <a:t>Sağlığın Geliştirilmesi Hizmetleri</a:t>
            </a:r>
            <a:endParaRPr lang="tr-TR" sz="3200" b="1" dirty="0"/>
          </a:p>
        </p:txBody>
      </p:sp>
      <p:pic>
        <p:nvPicPr>
          <p:cNvPr id="4" name="Resim 3"/>
          <p:cNvPicPr>
            <a:picLocks noChangeAspect="1"/>
          </p:cNvPicPr>
          <p:nvPr/>
        </p:nvPicPr>
        <p:blipFill>
          <a:blip r:embed="rId2"/>
          <a:stretch>
            <a:fillRect/>
          </a:stretch>
        </p:blipFill>
        <p:spPr>
          <a:xfrm>
            <a:off x="6281272" y="1662580"/>
            <a:ext cx="5391902" cy="4677428"/>
          </a:xfrm>
          <a:prstGeom prst="rect">
            <a:avLst/>
          </a:prstGeom>
        </p:spPr>
      </p:pic>
    </p:spTree>
    <p:extLst>
      <p:ext uri="{BB962C8B-B14F-4D97-AF65-F5344CB8AC3E}">
        <p14:creationId xmlns:p14="http://schemas.microsoft.com/office/powerpoint/2010/main" val="3858584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2060"/>
                </a:solidFill>
                <a:effectLst>
                  <a:outerShdw blurRad="38100" dist="38100" dir="2700000" algn="tl">
                    <a:srgbClr val="000000">
                      <a:alpha val="43137"/>
                    </a:srgbClr>
                  </a:outerShdw>
                </a:effectLst>
                <a:latin typeface="+mn-lt"/>
              </a:rPr>
              <a:t>Koruyucu Sağlık Hizmetleri</a:t>
            </a:r>
          </a:p>
        </p:txBody>
      </p:sp>
      <p:sp>
        <p:nvSpPr>
          <p:cNvPr id="3" name="İçerik Yer Tutucusu 2"/>
          <p:cNvSpPr>
            <a:spLocks noGrp="1"/>
          </p:cNvSpPr>
          <p:nvPr>
            <p:ph idx="1"/>
          </p:nvPr>
        </p:nvSpPr>
        <p:spPr/>
        <p:txBody>
          <a:bodyPr>
            <a:normAutofit fontScale="92500" lnSpcReduction="10000"/>
          </a:bodyPr>
          <a:lstStyle/>
          <a:p>
            <a:pPr algn="just"/>
            <a:r>
              <a:rPr lang="tr-TR" b="1" dirty="0" smtClean="0"/>
              <a:t>Hastalık hali oluşmadan kişilerin ve toplumun sağlığını korumak için verilen hizmetlerin tümünü kapsar. Koruyucu sağlık hizmetlerinin tüketimi sonucu ortaya çıkan fayda, onu tüketen dışında toplumun diğer üyelerine de fayda sağlar. Dolayısıyla sosyal faydası özel faydasından yüksek bir sağlık hizmetidir.</a:t>
            </a:r>
          </a:p>
          <a:p>
            <a:pPr marL="0" indent="0" algn="just">
              <a:buNone/>
            </a:pPr>
            <a:r>
              <a:rPr lang="tr-TR" b="1" dirty="0"/>
              <a:t> </a:t>
            </a:r>
            <a:r>
              <a:rPr lang="tr-TR" b="1" dirty="0" smtClean="0"/>
              <a:t> Bağışıklama, ilaçla ve serumla koruma, erken tanı, aile planlaması, sağlık eğitimi vb. hizmetler koruyucu sağlık hizmetine örnektir.</a:t>
            </a:r>
          </a:p>
          <a:p>
            <a:pPr algn="just"/>
            <a:r>
              <a:rPr lang="tr-TR" b="1" i="1" dirty="0" smtClean="0"/>
              <a:t>Çevreye Yönelik Koruyucu Hizmetler</a:t>
            </a:r>
            <a:r>
              <a:rPr lang="tr-TR" b="1" dirty="0" smtClean="0"/>
              <a:t>: Su kaynaklarının denetimi, atıkların zararsız hale getirilmesi, hava kirliliği ile mücadele, gürültü kirliliği ile mücadele, iş sağlığı vb.</a:t>
            </a:r>
          </a:p>
          <a:p>
            <a:pPr algn="just"/>
            <a:r>
              <a:rPr lang="tr-TR" b="1" i="1" dirty="0" smtClean="0"/>
              <a:t>Kişiye Yönelik Koruyucu Hizmetler</a:t>
            </a:r>
            <a:r>
              <a:rPr lang="tr-TR" b="1" dirty="0" smtClean="0"/>
              <a:t>: Bağışıklama, erken tanı, ilaçla koruma vb</a:t>
            </a:r>
            <a:r>
              <a:rPr lang="tr-TR" b="1" dirty="0"/>
              <a:t>.</a:t>
            </a:r>
            <a:endParaRPr lang="tr-TR" sz="3200" b="1" dirty="0"/>
          </a:p>
        </p:txBody>
      </p:sp>
    </p:spTree>
    <p:extLst>
      <p:ext uri="{BB962C8B-B14F-4D97-AF65-F5344CB8AC3E}">
        <p14:creationId xmlns:p14="http://schemas.microsoft.com/office/powerpoint/2010/main" val="1328154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2060"/>
                </a:solidFill>
                <a:effectLst>
                  <a:outerShdw blurRad="38100" dist="38100" dir="2700000" algn="tl">
                    <a:srgbClr val="000000">
                      <a:alpha val="43137"/>
                    </a:srgbClr>
                  </a:outerShdw>
                </a:effectLst>
                <a:latin typeface="+mn-lt"/>
              </a:rPr>
              <a:t>Tedavi Edici Sağlık Hizmetleri</a:t>
            </a:r>
          </a:p>
        </p:txBody>
      </p:sp>
      <p:sp>
        <p:nvSpPr>
          <p:cNvPr id="3" name="İçerik Yer Tutucusu 2"/>
          <p:cNvSpPr>
            <a:spLocks noGrp="1"/>
          </p:cNvSpPr>
          <p:nvPr>
            <p:ph idx="1"/>
          </p:nvPr>
        </p:nvSpPr>
        <p:spPr/>
        <p:txBody>
          <a:bodyPr>
            <a:normAutofit/>
          </a:bodyPr>
          <a:lstStyle/>
          <a:p>
            <a:r>
              <a:rPr lang="tr-TR" sz="3200" b="1" dirty="0" smtClean="0"/>
              <a:t>Birinci basamak (Günübirlik tedavi)</a:t>
            </a:r>
          </a:p>
          <a:p>
            <a:r>
              <a:rPr lang="tr-TR" sz="3200" b="1" dirty="0" smtClean="0"/>
              <a:t>İkinci basamak (Yataklı tedavi)</a:t>
            </a:r>
          </a:p>
          <a:p>
            <a:r>
              <a:rPr lang="tr-TR" sz="3200" b="1" dirty="0" smtClean="0"/>
              <a:t>Üçüncü basamak (Yataklı tedavi)</a:t>
            </a:r>
            <a:endParaRPr lang="tr-TR" sz="3600" b="1" dirty="0"/>
          </a:p>
        </p:txBody>
      </p:sp>
    </p:spTree>
    <p:extLst>
      <p:ext uri="{BB962C8B-B14F-4D97-AF65-F5344CB8AC3E}">
        <p14:creationId xmlns:p14="http://schemas.microsoft.com/office/powerpoint/2010/main" val="2566231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2060"/>
                </a:solidFill>
                <a:effectLst>
                  <a:outerShdw blurRad="38100" dist="38100" dir="2700000" algn="tl">
                    <a:srgbClr val="000000">
                      <a:alpha val="43137"/>
                    </a:srgbClr>
                  </a:outerShdw>
                </a:effectLst>
                <a:latin typeface="+mn-lt"/>
              </a:rPr>
              <a:t>Birinci basamak tedavi hizmetleri</a:t>
            </a:r>
          </a:p>
        </p:txBody>
      </p:sp>
      <p:sp>
        <p:nvSpPr>
          <p:cNvPr id="3" name="İçerik Yer Tutucusu 2"/>
          <p:cNvSpPr>
            <a:spLocks noGrp="1"/>
          </p:cNvSpPr>
          <p:nvPr>
            <p:ph idx="1"/>
          </p:nvPr>
        </p:nvSpPr>
        <p:spPr/>
        <p:txBody>
          <a:bodyPr>
            <a:normAutofit lnSpcReduction="10000"/>
          </a:bodyPr>
          <a:lstStyle/>
          <a:p>
            <a:pPr algn="just"/>
            <a:r>
              <a:rPr lang="tr-TR" sz="3200" b="1" dirty="0" smtClean="0"/>
              <a:t>Hastaların evde ve ayakta teşhis ve tedavisi hizmetlerini kapsamaktadır. Bu hizmetler esas olarak yataksız tedavi kuruluşlarında ve koruyucu hizmetlerle bir arada yürütülür.</a:t>
            </a:r>
          </a:p>
          <a:p>
            <a:pPr algn="just"/>
            <a:r>
              <a:rPr lang="tr-TR" sz="3200" b="1" dirty="0" smtClean="0"/>
              <a:t>Toplumun sağlık sistemiyle ilk temas noktasıdır.</a:t>
            </a:r>
          </a:p>
          <a:p>
            <a:pPr algn="just"/>
            <a:r>
              <a:rPr lang="tr-TR" sz="3200" b="1" dirty="0" smtClean="0"/>
              <a:t>Temel amacı koruyucu sağlık hizmetlerinin sunulması olsa da sınırlı düzeyde tedavi hizmeti de verilmektedir.</a:t>
            </a:r>
          </a:p>
          <a:p>
            <a:pPr algn="just"/>
            <a:r>
              <a:rPr lang="tr-TR" sz="3200" b="1" dirty="0" smtClean="0"/>
              <a:t>Ülkemizde birinci basamak sağlık hizmetleri yaygın olarak “Aile Sağlığı </a:t>
            </a:r>
            <a:r>
              <a:rPr lang="tr-TR" sz="3200" b="1" dirty="0" err="1" smtClean="0"/>
              <a:t>Merkezleri”nde</a:t>
            </a:r>
            <a:r>
              <a:rPr lang="tr-TR" sz="3200" b="1" dirty="0" smtClean="0"/>
              <a:t> “Aile Hekimi” ve “Aile Sağlığı Elemanı” tarafından verilir.</a:t>
            </a:r>
          </a:p>
        </p:txBody>
      </p:sp>
    </p:spTree>
    <p:extLst>
      <p:ext uri="{BB962C8B-B14F-4D97-AF65-F5344CB8AC3E}">
        <p14:creationId xmlns:p14="http://schemas.microsoft.com/office/powerpoint/2010/main" val="1873735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02072" y="954768"/>
            <a:ext cx="4845856" cy="4651375"/>
          </a:xfrm>
        </p:spPr>
      </p:pic>
      <p:sp>
        <p:nvSpPr>
          <p:cNvPr id="6" name="İçerik Yer Tutucusu 2"/>
          <p:cNvSpPr txBox="1">
            <a:spLocks/>
          </p:cNvSpPr>
          <p:nvPr/>
        </p:nvSpPr>
        <p:spPr>
          <a:xfrm>
            <a:off x="838200" y="1012371"/>
            <a:ext cx="5889171" cy="51645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tr-TR" sz="3200" b="1" smtClean="0"/>
              <a:t>2019/10 sayılı</a:t>
            </a:r>
          </a:p>
          <a:p>
            <a:pPr marL="0" indent="0" algn="ctr">
              <a:buNone/>
            </a:pPr>
            <a:r>
              <a:rPr lang="tr-TR" sz="3200" b="1" smtClean="0"/>
              <a:t> </a:t>
            </a:r>
            <a:r>
              <a:rPr lang="tr-TR" sz="3200" b="1" dirty="0"/>
              <a:t>“Sağlık Hizmeti </a:t>
            </a:r>
            <a:r>
              <a:rPr lang="tr-TR" sz="3200" b="1" dirty="0" smtClean="0"/>
              <a:t>Sunucularının </a:t>
            </a:r>
            <a:r>
              <a:rPr lang="tr-TR" sz="3200" b="1" dirty="0" err="1" smtClean="0"/>
              <a:t>Basamaklandırılması</a:t>
            </a:r>
            <a:r>
              <a:rPr lang="tr-TR" sz="3200" b="1" dirty="0"/>
              <a:t>” konulu Genelgenin 1. maddesinin 2. fıkrasının (k) bendi ile “6197 sayılı Eczacılar ve Eczaneler Hakkında Kanun kapsamında serbest faaliyet gösteren eczaneler” birinci basamak sağlık hizmet sunucusu olarak </a:t>
            </a:r>
            <a:r>
              <a:rPr lang="tr-TR" sz="3200" b="1" dirty="0" smtClean="0"/>
              <a:t>tanımlanmıştır.</a:t>
            </a:r>
          </a:p>
        </p:txBody>
      </p:sp>
      <p:sp>
        <p:nvSpPr>
          <p:cNvPr id="7" name="Oval 6"/>
          <p:cNvSpPr/>
          <p:nvPr/>
        </p:nvSpPr>
        <p:spPr>
          <a:xfrm>
            <a:off x="7228114" y="4876804"/>
            <a:ext cx="4593772" cy="42454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5-Nokta Yıldız 8"/>
          <p:cNvSpPr/>
          <p:nvPr/>
        </p:nvSpPr>
        <p:spPr>
          <a:xfrm>
            <a:off x="283029" y="391886"/>
            <a:ext cx="555171" cy="46808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93981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2060"/>
                </a:solidFill>
                <a:effectLst>
                  <a:outerShdw blurRad="38100" dist="38100" dir="2700000" algn="tl">
                    <a:srgbClr val="000000">
                      <a:alpha val="43137"/>
                    </a:srgbClr>
                  </a:outerShdw>
                </a:effectLst>
                <a:latin typeface="+mn-lt"/>
              </a:rPr>
              <a:t>İkinci basamak tedavi hizmetleri</a:t>
            </a:r>
          </a:p>
        </p:txBody>
      </p:sp>
      <p:sp>
        <p:nvSpPr>
          <p:cNvPr id="3" name="İçerik Yer Tutucusu 2"/>
          <p:cNvSpPr>
            <a:spLocks noGrp="1"/>
          </p:cNvSpPr>
          <p:nvPr>
            <p:ph idx="1"/>
          </p:nvPr>
        </p:nvSpPr>
        <p:spPr/>
        <p:txBody>
          <a:bodyPr>
            <a:normAutofit lnSpcReduction="10000"/>
          </a:bodyPr>
          <a:lstStyle/>
          <a:p>
            <a:pPr algn="just"/>
            <a:r>
              <a:rPr lang="tr-TR" sz="3200" b="1" dirty="0" smtClean="0"/>
              <a:t>Hastaların yataklı sağlık kurumlarına yatırılarak tedavileridir.</a:t>
            </a:r>
          </a:p>
          <a:p>
            <a:pPr algn="just"/>
            <a:r>
              <a:rPr lang="tr-TR" sz="3200" b="1" dirty="0" smtClean="0"/>
              <a:t>Temel amacı tedavi hizmeti sunmaktır.</a:t>
            </a:r>
          </a:p>
          <a:p>
            <a:pPr algn="just"/>
            <a:r>
              <a:rPr lang="tr-TR" sz="3200" b="1" dirty="0" smtClean="0"/>
              <a:t>Birinci basamakta halledilemeyecek kadar karmaşık ya da yatarak tetkik ve tedavi gerektiren durumlarda bu kurumlara başvurulur. Bunlar halkın genel tanımıyla hastanelerdir.</a:t>
            </a:r>
          </a:p>
          <a:p>
            <a:pPr algn="just"/>
            <a:r>
              <a:rPr lang="tr-TR" sz="3200" b="1" dirty="0" smtClean="0"/>
              <a:t>Eğitim ve araştırma hastanesi olmayan devlet hastaneleri, özel dal hastanelerinde verilir.</a:t>
            </a:r>
            <a:endParaRPr lang="tr-TR" sz="3600" b="1" dirty="0"/>
          </a:p>
        </p:txBody>
      </p:sp>
    </p:spTree>
    <p:extLst>
      <p:ext uri="{BB962C8B-B14F-4D97-AF65-F5344CB8AC3E}">
        <p14:creationId xmlns:p14="http://schemas.microsoft.com/office/powerpoint/2010/main" val="2503242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2060"/>
                </a:solidFill>
                <a:effectLst>
                  <a:outerShdw blurRad="38100" dist="38100" dir="2700000" algn="tl">
                    <a:srgbClr val="000000">
                      <a:alpha val="43137"/>
                    </a:srgbClr>
                  </a:outerShdw>
                </a:effectLst>
                <a:latin typeface="+mn-lt"/>
              </a:rPr>
              <a:t>Üçüncü basamak tedavi hizmetleri</a:t>
            </a:r>
          </a:p>
        </p:txBody>
      </p:sp>
      <p:sp>
        <p:nvSpPr>
          <p:cNvPr id="3" name="İçerik Yer Tutucusu 2"/>
          <p:cNvSpPr>
            <a:spLocks noGrp="1"/>
          </p:cNvSpPr>
          <p:nvPr>
            <p:ph idx="1"/>
          </p:nvPr>
        </p:nvSpPr>
        <p:spPr/>
        <p:txBody>
          <a:bodyPr>
            <a:normAutofit/>
          </a:bodyPr>
          <a:lstStyle/>
          <a:p>
            <a:pPr algn="just"/>
            <a:r>
              <a:rPr lang="tr-TR" b="1" dirty="0" smtClean="0"/>
              <a:t>Birinci ve ikinci basamakta tedavi edilemeyen, yoğun bilgi ve teknolojik olanaklar gerektiren, karmaşık, ağır vakalara yönelik hizmetler sunulur.</a:t>
            </a:r>
          </a:p>
          <a:p>
            <a:pPr algn="just"/>
            <a:r>
              <a:rPr lang="tr-TR" b="1" dirty="0" smtClean="0"/>
              <a:t>Özel bir yaş grubuna (pediatri, geriatri vb.), cinsiyete ya da belli bir hastalığı olan kişilere, o konuda en geniş imkanlara sahip yataklı tedavi kurumlarında verilen hizmettir.</a:t>
            </a:r>
          </a:p>
          <a:p>
            <a:pPr algn="just"/>
            <a:r>
              <a:rPr lang="tr-TR" b="1" dirty="0" smtClean="0"/>
              <a:t>Özel dal, eğitim ve araştırma hastaneleri, üniversite hastanelerinde verilir.</a:t>
            </a:r>
            <a:endParaRPr lang="tr-TR" sz="3200" b="1" dirty="0"/>
          </a:p>
        </p:txBody>
      </p:sp>
    </p:spTree>
    <p:extLst>
      <p:ext uri="{BB962C8B-B14F-4D97-AF65-F5344CB8AC3E}">
        <p14:creationId xmlns:p14="http://schemas.microsoft.com/office/powerpoint/2010/main" val="607045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2060"/>
                </a:solidFill>
                <a:effectLst>
                  <a:outerShdw blurRad="38100" dist="38100" dir="2700000" algn="tl">
                    <a:srgbClr val="000000">
                      <a:alpha val="43137"/>
                    </a:srgbClr>
                  </a:outerShdw>
                </a:effectLst>
                <a:latin typeface="+mn-lt"/>
              </a:rPr>
              <a:t>Rehabilitasyon Hizmetleri</a:t>
            </a:r>
          </a:p>
        </p:txBody>
      </p:sp>
      <p:sp>
        <p:nvSpPr>
          <p:cNvPr id="3" name="İçerik Yer Tutucusu 2"/>
          <p:cNvSpPr>
            <a:spLocks noGrp="1"/>
          </p:cNvSpPr>
          <p:nvPr>
            <p:ph idx="1"/>
          </p:nvPr>
        </p:nvSpPr>
        <p:spPr/>
        <p:txBody>
          <a:bodyPr>
            <a:normAutofit fontScale="92500" lnSpcReduction="10000"/>
          </a:bodyPr>
          <a:lstStyle/>
          <a:p>
            <a:pPr algn="just"/>
            <a:r>
              <a:rPr lang="tr-TR" sz="3200" b="1" dirty="0" smtClean="0"/>
              <a:t>Hastalık ve kaza sonucunda kişilerin kaybettikleri bedensel ve zihinsel becerilerinin tekrar kazandırılmasına yönelik hizmetlerdir.</a:t>
            </a:r>
          </a:p>
          <a:p>
            <a:pPr algn="just"/>
            <a:r>
              <a:rPr lang="tr-TR" sz="3200" b="1" i="1" dirty="0" smtClean="0"/>
              <a:t>Tıbbi rehabilitasyon</a:t>
            </a:r>
            <a:r>
              <a:rPr lang="tr-TR" sz="3200" b="1" dirty="0" smtClean="0"/>
              <a:t>: Bedensel kalıcı bozukluk ve sakatlıkların düzeltilmesi, yaşam kalitesinin artırılması amacıyla verilen hizmetlerdir.</a:t>
            </a:r>
          </a:p>
          <a:p>
            <a:pPr algn="just"/>
            <a:r>
              <a:rPr lang="tr-TR" sz="3200" b="1" i="1" dirty="0" smtClean="0"/>
              <a:t>Sosyal rehabilitasyon</a:t>
            </a:r>
            <a:r>
              <a:rPr lang="tr-TR" sz="3200" b="1" dirty="0" smtClean="0"/>
              <a:t>: Sakatlık veya özür </a:t>
            </a:r>
            <a:r>
              <a:rPr lang="tr-TR" sz="3200" b="1" smtClean="0"/>
              <a:t>haline sahip </a:t>
            </a:r>
            <a:r>
              <a:rPr lang="tr-TR" sz="3200" b="1" dirty="0" smtClean="0"/>
              <a:t>kişilerin günlük hayata aktif olarak katılması, başkalarına bağımlı olmadan yaşayabilmesi amacıyla yapılan, işe uyum sağlama, yeni iş bulma ya da öğretme türünden çalışmaları kapsar.</a:t>
            </a:r>
            <a:endParaRPr lang="tr-TR" sz="3200" b="1" dirty="0"/>
          </a:p>
        </p:txBody>
      </p:sp>
    </p:spTree>
    <p:extLst>
      <p:ext uri="{BB962C8B-B14F-4D97-AF65-F5344CB8AC3E}">
        <p14:creationId xmlns:p14="http://schemas.microsoft.com/office/powerpoint/2010/main" val="1710217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2060"/>
                </a:solidFill>
                <a:effectLst>
                  <a:outerShdw blurRad="38100" dist="38100" dir="2700000" algn="tl">
                    <a:srgbClr val="000000">
                      <a:alpha val="43137"/>
                    </a:srgbClr>
                  </a:outerShdw>
                </a:effectLst>
                <a:latin typeface="+mn-lt"/>
              </a:rPr>
              <a:t>Sağlık</a:t>
            </a:r>
            <a:endParaRPr lang="tr-TR" b="1" dirty="0">
              <a:solidFill>
                <a:srgbClr val="002060"/>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p:txBody>
          <a:bodyPr>
            <a:normAutofit/>
          </a:bodyPr>
          <a:lstStyle/>
          <a:p>
            <a:pPr marL="0" indent="0">
              <a:buNone/>
            </a:pPr>
            <a:r>
              <a:rPr lang="tr-TR" sz="3200" b="1" dirty="0" smtClean="0"/>
              <a:t>Yalnızca </a:t>
            </a:r>
            <a:r>
              <a:rPr lang="tr-TR" sz="3200" b="1" dirty="0"/>
              <a:t>hastalık veya sakatlık olmayışı değil, </a:t>
            </a:r>
          </a:p>
          <a:p>
            <a:r>
              <a:rPr lang="tr-TR" sz="3200" b="1" dirty="0" smtClean="0"/>
              <a:t>bedensel</a:t>
            </a:r>
            <a:endParaRPr lang="tr-TR" sz="3200" b="1" dirty="0"/>
          </a:p>
          <a:p>
            <a:r>
              <a:rPr lang="tr-TR" sz="3200" b="1" dirty="0" smtClean="0"/>
              <a:t>ruhsal</a:t>
            </a:r>
            <a:endParaRPr lang="tr-TR" sz="3200" b="1" dirty="0"/>
          </a:p>
          <a:p>
            <a:r>
              <a:rPr lang="tr-TR" sz="3200" b="1" dirty="0" smtClean="0"/>
              <a:t>sosyal </a:t>
            </a:r>
            <a:endParaRPr lang="tr-TR" sz="3200" b="1" dirty="0"/>
          </a:p>
          <a:p>
            <a:pPr marL="0" indent="0">
              <a:buNone/>
            </a:pPr>
            <a:r>
              <a:rPr lang="tr-TR" sz="3200" b="1" dirty="0"/>
              <a:t>y</a:t>
            </a:r>
            <a:r>
              <a:rPr lang="tr-TR" sz="3200" b="1" dirty="0" smtClean="0"/>
              <a:t>önden </a:t>
            </a:r>
            <a:r>
              <a:rPr lang="tr-TR" sz="3200" b="1" dirty="0"/>
              <a:t>TAM BİR </a:t>
            </a:r>
            <a:r>
              <a:rPr lang="tr-TR" sz="3200" b="1" dirty="0" smtClean="0"/>
              <a:t>İYİLİK halidir</a:t>
            </a:r>
            <a:r>
              <a:rPr lang="tr-TR" sz="3200" b="1" dirty="0"/>
              <a:t>.</a:t>
            </a:r>
          </a:p>
          <a:p>
            <a:pPr marL="0" indent="0" algn="r">
              <a:buNone/>
            </a:pPr>
            <a:r>
              <a:rPr lang="tr-TR" sz="3200" b="1" dirty="0"/>
              <a:t>(Dünya Sağlık Örgütü)</a:t>
            </a:r>
          </a:p>
        </p:txBody>
      </p:sp>
      <p:pic>
        <p:nvPicPr>
          <p:cNvPr id="1026" name="Picture 2" descr="Dosya:World Health Organization Logo.svg - Vikip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5109955"/>
            <a:ext cx="3924719" cy="1201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14987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2060"/>
                </a:solidFill>
                <a:effectLst>
                  <a:outerShdw blurRad="38100" dist="38100" dir="2700000" algn="tl">
                    <a:srgbClr val="000000">
                      <a:alpha val="43137"/>
                    </a:srgbClr>
                  </a:outerShdw>
                </a:effectLst>
                <a:latin typeface="+mn-lt"/>
              </a:rPr>
              <a:t>Sağlığın Geliştirilmesi Hizmetleri</a:t>
            </a:r>
          </a:p>
        </p:txBody>
      </p:sp>
      <p:sp>
        <p:nvSpPr>
          <p:cNvPr id="3" name="İçerik Yer Tutucusu 2"/>
          <p:cNvSpPr>
            <a:spLocks noGrp="1"/>
          </p:cNvSpPr>
          <p:nvPr>
            <p:ph idx="1"/>
          </p:nvPr>
        </p:nvSpPr>
        <p:spPr/>
        <p:txBody>
          <a:bodyPr>
            <a:normAutofit/>
          </a:bodyPr>
          <a:lstStyle/>
          <a:p>
            <a:pPr algn="just"/>
            <a:r>
              <a:rPr lang="tr-TR" sz="3200" b="1" dirty="0" smtClean="0"/>
              <a:t>Genel sağlık düzeyinin yükseltilmesi hizmetleridir.</a:t>
            </a:r>
          </a:p>
          <a:p>
            <a:pPr algn="just"/>
            <a:r>
              <a:rPr lang="tr-TR" sz="3200" b="1" dirty="0" smtClean="0"/>
              <a:t>Koruyucu ve tedavi edici hizmetler ile, sağlık eğitimi, sosyal, ekonomik ve çevre koşullarının iyileştirilmesi çalışmalarını da kapsar.</a:t>
            </a:r>
          </a:p>
          <a:p>
            <a:pPr algn="just"/>
            <a:r>
              <a:rPr lang="tr-TR" sz="3200" b="1" dirty="0" smtClean="0"/>
              <a:t>Sağlığının </a:t>
            </a:r>
            <a:r>
              <a:rPr lang="tr-TR" sz="3200" b="1" dirty="0"/>
              <a:t>gelişmesi bireyin yükümlülüğünde olan bir </a:t>
            </a:r>
            <a:r>
              <a:rPr lang="tr-TR" sz="3200" b="1" dirty="0" smtClean="0"/>
              <a:t>olgudur.</a:t>
            </a:r>
            <a:endParaRPr lang="tr-TR" sz="3200" b="1" dirty="0"/>
          </a:p>
        </p:txBody>
      </p:sp>
    </p:spTree>
    <p:extLst>
      <p:ext uri="{BB962C8B-B14F-4D97-AF65-F5344CB8AC3E}">
        <p14:creationId xmlns:p14="http://schemas.microsoft.com/office/powerpoint/2010/main" val="2692632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2060"/>
                </a:solidFill>
                <a:effectLst>
                  <a:outerShdw blurRad="38100" dist="38100" dir="2700000" algn="tl">
                    <a:srgbClr val="000000">
                      <a:alpha val="43137"/>
                    </a:srgbClr>
                  </a:outerShdw>
                </a:effectLst>
                <a:latin typeface="+mn-lt"/>
              </a:rPr>
              <a:t>Sağlık Hizmetlerinin Özellikleri</a:t>
            </a:r>
          </a:p>
        </p:txBody>
      </p:sp>
      <p:sp>
        <p:nvSpPr>
          <p:cNvPr id="3" name="İçerik Yer Tutucusu 2"/>
          <p:cNvSpPr>
            <a:spLocks noGrp="1"/>
          </p:cNvSpPr>
          <p:nvPr>
            <p:ph idx="1"/>
          </p:nvPr>
        </p:nvSpPr>
        <p:spPr/>
        <p:txBody>
          <a:bodyPr>
            <a:normAutofit/>
          </a:bodyPr>
          <a:lstStyle/>
          <a:p>
            <a:pPr algn="just"/>
            <a:r>
              <a:rPr lang="tr-TR" sz="3200" b="1" dirty="0" smtClean="0"/>
              <a:t>Sağlık </a:t>
            </a:r>
            <a:r>
              <a:rPr lang="tr-TR" sz="3200" b="1" dirty="0"/>
              <a:t>hizmetlerinin talebi ile arzı arasında bir denklik söz </a:t>
            </a:r>
            <a:r>
              <a:rPr lang="tr-TR" sz="3200" b="1" dirty="0" smtClean="0"/>
              <a:t>konusu olamamaktadır</a:t>
            </a:r>
            <a:r>
              <a:rPr lang="tr-TR" sz="3200" b="1" dirty="0"/>
              <a:t>.</a:t>
            </a:r>
          </a:p>
          <a:p>
            <a:pPr algn="just"/>
            <a:r>
              <a:rPr lang="tr-TR" sz="3200" b="1" dirty="0" smtClean="0"/>
              <a:t>Sağlık </a:t>
            </a:r>
            <a:r>
              <a:rPr lang="tr-TR" sz="3200" b="1" dirty="0"/>
              <a:t>hizmetinin sunumu belli sınırlar dahilindedir. Bu bakımında sağlık </a:t>
            </a:r>
            <a:r>
              <a:rPr lang="tr-TR" sz="3200" b="1" dirty="0" smtClean="0"/>
              <a:t>hizmeti arzı </a:t>
            </a:r>
            <a:r>
              <a:rPr lang="tr-TR" sz="3200" b="1" dirty="0"/>
              <a:t>sağlayanların aralarında birleşerek tekeller oluşturabilmesi mümkündür.</a:t>
            </a:r>
          </a:p>
          <a:p>
            <a:pPr algn="just"/>
            <a:r>
              <a:rPr lang="tr-TR" sz="3200" b="1" dirty="0" smtClean="0"/>
              <a:t>Sağlık </a:t>
            </a:r>
            <a:r>
              <a:rPr lang="tr-TR" sz="3200" b="1" dirty="0"/>
              <a:t>hizmetlerinin talebi öngörülememektedir.</a:t>
            </a:r>
          </a:p>
          <a:p>
            <a:pPr algn="just"/>
            <a:r>
              <a:rPr lang="tr-TR" sz="3200" b="1" dirty="0" smtClean="0"/>
              <a:t>Sağlık </a:t>
            </a:r>
            <a:r>
              <a:rPr lang="tr-TR" sz="3200" b="1" dirty="0"/>
              <a:t>hizmetinden yararlananlar tüm sağlık hizmetleriyle alakalı bilgiye </a:t>
            </a:r>
            <a:r>
              <a:rPr lang="tr-TR" sz="3200" b="1" dirty="0" smtClean="0"/>
              <a:t>sahip değildir.</a:t>
            </a:r>
            <a:endParaRPr lang="tr-TR" sz="3200" b="1" dirty="0"/>
          </a:p>
        </p:txBody>
      </p:sp>
    </p:spTree>
    <p:extLst>
      <p:ext uri="{BB962C8B-B14F-4D97-AF65-F5344CB8AC3E}">
        <p14:creationId xmlns:p14="http://schemas.microsoft.com/office/powerpoint/2010/main" val="373782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2060"/>
                </a:solidFill>
                <a:effectLst>
                  <a:outerShdw blurRad="38100" dist="38100" dir="2700000" algn="tl">
                    <a:srgbClr val="000000">
                      <a:alpha val="43137"/>
                    </a:srgbClr>
                  </a:outerShdw>
                </a:effectLst>
                <a:latin typeface="+mn-lt"/>
              </a:rPr>
              <a:t>Sağlık Hizmetlerinin Özellikleri</a:t>
            </a:r>
          </a:p>
        </p:txBody>
      </p:sp>
      <p:sp>
        <p:nvSpPr>
          <p:cNvPr id="3" name="İçerik Yer Tutucusu 2"/>
          <p:cNvSpPr>
            <a:spLocks noGrp="1"/>
          </p:cNvSpPr>
          <p:nvPr>
            <p:ph idx="1"/>
          </p:nvPr>
        </p:nvSpPr>
        <p:spPr/>
        <p:txBody>
          <a:bodyPr>
            <a:normAutofit/>
          </a:bodyPr>
          <a:lstStyle/>
          <a:p>
            <a:pPr algn="just"/>
            <a:r>
              <a:rPr lang="tr-TR" sz="3200" b="1" dirty="0"/>
              <a:t>Sağlık hizmetlerinin yerine geçebilecek bir hizmet yoktur, sağlık hizmetleri ikame edilemez. </a:t>
            </a:r>
            <a:endParaRPr lang="tr-TR" sz="3200" b="1" dirty="0" smtClean="0"/>
          </a:p>
          <a:p>
            <a:pPr algn="just"/>
            <a:r>
              <a:rPr lang="tr-TR" sz="3200" b="1" dirty="0" smtClean="0"/>
              <a:t>Sağlık </a:t>
            </a:r>
            <a:r>
              <a:rPr lang="tr-TR" sz="3200" b="1" dirty="0"/>
              <a:t>hizmetlerinin ertelenmesi söz konusu değildir.</a:t>
            </a:r>
          </a:p>
          <a:p>
            <a:pPr algn="just"/>
            <a:r>
              <a:rPr lang="tr-TR" sz="3200" b="1" dirty="0" smtClean="0"/>
              <a:t>Sağlık </a:t>
            </a:r>
            <a:r>
              <a:rPr lang="tr-TR" sz="3200" b="1" dirty="0"/>
              <a:t>hizmetlerinin ücreti ile maliyetleri arasındaki ilişki düşüktür.</a:t>
            </a:r>
          </a:p>
          <a:p>
            <a:pPr algn="just"/>
            <a:r>
              <a:rPr lang="tr-TR" sz="3200" b="1" dirty="0" smtClean="0"/>
              <a:t>Sağlık </a:t>
            </a:r>
            <a:r>
              <a:rPr lang="tr-TR" sz="3200" b="1" dirty="0"/>
              <a:t>hizmeti veren kuruluşlar genel olarak kar amacı </a:t>
            </a:r>
            <a:r>
              <a:rPr lang="tr-TR" sz="3200" b="1" dirty="0" smtClean="0"/>
              <a:t>gütmemektedir.</a:t>
            </a:r>
          </a:p>
          <a:p>
            <a:pPr algn="just"/>
            <a:endParaRPr lang="tr-TR" sz="3200" b="1" dirty="0"/>
          </a:p>
        </p:txBody>
      </p:sp>
    </p:spTree>
    <p:extLst>
      <p:ext uri="{BB962C8B-B14F-4D97-AF65-F5344CB8AC3E}">
        <p14:creationId xmlns:p14="http://schemas.microsoft.com/office/powerpoint/2010/main" val="2010794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2060"/>
                </a:solidFill>
                <a:effectLst>
                  <a:outerShdw blurRad="38100" dist="38100" dir="2700000" algn="tl">
                    <a:srgbClr val="000000">
                      <a:alpha val="43137"/>
                    </a:srgbClr>
                  </a:outerShdw>
                </a:effectLst>
                <a:latin typeface="+mn-lt"/>
              </a:rPr>
              <a:t>Sağlık Hizmetlerinin Özellikleri</a:t>
            </a:r>
          </a:p>
        </p:txBody>
      </p:sp>
      <p:sp>
        <p:nvSpPr>
          <p:cNvPr id="3" name="İçerik Yer Tutucusu 2"/>
          <p:cNvSpPr>
            <a:spLocks noGrp="1"/>
          </p:cNvSpPr>
          <p:nvPr>
            <p:ph idx="1"/>
          </p:nvPr>
        </p:nvSpPr>
        <p:spPr/>
        <p:txBody>
          <a:bodyPr>
            <a:normAutofit/>
          </a:bodyPr>
          <a:lstStyle/>
          <a:p>
            <a:pPr algn="just"/>
            <a:r>
              <a:rPr lang="tr-TR" sz="3200" b="1" dirty="0" smtClean="0"/>
              <a:t>Sağlık </a:t>
            </a:r>
            <a:r>
              <a:rPr lang="tr-TR" sz="3200" b="1" dirty="0"/>
              <a:t>hizmetinin boyutunu ve kapsamını hizmetten yararlanan değil </a:t>
            </a:r>
            <a:r>
              <a:rPr lang="tr-TR" sz="3200" b="1" dirty="0" smtClean="0"/>
              <a:t>hekim belirler</a:t>
            </a:r>
            <a:r>
              <a:rPr lang="tr-TR" sz="3200" b="1" dirty="0"/>
              <a:t>.</a:t>
            </a:r>
          </a:p>
          <a:p>
            <a:pPr algn="just"/>
            <a:r>
              <a:rPr lang="tr-TR" sz="3200" b="1" dirty="0" smtClean="0"/>
              <a:t>Hizmetten </a:t>
            </a:r>
            <a:r>
              <a:rPr lang="tr-TR" sz="3200" b="1" dirty="0"/>
              <a:t>sağlanan doyum ve kaliteyi önceden belirlemek zordur.</a:t>
            </a:r>
          </a:p>
          <a:p>
            <a:pPr algn="just"/>
            <a:r>
              <a:rPr lang="tr-TR" sz="3200" b="1" dirty="0" smtClean="0"/>
              <a:t>Sağlık </a:t>
            </a:r>
            <a:r>
              <a:rPr lang="tr-TR" sz="3200" b="1" dirty="0"/>
              <a:t>hizmetlerinin bir bölümü toplumsal nitelik ve kamu malı </a:t>
            </a:r>
            <a:r>
              <a:rPr lang="tr-TR" sz="3200" b="1" dirty="0" smtClean="0"/>
              <a:t>özelliği taşımaktadır</a:t>
            </a:r>
            <a:r>
              <a:rPr lang="tr-TR" sz="3200" b="1" dirty="0"/>
              <a:t>.</a:t>
            </a:r>
          </a:p>
          <a:p>
            <a:pPr algn="just"/>
            <a:r>
              <a:rPr lang="tr-TR" sz="3200" b="1" dirty="0" smtClean="0"/>
              <a:t>Sağlık </a:t>
            </a:r>
            <a:r>
              <a:rPr lang="tr-TR" sz="3200" b="1" dirty="0"/>
              <a:t>hizmetinin çıktısı paraya </a:t>
            </a:r>
            <a:r>
              <a:rPr lang="tr-TR" sz="3200" b="1" dirty="0" smtClean="0"/>
              <a:t>çevrilemez.</a:t>
            </a:r>
            <a:endParaRPr lang="tr-TR" sz="3200" b="1" dirty="0"/>
          </a:p>
        </p:txBody>
      </p:sp>
    </p:spTree>
    <p:extLst>
      <p:ext uri="{BB962C8B-B14F-4D97-AF65-F5344CB8AC3E}">
        <p14:creationId xmlns:p14="http://schemas.microsoft.com/office/powerpoint/2010/main" val="219058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2060"/>
                </a:solidFill>
                <a:effectLst>
                  <a:outerShdw blurRad="38100" dist="38100" dir="2700000" algn="tl">
                    <a:srgbClr val="000000">
                      <a:alpha val="43137"/>
                    </a:srgbClr>
                  </a:outerShdw>
                </a:effectLst>
                <a:latin typeface="+mn-lt"/>
              </a:rPr>
              <a:t>Sağlık Hizmetlerinin Özellikleri</a:t>
            </a:r>
          </a:p>
        </p:txBody>
      </p:sp>
      <p:sp>
        <p:nvSpPr>
          <p:cNvPr id="3" name="İçerik Yer Tutucusu 2"/>
          <p:cNvSpPr>
            <a:spLocks noGrp="1"/>
          </p:cNvSpPr>
          <p:nvPr>
            <p:ph idx="1"/>
          </p:nvPr>
        </p:nvSpPr>
        <p:spPr/>
        <p:txBody>
          <a:bodyPr>
            <a:normAutofit fontScale="92500"/>
          </a:bodyPr>
          <a:lstStyle/>
          <a:p>
            <a:pPr algn="just"/>
            <a:r>
              <a:rPr lang="tr-TR" sz="3200" b="1" dirty="0" smtClean="0"/>
              <a:t>Garantisi </a:t>
            </a:r>
            <a:r>
              <a:rPr lang="tr-TR" sz="3200" b="1" dirty="0"/>
              <a:t>yoktur. Verilen hizmetler en iyi düzeyde de olsa sonucunda hastada </a:t>
            </a:r>
            <a:r>
              <a:rPr lang="tr-TR" sz="3200" b="1" dirty="0" smtClean="0"/>
              <a:t>tam bir </a:t>
            </a:r>
            <a:r>
              <a:rPr lang="tr-TR" sz="3200" b="1" dirty="0"/>
              <a:t>iyilik ve sağlık durumunun oluşacağı garanti edilemez.</a:t>
            </a:r>
          </a:p>
          <a:p>
            <a:pPr algn="just"/>
            <a:r>
              <a:rPr lang="tr-TR" sz="3200" b="1" dirty="0" smtClean="0"/>
              <a:t>Önceden </a:t>
            </a:r>
            <a:r>
              <a:rPr lang="tr-TR" sz="3200" b="1" dirty="0"/>
              <a:t>test edilemez. Oluşan talebe göre verilen bir hizmet olduğundan ne </a:t>
            </a:r>
            <a:r>
              <a:rPr lang="tr-TR" sz="3200" b="1" dirty="0" smtClean="0"/>
              <a:t>tür bir </a:t>
            </a:r>
            <a:r>
              <a:rPr lang="tr-TR" sz="3200" b="1" dirty="0"/>
              <a:t>talep olacağı öngörülemediğinden önceden test edilemez.</a:t>
            </a:r>
          </a:p>
          <a:p>
            <a:pPr algn="just"/>
            <a:r>
              <a:rPr lang="tr-TR" sz="3200" b="1" dirty="0" smtClean="0"/>
              <a:t>Hata </a:t>
            </a:r>
            <a:r>
              <a:rPr lang="tr-TR" sz="3200" b="1" dirty="0" err="1"/>
              <a:t>tolere</a:t>
            </a:r>
            <a:r>
              <a:rPr lang="tr-TR" sz="3200" b="1" dirty="0"/>
              <a:t> edilemez.</a:t>
            </a:r>
          </a:p>
          <a:p>
            <a:pPr algn="just"/>
            <a:r>
              <a:rPr lang="tr-TR" sz="3200" b="1" dirty="0" smtClean="0"/>
              <a:t>Sağlık </a:t>
            </a:r>
            <a:r>
              <a:rPr lang="tr-TR" sz="3200" b="1" dirty="0"/>
              <a:t>hizmetlerinin yetersizliği toplumsal sorunlara yol açar.</a:t>
            </a:r>
          </a:p>
          <a:p>
            <a:pPr algn="just"/>
            <a:r>
              <a:rPr lang="tr-TR" sz="3200" b="1" dirty="0" smtClean="0"/>
              <a:t>Dışsal </a:t>
            </a:r>
            <a:r>
              <a:rPr lang="tr-TR" sz="3200" b="1" dirty="0"/>
              <a:t>fayda veya zarar söz konusudur.</a:t>
            </a:r>
          </a:p>
        </p:txBody>
      </p:sp>
    </p:spTree>
    <p:extLst>
      <p:ext uri="{BB962C8B-B14F-4D97-AF65-F5344CB8AC3E}">
        <p14:creationId xmlns:p14="http://schemas.microsoft.com/office/powerpoint/2010/main" val="2971700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2060"/>
                </a:solidFill>
                <a:effectLst>
                  <a:outerShdw blurRad="38100" dist="38100" dir="2700000" algn="tl">
                    <a:srgbClr val="000000">
                      <a:alpha val="43137"/>
                    </a:srgbClr>
                  </a:outerShdw>
                </a:effectLst>
                <a:latin typeface="+mn-lt"/>
              </a:rPr>
              <a:t>Kaynaklar</a:t>
            </a:r>
          </a:p>
        </p:txBody>
      </p:sp>
      <p:sp>
        <p:nvSpPr>
          <p:cNvPr id="3" name="İçerik Yer Tutucusu 2"/>
          <p:cNvSpPr>
            <a:spLocks noGrp="1"/>
          </p:cNvSpPr>
          <p:nvPr>
            <p:ph idx="1"/>
          </p:nvPr>
        </p:nvSpPr>
        <p:spPr/>
        <p:txBody>
          <a:bodyPr>
            <a:normAutofit/>
          </a:bodyPr>
          <a:lstStyle/>
          <a:p>
            <a:pPr algn="just"/>
            <a:r>
              <a:rPr lang="tr-TR" sz="3200" dirty="0" smtClean="0"/>
              <a:t>Ağırbaş, İ. (2013) “Sağlık Hizmetleri Yönetimi”, Ankara Üniversitesi Sağlık Bilimleri Fakültesi Sağlık Yönetimi Bölümü Ders Notları</a:t>
            </a:r>
          </a:p>
          <a:p>
            <a:pPr algn="just"/>
            <a:r>
              <a:rPr lang="tr-TR" sz="3200" dirty="0" err="1" smtClean="0"/>
              <a:t>Kavuncubaşı</a:t>
            </a:r>
            <a:r>
              <a:rPr lang="tr-TR" sz="3200" dirty="0" smtClean="0"/>
              <a:t>, Ş.; Yıldırım, S. (2010) “Hastane ve Sağlık Kurumları Yönetimi”, Siyasal Kitabevi</a:t>
            </a:r>
          </a:p>
          <a:p>
            <a:pPr algn="just"/>
            <a:r>
              <a:rPr lang="tr-TR" sz="3200" dirty="0" err="1" smtClean="0"/>
              <a:t>Tengilimoğlu</a:t>
            </a:r>
            <a:r>
              <a:rPr lang="tr-TR" sz="3200" dirty="0" smtClean="0"/>
              <a:t>, D.; Işık, O.; </a:t>
            </a:r>
            <a:r>
              <a:rPr lang="tr-TR" sz="3200" dirty="0" err="1" smtClean="0"/>
              <a:t>Akbolat</a:t>
            </a:r>
            <a:r>
              <a:rPr lang="tr-TR" sz="3200" dirty="0" smtClean="0"/>
              <a:t>, M. (2015) “Sağlık İşletmeleri Yönetimi”, Nobel Yayıncılık</a:t>
            </a:r>
            <a:endParaRPr lang="tr-TR" sz="3200" dirty="0"/>
          </a:p>
        </p:txBody>
      </p:sp>
    </p:spTree>
    <p:extLst>
      <p:ext uri="{BB962C8B-B14F-4D97-AF65-F5344CB8AC3E}">
        <p14:creationId xmlns:p14="http://schemas.microsoft.com/office/powerpoint/2010/main" val="590888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2060"/>
                </a:solidFill>
                <a:effectLst>
                  <a:outerShdw blurRad="38100" dist="38100" dir="2700000" algn="tl">
                    <a:srgbClr val="000000">
                      <a:alpha val="43137"/>
                    </a:srgbClr>
                  </a:outerShdw>
                </a:effectLst>
                <a:latin typeface="+mn-lt"/>
              </a:rPr>
              <a:t>Sağlığı Etkileyen Faktörler</a:t>
            </a:r>
          </a:p>
        </p:txBody>
      </p:sp>
      <p:sp>
        <p:nvSpPr>
          <p:cNvPr id="3" name="İçerik Yer Tutucusu 2"/>
          <p:cNvSpPr>
            <a:spLocks noGrp="1"/>
          </p:cNvSpPr>
          <p:nvPr>
            <p:ph idx="1"/>
          </p:nvPr>
        </p:nvSpPr>
        <p:spPr/>
        <p:txBody>
          <a:bodyPr>
            <a:normAutofit/>
          </a:bodyPr>
          <a:lstStyle/>
          <a:p>
            <a:r>
              <a:rPr lang="tr-TR" sz="3200" b="1" dirty="0" smtClean="0"/>
              <a:t>Çevre-ekolojik </a:t>
            </a:r>
            <a:r>
              <a:rPr lang="tr-TR" sz="3200" b="1" dirty="0"/>
              <a:t>denge</a:t>
            </a:r>
          </a:p>
          <a:p>
            <a:r>
              <a:rPr lang="tr-TR" sz="3200" b="1" dirty="0" smtClean="0"/>
              <a:t>Yaşam şekli</a:t>
            </a:r>
            <a:endParaRPr lang="tr-TR" sz="3200" b="1" dirty="0"/>
          </a:p>
          <a:p>
            <a:r>
              <a:rPr lang="tr-TR" sz="3200" b="1" dirty="0" smtClean="0"/>
              <a:t>İnsan biyolojisi-kalıtım</a:t>
            </a:r>
            <a:endParaRPr lang="tr-TR" sz="3200" b="1" dirty="0"/>
          </a:p>
          <a:p>
            <a:r>
              <a:rPr lang="tr-TR" sz="3200" b="1" dirty="0" smtClean="0"/>
              <a:t>Sağlık hizmetleri sistemi</a:t>
            </a:r>
            <a:endParaRPr lang="tr-TR" sz="3200" b="1" dirty="0"/>
          </a:p>
          <a:p>
            <a:r>
              <a:rPr lang="tr-TR" sz="3200" b="1" dirty="0" smtClean="0"/>
              <a:t>Kültürel sistemler</a:t>
            </a:r>
            <a:endParaRPr lang="tr-TR" sz="3200" b="1" dirty="0"/>
          </a:p>
          <a:p>
            <a:pPr marL="0" indent="0">
              <a:buNone/>
            </a:pPr>
            <a:endParaRPr lang="tr-TR" sz="3200" b="1" dirty="0"/>
          </a:p>
        </p:txBody>
      </p:sp>
      <p:pic>
        <p:nvPicPr>
          <p:cNvPr id="3074" name="Picture 2" descr="Healthcare | PNGlib – Free PNG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6434" y="3446301"/>
            <a:ext cx="4137366" cy="273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39819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2060"/>
                </a:solidFill>
                <a:effectLst>
                  <a:outerShdw blurRad="38100" dist="38100" dir="2700000" algn="tl">
                    <a:srgbClr val="000000">
                      <a:alpha val="43137"/>
                    </a:srgbClr>
                  </a:outerShdw>
                </a:effectLst>
                <a:latin typeface="+mn-lt"/>
              </a:rPr>
              <a:t>Sağlık Hizmetleri</a:t>
            </a:r>
          </a:p>
        </p:txBody>
      </p:sp>
      <p:sp>
        <p:nvSpPr>
          <p:cNvPr id="3" name="İçerik Yer Tutucusu 2"/>
          <p:cNvSpPr>
            <a:spLocks noGrp="1"/>
          </p:cNvSpPr>
          <p:nvPr>
            <p:ph idx="1"/>
          </p:nvPr>
        </p:nvSpPr>
        <p:spPr/>
        <p:txBody>
          <a:bodyPr>
            <a:normAutofit lnSpcReduction="10000"/>
          </a:bodyPr>
          <a:lstStyle/>
          <a:p>
            <a:pPr marL="0" indent="0">
              <a:buNone/>
            </a:pPr>
            <a:r>
              <a:rPr lang="tr-TR" b="1" dirty="0" smtClean="0"/>
              <a:t>-Sağlığın </a:t>
            </a:r>
            <a:r>
              <a:rPr lang="tr-TR" b="1" dirty="0"/>
              <a:t>korunması,</a:t>
            </a:r>
          </a:p>
          <a:p>
            <a:pPr marL="0" indent="0">
              <a:buNone/>
            </a:pPr>
            <a:r>
              <a:rPr lang="tr-TR" b="1" dirty="0" smtClean="0"/>
              <a:t>- yükseltilmesi, </a:t>
            </a:r>
            <a:endParaRPr lang="tr-TR" b="1" dirty="0"/>
          </a:p>
          <a:p>
            <a:pPr marL="0" indent="0">
              <a:buNone/>
            </a:pPr>
            <a:r>
              <a:rPr lang="tr-TR" b="1" dirty="0" smtClean="0"/>
              <a:t>- hastalıkların </a:t>
            </a:r>
            <a:r>
              <a:rPr lang="tr-TR" b="1" dirty="0"/>
              <a:t>tedavisi </a:t>
            </a:r>
            <a:r>
              <a:rPr lang="tr-TR" b="1" dirty="0" smtClean="0"/>
              <a:t>için yapılan çalışmaların tümüdür.</a:t>
            </a:r>
          </a:p>
          <a:p>
            <a:pPr marL="0" indent="0">
              <a:buNone/>
            </a:pPr>
            <a:endParaRPr lang="tr-TR" b="1" dirty="0" smtClean="0"/>
          </a:p>
          <a:p>
            <a:r>
              <a:rPr lang="tr-TR" b="1" u="sng" dirty="0" smtClean="0"/>
              <a:t>Yasal </a:t>
            </a:r>
            <a:r>
              <a:rPr lang="tr-TR" b="1" u="sng" dirty="0"/>
              <a:t>tanımıyla</a:t>
            </a:r>
            <a:r>
              <a:rPr lang="tr-TR" b="1" dirty="0"/>
              <a:t>:</a:t>
            </a:r>
          </a:p>
          <a:p>
            <a:r>
              <a:rPr lang="tr-TR" b="1" i="1" dirty="0"/>
              <a:t>“İnsan sağlığına zarar veren çeşitli etmenlerin yok edilmesi ve toplumun bu etmenlerin etkilerinden korunması, hastalıkların tedavi edilmesi, bedensel ve ruhsal yetenek ve becerileri azalmış olanların </a:t>
            </a:r>
            <a:r>
              <a:rPr lang="tr-TR" b="1" i="1" dirty="0" err="1"/>
              <a:t>rehabilite</a:t>
            </a:r>
            <a:r>
              <a:rPr lang="tr-TR" b="1" i="1" dirty="0"/>
              <a:t> edilmesi için yapılan hizmetlerdir</a:t>
            </a:r>
            <a:r>
              <a:rPr lang="tr-TR" b="1" i="1" dirty="0" smtClean="0"/>
              <a:t>.”</a:t>
            </a:r>
            <a:r>
              <a:rPr lang="tr-TR" dirty="0"/>
              <a:t> </a:t>
            </a:r>
            <a:r>
              <a:rPr lang="tr-TR" dirty="0" smtClean="0"/>
              <a:t>(1961 </a:t>
            </a:r>
            <a:r>
              <a:rPr lang="tr-TR" dirty="0"/>
              <a:t>yılında çıkarılan 224 sayılı Sağlık Hizmetlerinin Sosyalleştirilmesi </a:t>
            </a:r>
            <a:r>
              <a:rPr lang="tr-TR" dirty="0" smtClean="0"/>
              <a:t>Hakkındaki Kanun)</a:t>
            </a:r>
            <a:endParaRPr lang="tr-TR" sz="3200" b="1" dirty="0"/>
          </a:p>
        </p:txBody>
      </p:sp>
    </p:spTree>
    <p:extLst>
      <p:ext uri="{BB962C8B-B14F-4D97-AF65-F5344CB8AC3E}">
        <p14:creationId xmlns:p14="http://schemas.microsoft.com/office/powerpoint/2010/main" val="2704410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b="1" dirty="0">
                <a:solidFill>
                  <a:srgbClr val="002060"/>
                </a:solidFill>
                <a:effectLst>
                  <a:outerShdw blurRad="38100" dist="38100" dir="2700000" algn="tl">
                    <a:srgbClr val="000000">
                      <a:alpha val="43137"/>
                    </a:srgbClr>
                  </a:outerShdw>
                </a:effectLst>
              </a:rPr>
              <a:t>Sağlık Hizmetleri</a:t>
            </a:r>
            <a:endParaRPr lang="tr-TR" dirty="0" smtClean="0"/>
          </a:p>
          <a:p>
            <a:pPr algn="just"/>
            <a:r>
              <a:rPr lang="tr-TR" dirty="0" smtClean="0"/>
              <a:t>Hizmet </a:t>
            </a:r>
            <a:r>
              <a:rPr lang="tr-TR" dirty="0"/>
              <a:t>kavramı içinde kendine has özellikleri ile yer alan sağlık hizmetleri, </a:t>
            </a:r>
            <a:endParaRPr lang="tr-TR" dirty="0" smtClean="0"/>
          </a:p>
          <a:p>
            <a:pPr algn="just"/>
            <a:r>
              <a:rPr lang="tr-TR" dirty="0" smtClean="0"/>
              <a:t>ürün ve hizmetleri</a:t>
            </a:r>
            <a:r>
              <a:rPr lang="tr-TR" dirty="0"/>
              <a:t>, </a:t>
            </a:r>
            <a:endParaRPr lang="tr-TR" dirty="0" smtClean="0"/>
          </a:p>
          <a:p>
            <a:pPr algn="just"/>
            <a:r>
              <a:rPr lang="tr-TR" dirty="0" smtClean="0"/>
              <a:t>sağlık </a:t>
            </a:r>
            <a:r>
              <a:rPr lang="tr-TR" dirty="0"/>
              <a:t>personelinin bilgi ve becerilerini, </a:t>
            </a:r>
            <a:endParaRPr lang="tr-TR" dirty="0" smtClean="0"/>
          </a:p>
          <a:p>
            <a:pPr algn="just"/>
            <a:r>
              <a:rPr lang="tr-TR" dirty="0" smtClean="0"/>
              <a:t>sağlık </a:t>
            </a:r>
            <a:r>
              <a:rPr lang="tr-TR" dirty="0"/>
              <a:t>kuruluşlarının tıbbi ve </a:t>
            </a:r>
            <a:r>
              <a:rPr lang="tr-TR" dirty="0" smtClean="0"/>
              <a:t>teknolojik kapasitelerini</a:t>
            </a:r>
            <a:r>
              <a:rPr lang="tr-TR" dirty="0"/>
              <a:t>, </a:t>
            </a:r>
            <a:endParaRPr lang="tr-TR" dirty="0" smtClean="0"/>
          </a:p>
          <a:p>
            <a:pPr algn="just"/>
            <a:r>
              <a:rPr lang="tr-TR" dirty="0" smtClean="0"/>
              <a:t>bakım </a:t>
            </a:r>
            <a:r>
              <a:rPr lang="tr-TR" dirty="0"/>
              <a:t>süreçleri vb. gibi konuları kapsamaktadır.</a:t>
            </a:r>
          </a:p>
        </p:txBody>
      </p:sp>
    </p:spTree>
    <p:extLst>
      <p:ext uri="{BB962C8B-B14F-4D97-AF65-F5344CB8AC3E}">
        <p14:creationId xmlns:p14="http://schemas.microsoft.com/office/powerpoint/2010/main" val="310796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4088" y="826718"/>
            <a:ext cx="10589712" cy="5350245"/>
          </a:xfrm>
        </p:spPr>
        <p:txBody>
          <a:bodyPr/>
          <a:lstStyle/>
          <a:p>
            <a:r>
              <a:rPr lang="tr-TR" b="1" dirty="0">
                <a:solidFill>
                  <a:srgbClr val="002060"/>
                </a:solidFill>
              </a:rPr>
              <a:t>Sağlık hizmetleri </a:t>
            </a:r>
            <a:r>
              <a:rPr lang="tr-TR" b="1" dirty="0" smtClean="0">
                <a:solidFill>
                  <a:srgbClr val="002060"/>
                </a:solidFill>
              </a:rPr>
              <a:t>konusunda</a:t>
            </a:r>
          </a:p>
          <a:p>
            <a:endParaRPr lang="tr-TR" dirty="0">
              <a:solidFill>
                <a:srgbClr val="002060"/>
              </a:solidFill>
            </a:endParaRPr>
          </a:p>
          <a:p>
            <a:r>
              <a:rPr lang="tr-TR" dirty="0"/>
              <a:t>T</a:t>
            </a:r>
            <a:r>
              <a:rPr lang="tr-TR" dirty="0" smtClean="0"/>
              <a:t>üketiciler </a:t>
            </a:r>
            <a:r>
              <a:rPr lang="tr-TR" dirty="0"/>
              <a:t>için tıbbi bakım </a:t>
            </a:r>
            <a:endParaRPr lang="tr-TR" dirty="0" smtClean="0"/>
          </a:p>
          <a:p>
            <a:r>
              <a:rPr lang="tr-TR" dirty="0" smtClean="0"/>
              <a:t>Sağlık </a:t>
            </a:r>
            <a:r>
              <a:rPr lang="tr-TR" dirty="0"/>
              <a:t>personeliyle etkili iletişim kurma, </a:t>
            </a:r>
            <a:endParaRPr lang="tr-TR" dirty="0" smtClean="0"/>
          </a:p>
          <a:p>
            <a:r>
              <a:rPr lang="tr-TR" dirty="0" smtClean="0"/>
              <a:t>Sağlık hizmetine ulaşmadaki </a:t>
            </a:r>
            <a:r>
              <a:rPr lang="tr-TR" dirty="0"/>
              <a:t>kolaylık, </a:t>
            </a:r>
            <a:endParaRPr lang="tr-TR" dirty="0" smtClean="0"/>
          </a:p>
          <a:p>
            <a:r>
              <a:rPr lang="tr-TR" dirty="0"/>
              <a:t>F</a:t>
            </a:r>
            <a:r>
              <a:rPr lang="tr-TR" dirty="0" smtClean="0"/>
              <a:t>iziksel </a:t>
            </a:r>
            <a:r>
              <a:rPr lang="tr-TR" dirty="0"/>
              <a:t>imkanlar </a:t>
            </a:r>
            <a:endParaRPr lang="tr-TR" dirty="0" smtClean="0"/>
          </a:p>
          <a:p>
            <a:r>
              <a:rPr lang="tr-TR" dirty="0" smtClean="0"/>
              <a:t>Hizmeti </a:t>
            </a:r>
            <a:r>
              <a:rPr lang="tr-TR" dirty="0"/>
              <a:t>üreten kişilerin kendilerine karşı tutumu</a:t>
            </a:r>
          </a:p>
          <a:p>
            <a:pPr marL="0" indent="0">
              <a:buNone/>
            </a:pPr>
            <a:r>
              <a:rPr lang="tr-TR" dirty="0"/>
              <a:t>önemli faktörlerdir.</a:t>
            </a:r>
          </a:p>
        </p:txBody>
      </p:sp>
    </p:spTree>
    <p:extLst>
      <p:ext uri="{BB962C8B-B14F-4D97-AF65-F5344CB8AC3E}">
        <p14:creationId xmlns:p14="http://schemas.microsoft.com/office/powerpoint/2010/main" val="3417744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8932" y="1277655"/>
            <a:ext cx="10664868" cy="4899308"/>
          </a:xfrm>
        </p:spPr>
        <p:txBody>
          <a:bodyPr>
            <a:normAutofit lnSpcReduction="10000"/>
          </a:bodyPr>
          <a:lstStyle/>
          <a:p>
            <a:pPr algn="just"/>
            <a:r>
              <a:rPr lang="tr-TR" dirty="0"/>
              <a:t>Sağlık hizmeti talep eden </a:t>
            </a:r>
            <a:r>
              <a:rPr lang="tr-TR" dirty="0" smtClean="0"/>
              <a:t>kişiler sağlık hizmetlerini şu konularda değerlendirebilirler;</a:t>
            </a:r>
          </a:p>
          <a:p>
            <a:pPr algn="just"/>
            <a:endParaRPr lang="tr-TR" dirty="0" smtClean="0"/>
          </a:p>
          <a:p>
            <a:pPr algn="just"/>
            <a:r>
              <a:rPr lang="tr-TR" dirty="0" smtClean="0"/>
              <a:t>sağlık personelinin </a:t>
            </a:r>
            <a:r>
              <a:rPr lang="tr-TR" dirty="0"/>
              <a:t>tutumunu, </a:t>
            </a:r>
            <a:endParaRPr lang="tr-TR" dirty="0" smtClean="0"/>
          </a:p>
          <a:p>
            <a:pPr algn="just"/>
            <a:r>
              <a:rPr lang="tr-TR" dirty="0" smtClean="0"/>
              <a:t>davranışını</a:t>
            </a:r>
            <a:r>
              <a:rPr lang="tr-TR" dirty="0"/>
              <a:t>, </a:t>
            </a:r>
            <a:endParaRPr lang="tr-TR" dirty="0" smtClean="0"/>
          </a:p>
          <a:p>
            <a:pPr algn="just"/>
            <a:r>
              <a:rPr lang="tr-TR" dirty="0" smtClean="0"/>
              <a:t>kendisiyle </a:t>
            </a:r>
            <a:r>
              <a:rPr lang="tr-TR" dirty="0"/>
              <a:t>nasıl iletişim kurduğunu, </a:t>
            </a:r>
            <a:endParaRPr lang="tr-TR" dirty="0" smtClean="0"/>
          </a:p>
          <a:p>
            <a:pPr algn="just"/>
            <a:r>
              <a:rPr lang="tr-TR" dirty="0" smtClean="0"/>
              <a:t>bekleme sürelerini, </a:t>
            </a:r>
          </a:p>
          <a:p>
            <a:pPr algn="just"/>
            <a:r>
              <a:rPr lang="tr-TR" dirty="0" smtClean="0"/>
              <a:t>sağlık </a:t>
            </a:r>
            <a:r>
              <a:rPr lang="tr-TR" dirty="0"/>
              <a:t>hizmetine kolay ulaşıp ulaşmadığını, </a:t>
            </a:r>
            <a:endParaRPr lang="tr-TR" dirty="0" smtClean="0"/>
          </a:p>
          <a:p>
            <a:pPr algn="just"/>
            <a:r>
              <a:rPr lang="tr-TR" dirty="0" smtClean="0"/>
              <a:t>hastanenin </a:t>
            </a:r>
            <a:r>
              <a:rPr lang="tr-TR" dirty="0"/>
              <a:t>hijyenini, </a:t>
            </a:r>
            <a:endParaRPr lang="tr-TR" dirty="0" smtClean="0"/>
          </a:p>
          <a:p>
            <a:pPr algn="just"/>
            <a:r>
              <a:rPr lang="tr-TR" dirty="0"/>
              <a:t>m</a:t>
            </a:r>
            <a:r>
              <a:rPr lang="tr-TR" dirty="0" smtClean="0"/>
              <a:t>imarisini.</a:t>
            </a:r>
            <a:endParaRPr lang="tr-TR" dirty="0"/>
          </a:p>
        </p:txBody>
      </p:sp>
    </p:spTree>
    <p:extLst>
      <p:ext uri="{BB962C8B-B14F-4D97-AF65-F5344CB8AC3E}">
        <p14:creationId xmlns:p14="http://schemas.microsoft.com/office/powerpoint/2010/main" val="4147663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89140" y="1114816"/>
            <a:ext cx="10564660" cy="5062147"/>
          </a:xfrm>
        </p:spPr>
        <p:txBody>
          <a:bodyPr/>
          <a:lstStyle/>
          <a:p>
            <a:r>
              <a:rPr lang="tr-TR" dirty="0"/>
              <a:t>Dünya Sağlık Örgütü (WHO) ise sağlık hizmetlerini, </a:t>
            </a:r>
            <a:endParaRPr lang="tr-TR" dirty="0" smtClean="0"/>
          </a:p>
          <a:p>
            <a:r>
              <a:rPr lang="tr-TR" dirty="0" smtClean="0"/>
              <a:t>“</a:t>
            </a:r>
            <a:r>
              <a:rPr lang="tr-TR" dirty="0"/>
              <a:t>B</a:t>
            </a:r>
            <a:r>
              <a:rPr lang="tr-TR" dirty="0" smtClean="0"/>
              <a:t>elirli </a:t>
            </a:r>
            <a:r>
              <a:rPr lang="tr-TR" dirty="0"/>
              <a:t>sağlık kuruluşlarında</a:t>
            </a:r>
          </a:p>
          <a:p>
            <a:r>
              <a:rPr lang="tr-TR" dirty="0"/>
              <a:t>D</a:t>
            </a:r>
            <a:r>
              <a:rPr lang="tr-TR" dirty="0" smtClean="0"/>
              <a:t>eğişik </a:t>
            </a:r>
            <a:r>
              <a:rPr lang="tr-TR" dirty="0"/>
              <a:t>tip sağlık personelinden yararlanarak </a:t>
            </a:r>
            <a:endParaRPr lang="tr-TR" dirty="0" smtClean="0"/>
          </a:p>
          <a:p>
            <a:r>
              <a:rPr lang="tr-TR" dirty="0"/>
              <a:t>T</a:t>
            </a:r>
            <a:r>
              <a:rPr lang="tr-TR" dirty="0" smtClean="0"/>
              <a:t>oplumun </a:t>
            </a:r>
            <a:r>
              <a:rPr lang="tr-TR" dirty="0"/>
              <a:t>gereksinim ve isteklerine göre değişen</a:t>
            </a:r>
          </a:p>
          <a:p>
            <a:r>
              <a:rPr lang="tr-TR" dirty="0"/>
              <a:t>A</a:t>
            </a:r>
            <a:r>
              <a:rPr lang="tr-TR" dirty="0" smtClean="0"/>
              <a:t>maçları </a:t>
            </a:r>
            <a:r>
              <a:rPr lang="tr-TR" dirty="0"/>
              <a:t>gerçekleştirmek ve </a:t>
            </a:r>
            <a:endParaRPr lang="tr-TR" dirty="0" smtClean="0"/>
          </a:p>
          <a:p>
            <a:r>
              <a:rPr lang="tr-TR" dirty="0"/>
              <a:t>B</a:t>
            </a:r>
            <a:r>
              <a:rPr lang="tr-TR" dirty="0" smtClean="0"/>
              <a:t>öylece </a:t>
            </a:r>
            <a:r>
              <a:rPr lang="tr-TR" dirty="0"/>
              <a:t>kişilerin ve toplumun sağlık bakımını her türlü koruyucu</a:t>
            </a:r>
          </a:p>
          <a:p>
            <a:pPr marL="0" indent="0">
              <a:buNone/>
            </a:pPr>
            <a:r>
              <a:rPr lang="tr-TR" dirty="0"/>
              <a:t>ve tedavi edici etkinliklerle sağlamak üzere ülke çapında örgütlenmiş kalıcı bir sistemdir”</a:t>
            </a:r>
          </a:p>
          <a:p>
            <a:r>
              <a:rPr lang="tr-TR" dirty="0"/>
              <a:t>seklinde tanımlanmaktadır.</a:t>
            </a:r>
          </a:p>
        </p:txBody>
      </p:sp>
    </p:spTree>
    <p:extLst>
      <p:ext uri="{BB962C8B-B14F-4D97-AF65-F5344CB8AC3E}">
        <p14:creationId xmlns:p14="http://schemas.microsoft.com/office/powerpoint/2010/main" val="1309221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4400" y="475989"/>
            <a:ext cx="10439400" cy="5700974"/>
          </a:xfrm>
        </p:spPr>
        <p:txBody>
          <a:bodyPr>
            <a:normAutofit fontScale="77500" lnSpcReduction="20000"/>
          </a:bodyPr>
          <a:lstStyle/>
          <a:p>
            <a:r>
              <a:rPr lang="tr-TR" b="1" dirty="0">
                <a:solidFill>
                  <a:srgbClr val="002060"/>
                </a:solidFill>
              </a:rPr>
              <a:t>Sağlık </a:t>
            </a:r>
            <a:r>
              <a:rPr lang="tr-TR" b="1" dirty="0" smtClean="0">
                <a:solidFill>
                  <a:srgbClr val="002060"/>
                </a:solidFill>
              </a:rPr>
              <a:t>hizmetleri; </a:t>
            </a:r>
          </a:p>
          <a:p>
            <a:r>
              <a:rPr lang="tr-TR" dirty="0" smtClean="0"/>
              <a:t>bireylerin </a:t>
            </a:r>
            <a:r>
              <a:rPr lang="tr-TR" dirty="0"/>
              <a:t>sağlığının korunması, teşhis, tedavi ve bakım için kişisel ve</a:t>
            </a:r>
          </a:p>
          <a:p>
            <a:r>
              <a:rPr lang="tr-TR" dirty="0"/>
              <a:t>kurumsal olarak kamu ya da özel şahısların vermiş olduğu hizmetler olarak tanımlanabilir. </a:t>
            </a:r>
            <a:endParaRPr lang="tr-TR" dirty="0" smtClean="0"/>
          </a:p>
          <a:p>
            <a:r>
              <a:rPr lang="tr-TR" dirty="0" smtClean="0"/>
              <a:t>Bu</a:t>
            </a:r>
            <a:r>
              <a:rPr lang="tr-TR" dirty="0"/>
              <a:t> </a:t>
            </a:r>
            <a:r>
              <a:rPr lang="tr-TR" dirty="0" smtClean="0"/>
              <a:t>tanımın </a:t>
            </a:r>
            <a:r>
              <a:rPr lang="tr-TR" dirty="0"/>
              <a:t>özellikleri şöyle özetlenebilir:</a:t>
            </a:r>
          </a:p>
          <a:p>
            <a:r>
              <a:rPr lang="tr-TR" dirty="0" smtClean="0"/>
              <a:t>Sağlık </a:t>
            </a:r>
            <a:r>
              <a:rPr lang="tr-TR" dirty="0"/>
              <a:t>hizmetleri faaliyetleri </a:t>
            </a:r>
            <a:endParaRPr lang="tr-TR" dirty="0" smtClean="0"/>
          </a:p>
          <a:p>
            <a:r>
              <a:rPr lang="tr-TR" dirty="0" smtClean="0"/>
              <a:t>“</a:t>
            </a:r>
            <a:r>
              <a:rPr lang="tr-TR" dirty="0"/>
              <a:t>bireylerin sağlığının korunması” ve </a:t>
            </a:r>
            <a:endParaRPr lang="tr-TR" dirty="0" smtClean="0"/>
          </a:p>
          <a:p>
            <a:r>
              <a:rPr lang="tr-TR" dirty="0" smtClean="0"/>
              <a:t>“</a:t>
            </a:r>
            <a:r>
              <a:rPr lang="tr-TR" dirty="0" err="1" smtClean="0"/>
              <a:t>teşhis,tedavi</a:t>
            </a:r>
            <a:r>
              <a:rPr lang="tr-TR" dirty="0"/>
              <a:t>, bakım” olmak üzere, iki ana grupta toplanmaktadır. </a:t>
            </a:r>
            <a:endParaRPr lang="tr-TR" dirty="0" smtClean="0"/>
          </a:p>
          <a:p>
            <a:r>
              <a:rPr lang="tr-TR" dirty="0" smtClean="0"/>
              <a:t>Sağlık Hizmetleri kişisel </a:t>
            </a:r>
            <a:r>
              <a:rPr lang="tr-TR" dirty="0"/>
              <a:t>veya kurumsal olarak sunulabilir.</a:t>
            </a:r>
          </a:p>
          <a:p>
            <a:r>
              <a:rPr lang="tr-TR" dirty="0" smtClean="0"/>
              <a:t>Gelişmiş </a:t>
            </a:r>
            <a:r>
              <a:rPr lang="tr-TR" dirty="0"/>
              <a:t>ülkelerde sağlık hizmetlerinin örgütler tarafından sunulması daha</a:t>
            </a:r>
          </a:p>
          <a:p>
            <a:r>
              <a:rPr lang="tr-TR" dirty="0"/>
              <a:t>yaygındır. Özellikle, sunulan son hizmetin bir ekip ile üretilmesi ve daha etkin</a:t>
            </a:r>
          </a:p>
          <a:p>
            <a:r>
              <a:rPr lang="tr-TR" dirty="0"/>
              <a:t>sunulabilmesi kurumsal düşünmeyi ve uygulanmayı zorunlu kılabilmektedir.</a:t>
            </a:r>
          </a:p>
          <a:p>
            <a:r>
              <a:rPr lang="tr-TR" dirty="0" smtClean="0"/>
              <a:t>Sağlık </a:t>
            </a:r>
            <a:r>
              <a:rPr lang="tr-TR" dirty="0"/>
              <a:t>hizmetleri kamu ya da özel şahısların sunmuş oldukları hizmetlerdir.</a:t>
            </a:r>
          </a:p>
          <a:p>
            <a:r>
              <a:rPr lang="tr-TR" dirty="0"/>
              <a:t>Değişim (mübadele) sürecinin kâr amacı güdüp gütmemesi önemli değildir.</a:t>
            </a:r>
          </a:p>
          <a:p>
            <a:r>
              <a:rPr lang="tr-TR" dirty="0"/>
              <a:t>Önemli olan, hizmet aracılığı ile ihtiyaçların karşılanmasıdır ki, bu da sağlık</a:t>
            </a:r>
          </a:p>
          <a:p>
            <a:r>
              <a:rPr lang="tr-TR" dirty="0"/>
              <a:t>hizmetlerinin ana amaçlarından birisidir.</a:t>
            </a:r>
          </a:p>
        </p:txBody>
      </p:sp>
    </p:spTree>
    <p:extLst>
      <p:ext uri="{BB962C8B-B14F-4D97-AF65-F5344CB8AC3E}">
        <p14:creationId xmlns:p14="http://schemas.microsoft.com/office/powerpoint/2010/main" val="398328499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89</TotalTime>
  <Words>1338</Words>
  <Application>Microsoft Office PowerPoint</Application>
  <PresentationFormat>Geniş ekran</PresentationFormat>
  <Paragraphs>141</Paragraphs>
  <Slides>25</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25</vt:i4>
      </vt:variant>
    </vt:vector>
  </HeadingPairs>
  <TitlesOfParts>
    <vt:vector size="29" baseType="lpstr">
      <vt:lpstr>Arial</vt:lpstr>
      <vt:lpstr>Calibri</vt:lpstr>
      <vt:lpstr>Calibri Light</vt:lpstr>
      <vt:lpstr>Office Teması</vt:lpstr>
      <vt:lpstr>SAĞLIK HİZMETLERİ</vt:lpstr>
      <vt:lpstr>Sağlık</vt:lpstr>
      <vt:lpstr>Sağlığı Etkileyen Faktörler</vt:lpstr>
      <vt:lpstr>Sağlık Hizmetleri</vt:lpstr>
      <vt:lpstr>PowerPoint Sunusu</vt:lpstr>
      <vt:lpstr>PowerPoint Sunusu</vt:lpstr>
      <vt:lpstr>PowerPoint Sunusu</vt:lpstr>
      <vt:lpstr>PowerPoint Sunusu</vt:lpstr>
      <vt:lpstr>PowerPoint Sunusu</vt:lpstr>
      <vt:lpstr>PowerPoint Sunusu</vt:lpstr>
      <vt:lpstr>PowerPoint Sunusu</vt:lpstr>
      <vt:lpstr>Sağlık Hizmetleri Sistemi</vt:lpstr>
      <vt:lpstr>Koruyucu Sağlık Hizmetleri</vt:lpstr>
      <vt:lpstr>Tedavi Edici Sağlık Hizmetleri</vt:lpstr>
      <vt:lpstr>Birinci basamak tedavi hizmetleri</vt:lpstr>
      <vt:lpstr>PowerPoint Sunusu</vt:lpstr>
      <vt:lpstr>İkinci basamak tedavi hizmetleri</vt:lpstr>
      <vt:lpstr>Üçüncü basamak tedavi hizmetleri</vt:lpstr>
      <vt:lpstr>Rehabilitasyon Hizmetleri</vt:lpstr>
      <vt:lpstr>Sağlığın Geliştirilmesi Hizmetleri</vt:lpstr>
      <vt:lpstr>Sağlık Hizmetlerinin Özellikleri</vt:lpstr>
      <vt:lpstr>Sağlık Hizmetlerinin Özellikleri</vt:lpstr>
      <vt:lpstr>Sağlık Hizmetlerinin Özellikleri</vt:lpstr>
      <vt:lpstr>Sağlık Hizmetlerinin Özellikleri</vt:lpstr>
      <vt:lpstr>Kaynaklar</vt:lpstr>
    </vt:vector>
  </TitlesOfParts>
  <Company>TITCK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Setenay Cemre CEVHER</dc:creator>
  <cp:lastModifiedBy>gülbin özçelikay</cp:lastModifiedBy>
  <cp:revision>59</cp:revision>
  <dcterms:created xsi:type="dcterms:W3CDTF">2021-10-11T08:04:58Z</dcterms:created>
  <dcterms:modified xsi:type="dcterms:W3CDTF">2021-10-14T07:39:26Z</dcterms:modified>
</cp:coreProperties>
</file>