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5" r:id="rId5"/>
    <p:sldId id="257" r:id="rId6"/>
    <p:sldId id="264" r:id="rId7"/>
    <p:sldId id="267" r:id="rId8"/>
    <p:sldId id="266"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27.01.2018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27.01.2018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27.01.2018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27.01.2018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27.01.2018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27.01.2018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
            </a:r>
            <a:br>
              <a:rPr lang="tr-TR" dirty="0" smtClean="0"/>
            </a:br>
            <a:r>
              <a:rPr lang="tr-TR" dirty="0"/>
              <a:t>Üst Düzey Zihinsel </a:t>
            </a:r>
            <a:r>
              <a:rPr lang="tr-TR" dirty="0" smtClean="0"/>
              <a:t>Beceriler</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Ömer </a:t>
            </a:r>
            <a:r>
              <a:rPr lang="en-US" dirty="0" err="1" smtClean="0"/>
              <a:t>Kutlu</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Üst düzey ve alt düzey düşünmelerin farkları tartışılırsa;</a:t>
            </a:r>
          </a:p>
          <a:p>
            <a:pPr marL="0" indent="0">
              <a:buNone/>
            </a:pPr>
            <a:r>
              <a:rPr lang="tr-TR" dirty="0" smtClean="0"/>
              <a:t>*Alt düzey düşünme süreçleri daha çok bilgi düzeyine dayanan ve öğrencilerin aşina oldukları durumlarda bilgilerin kullanılmasıyla ilgilidir.</a:t>
            </a:r>
          </a:p>
          <a:p>
            <a:pPr marL="0" indent="0">
              <a:buNone/>
            </a:pPr>
            <a:r>
              <a:rPr lang="tr-TR" dirty="0" smtClean="0"/>
              <a:t>*Alt düzey düşünme süreçlerine ilişkin maddelere verilen tepkiler tek tiptir. Yani öğrenciden öğrenciye değişmez.</a:t>
            </a:r>
          </a:p>
          <a:p>
            <a:pPr marL="0" indent="0">
              <a:buNone/>
            </a:pPr>
            <a:r>
              <a:rPr lang="tr-TR" dirty="0" smtClean="0"/>
              <a:t>*Alt düzey düşünme süreçleri klasik ölçme yaklaşımlarıyla ölçülebilir.</a:t>
            </a:r>
          </a:p>
        </p:txBody>
      </p:sp>
    </p:spTree>
    <p:extLst>
      <p:ext uri="{BB962C8B-B14F-4D97-AF65-F5344CB8AC3E}">
        <p14:creationId xmlns:p14="http://schemas.microsoft.com/office/powerpoint/2010/main" val="1498852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*Alt düzey düşünme süreçlerinin ölçülmesi için hazırlanan araçlar üst düzey bir uzmanlık gerektirmez (hazırlama- uygulama ve puanlama aşamalarında).</a:t>
            </a:r>
          </a:p>
          <a:p>
            <a:pPr marL="0" indent="0" algn="just">
              <a:buNone/>
            </a:pPr>
            <a:r>
              <a:rPr lang="tr-TR" dirty="0" smtClean="0"/>
              <a:t>*Alt düzey düşünme süreçleriyle ilgili öğrenmeler kısa zaman dilimlerinde oluşur.</a:t>
            </a:r>
          </a:p>
          <a:p>
            <a:pPr marL="0" indent="0" algn="just">
              <a:buNone/>
            </a:pPr>
            <a:r>
              <a:rPr lang="tr-TR" dirty="0" smtClean="0"/>
              <a:t>*Daha yoğun olarak davranışçı kuramın benimsediği anlayışla ölçme ve değerlendirme süreçleri yürütülür (sonuç daha önemlidir, geri bildirim geliştirme amaçlı değildir gibi).</a:t>
            </a:r>
            <a:endParaRPr lang="tr-TR" dirty="0"/>
          </a:p>
        </p:txBody>
      </p:sp>
    </p:spTree>
    <p:extLst>
      <p:ext uri="{BB962C8B-B14F-4D97-AF65-F5344CB8AC3E}">
        <p14:creationId xmlns:p14="http://schemas.microsoft.com/office/powerpoint/2010/main" val="1113099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Bazı üst düzey zihinsel beceriler;</a:t>
            </a:r>
          </a:p>
          <a:p>
            <a:pPr marL="0" indent="0">
              <a:buNone/>
            </a:pPr>
            <a:r>
              <a:rPr lang="tr-TR" dirty="0" smtClean="0"/>
              <a:t>*problem çözme</a:t>
            </a:r>
          </a:p>
          <a:p>
            <a:pPr marL="0" indent="0">
              <a:buNone/>
            </a:pPr>
            <a:r>
              <a:rPr lang="tr-TR" dirty="0" smtClean="0"/>
              <a:t>*eleştirel düşünme</a:t>
            </a:r>
          </a:p>
          <a:p>
            <a:pPr marL="0" indent="0">
              <a:buNone/>
            </a:pPr>
            <a:r>
              <a:rPr lang="tr-TR" dirty="0" smtClean="0"/>
              <a:t>*değerlendirme</a:t>
            </a:r>
          </a:p>
          <a:p>
            <a:pPr marL="0" indent="0">
              <a:buNone/>
            </a:pPr>
            <a:r>
              <a:rPr lang="tr-TR" dirty="0" smtClean="0"/>
              <a:t>*yordama</a:t>
            </a:r>
          </a:p>
          <a:p>
            <a:pPr marL="0" indent="0">
              <a:buNone/>
            </a:pPr>
            <a:r>
              <a:rPr lang="tr-TR" dirty="0" smtClean="0"/>
              <a:t>*tümevarım ve tümdengelim</a:t>
            </a:r>
          </a:p>
          <a:p>
            <a:pPr marL="0" indent="0">
              <a:buNone/>
            </a:pPr>
            <a:r>
              <a:rPr lang="tr-TR" dirty="0" smtClean="0"/>
              <a:t>*yaratıcı düşünme</a:t>
            </a:r>
            <a:endParaRPr lang="tr-TR" dirty="0"/>
          </a:p>
        </p:txBody>
      </p:sp>
    </p:spTree>
    <p:extLst>
      <p:ext uri="{BB962C8B-B14F-4D97-AF65-F5344CB8AC3E}">
        <p14:creationId xmlns:p14="http://schemas.microsoft.com/office/powerpoint/2010/main" val="101645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Problem, mevcut durumla istenilen durum arasındaki farklılık ya da aykırılık, çelişki, tutarsızlık olarak tanımlanmaktadır. Bireyin, problem çözme yetisini doğru kullanabilmesi için nerede olması gerektiğiyle ilgili bir düşünceye ve şu an nerede olduğuyla ilgili geçerli bir bilgiye sahip olması gerekmektedir (Johnson ve Johnson, 1994).</a:t>
            </a:r>
          </a:p>
        </p:txBody>
      </p:sp>
      <p:sp>
        <p:nvSpPr>
          <p:cNvPr id="4" name="Unvan 3"/>
          <p:cNvSpPr>
            <a:spLocks noGrp="1"/>
          </p:cNvSpPr>
          <p:nvPr>
            <p:ph type="title"/>
          </p:nvPr>
        </p:nvSpPr>
        <p:spPr/>
        <p:txBody>
          <a:bodyPr/>
          <a:lstStyle/>
          <a:p>
            <a:r>
              <a:rPr lang="tr-TR" dirty="0" smtClean="0"/>
              <a:t>Problem Çözme Becerisi</a:t>
            </a:r>
            <a:endParaRPr lang="tr-TR" dirty="0"/>
          </a:p>
        </p:txBody>
      </p:sp>
    </p:spTree>
    <p:extLst>
      <p:ext uri="{BB962C8B-B14F-4D97-AF65-F5344CB8AC3E}">
        <p14:creationId xmlns:p14="http://schemas.microsoft.com/office/powerpoint/2010/main" val="158681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Problem çözme, bir hedefin gerçekleşmesi veya bir sorunun aşılması için gerekli olan zihinsel basamaklar olarak da tanımlanabilir (</a:t>
            </a:r>
            <a:r>
              <a:rPr lang="tr-TR" dirty="0" err="1"/>
              <a:t>Haladyna</a:t>
            </a:r>
            <a:r>
              <a:rPr lang="tr-TR" dirty="0"/>
              <a:t>, 1997</a:t>
            </a:r>
            <a:r>
              <a:rPr lang="tr-TR" dirty="0" smtClean="0"/>
              <a:t>).</a:t>
            </a:r>
          </a:p>
          <a:p>
            <a:pPr marL="0" indent="0" algn="just">
              <a:buNone/>
            </a:pPr>
            <a:endParaRPr lang="tr-TR" dirty="0"/>
          </a:p>
          <a:p>
            <a:pPr marL="0" indent="0" algn="just">
              <a:buNone/>
            </a:pPr>
            <a:r>
              <a:rPr lang="tr-TR" dirty="0" err="1" smtClean="0"/>
              <a:t>Öğülmüş’e</a:t>
            </a:r>
            <a:r>
              <a:rPr lang="tr-TR" dirty="0" smtClean="0"/>
              <a:t> (2004) göre ise problem çözme var olan durumla ile olması arzu edilen durum arasındaki farkın algılanması ve buradan doğan gerginliğin (bireyin istemediği bir durumun) ortadan kaldırılması için bireyin gösterdiği çabaları içeren bilişsel ve davranışsal bir süreçtir.</a:t>
            </a:r>
            <a:endParaRPr lang="tr-TR" dirty="0"/>
          </a:p>
          <a:p>
            <a:pPr marL="0" indent="0" algn="just">
              <a:buNone/>
            </a:pPr>
            <a:endParaRPr lang="tr-TR" dirty="0"/>
          </a:p>
        </p:txBody>
      </p:sp>
    </p:spTree>
    <p:extLst>
      <p:ext uri="{BB962C8B-B14F-4D97-AF65-F5344CB8AC3E}">
        <p14:creationId xmlns:p14="http://schemas.microsoft.com/office/powerpoint/2010/main" val="2753288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dirty="0" smtClean="0"/>
              <a:t>Problem çözme basamakları nelerdir? (Johnson ve Johnson, 1994; </a:t>
            </a:r>
            <a:r>
              <a:rPr lang="tr-TR" dirty="0" err="1" smtClean="0"/>
              <a:t>Haladyna</a:t>
            </a:r>
            <a:r>
              <a:rPr lang="tr-TR" dirty="0" smtClean="0"/>
              <a:t>, 1997);</a:t>
            </a:r>
          </a:p>
          <a:p>
            <a:pPr marL="0" indent="0">
              <a:buNone/>
            </a:pPr>
            <a:endParaRPr lang="tr-TR" dirty="0" smtClean="0"/>
          </a:p>
          <a:p>
            <a:pPr marL="0" indent="0">
              <a:buNone/>
            </a:pPr>
            <a:r>
              <a:rPr lang="tr-TR" i="1" dirty="0" smtClean="0"/>
              <a:t>1-problemin belirlenmesi ve tanımlanması</a:t>
            </a:r>
          </a:p>
          <a:p>
            <a:pPr marL="0" indent="0">
              <a:buNone/>
            </a:pPr>
            <a:r>
              <a:rPr lang="tr-TR" dirty="0" smtClean="0"/>
              <a:t>(Problemin detaylı tanımlanması)</a:t>
            </a:r>
          </a:p>
          <a:p>
            <a:pPr marL="0" indent="0">
              <a:buNone/>
            </a:pPr>
            <a:r>
              <a:rPr lang="tr-TR" i="1" dirty="0" smtClean="0"/>
              <a:t>2-probleme ilişkin veri toplanması</a:t>
            </a:r>
          </a:p>
          <a:p>
            <a:pPr marL="0" indent="0">
              <a:buNone/>
            </a:pPr>
            <a:r>
              <a:rPr lang="tr-TR" dirty="0" smtClean="0"/>
              <a:t>(Problemle ilgili ayrıntılı veri toplanması)</a:t>
            </a:r>
          </a:p>
          <a:p>
            <a:pPr marL="0" indent="0">
              <a:buNone/>
            </a:pPr>
            <a:r>
              <a:rPr lang="tr-TR" i="1" dirty="0" smtClean="0"/>
              <a:t>3-toplanan verilerin çözümlenmesi</a:t>
            </a:r>
          </a:p>
          <a:p>
            <a:pPr marL="0" indent="0">
              <a:buNone/>
            </a:pPr>
            <a:endParaRPr lang="tr-TR" dirty="0" smtClean="0"/>
          </a:p>
        </p:txBody>
      </p:sp>
    </p:spTree>
    <p:extLst>
      <p:ext uri="{BB962C8B-B14F-4D97-AF65-F5344CB8AC3E}">
        <p14:creationId xmlns:p14="http://schemas.microsoft.com/office/powerpoint/2010/main" val="3354735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i="1" dirty="0"/>
              <a:t>4-çözüm yolları üzerinde </a:t>
            </a:r>
            <a:r>
              <a:rPr lang="tr-TR" i="1" dirty="0" smtClean="0"/>
              <a:t>düşünülmesi</a:t>
            </a:r>
          </a:p>
          <a:p>
            <a:pPr marL="0" indent="0" algn="just">
              <a:buNone/>
            </a:pPr>
            <a:r>
              <a:rPr lang="tr-TR" dirty="0" smtClean="0"/>
              <a:t>(toplanan veri ve problem durumu birlikte düşünülerek farklı çözüm yollarının üretilmesi)</a:t>
            </a:r>
            <a:endParaRPr lang="tr-TR" dirty="0"/>
          </a:p>
          <a:p>
            <a:pPr marL="0" indent="0" algn="just">
              <a:buNone/>
            </a:pPr>
            <a:r>
              <a:rPr lang="tr-TR" i="1" dirty="0"/>
              <a:t>5-bulunan çözüm yollarından birine karar </a:t>
            </a:r>
            <a:r>
              <a:rPr lang="tr-TR" i="1" dirty="0" smtClean="0"/>
              <a:t>verilmesi</a:t>
            </a:r>
          </a:p>
          <a:p>
            <a:pPr marL="0" indent="0" algn="just">
              <a:buNone/>
            </a:pPr>
            <a:r>
              <a:rPr lang="tr-TR" dirty="0" smtClean="0"/>
              <a:t>(üretilen çözüm yollarının avantaj ve dezavantajlarının değerlendirilmesi ve karar verilmesi)</a:t>
            </a:r>
            <a:endParaRPr lang="tr-TR" dirty="0"/>
          </a:p>
          <a:p>
            <a:pPr marL="0" indent="0" algn="just">
              <a:buNone/>
            </a:pPr>
            <a:r>
              <a:rPr lang="tr-TR" i="1" dirty="0"/>
              <a:t>6-çözüm sürecinin </a:t>
            </a:r>
            <a:r>
              <a:rPr lang="tr-TR" i="1" dirty="0" smtClean="0"/>
              <a:t>uygulanması</a:t>
            </a:r>
          </a:p>
          <a:p>
            <a:pPr marL="0" indent="0" algn="just">
              <a:buNone/>
            </a:pPr>
            <a:r>
              <a:rPr lang="tr-TR" dirty="0" smtClean="0"/>
              <a:t>(karar verilen problem çözme sürecinin problemin çözümünde kullanılması)</a:t>
            </a:r>
          </a:p>
          <a:p>
            <a:pPr marL="0" indent="0" algn="just">
              <a:buNone/>
            </a:pPr>
            <a:r>
              <a:rPr lang="tr-TR" i="1" dirty="0" smtClean="0"/>
              <a:t>7-uygulamanın değerlendirilmesi</a:t>
            </a:r>
          </a:p>
          <a:p>
            <a:pPr marL="0" indent="0" algn="just">
              <a:buNone/>
            </a:pPr>
            <a:r>
              <a:rPr lang="tr-TR" dirty="0" smtClean="0"/>
              <a:t>(bireyin kendini, verdiği kararları ve problemin çözümünü değerlendirmesi)</a:t>
            </a:r>
            <a:endParaRPr lang="tr-TR" dirty="0"/>
          </a:p>
          <a:p>
            <a:pPr marL="0" indent="0" algn="just">
              <a:buNone/>
            </a:pPr>
            <a:endParaRPr lang="tr-TR" dirty="0"/>
          </a:p>
        </p:txBody>
      </p:sp>
    </p:spTree>
    <p:extLst>
      <p:ext uri="{BB962C8B-B14F-4D97-AF65-F5344CB8AC3E}">
        <p14:creationId xmlns:p14="http://schemas.microsoft.com/office/powerpoint/2010/main" val="2376935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a:bodyPr>
          <a:lstStyle/>
          <a:p>
            <a:pPr marL="0" indent="0" algn="just">
              <a:buNone/>
            </a:pPr>
            <a:r>
              <a:rPr lang="tr-TR" sz="2200" dirty="0" err="1" smtClean="0"/>
              <a:t>Haladyna</a:t>
            </a:r>
            <a:r>
              <a:rPr lang="tr-TR" sz="2200" dirty="0" smtClean="0"/>
              <a:t>, T. M. (1997). </a:t>
            </a:r>
            <a:r>
              <a:rPr lang="tr-TR" sz="2200" i="1" dirty="0" err="1" smtClean="0"/>
              <a:t>Writing</a:t>
            </a:r>
            <a:r>
              <a:rPr lang="tr-TR" sz="2200" i="1" dirty="0" smtClean="0"/>
              <a:t> test </a:t>
            </a:r>
            <a:r>
              <a:rPr lang="tr-TR" sz="2200" i="1" dirty="0" err="1" smtClean="0"/>
              <a:t>items</a:t>
            </a:r>
            <a:r>
              <a:rPr lang="tr-TR" sz="2200" i="1" dirty="0" smtClean="0"/>
              <a:t> </a:t>
            </a:r>
            <a:r>
              <a:rPr lang="tr-TR" sz="2200" i="1" dirty="0" err="1" smtClean="0"/>
              <a:t>to</a:t>
            </a:r>
            <a:r>
              <a:rPr lang="tr-TR" sz="2200" i="1" dirty="0" smtClean="0"/>
              <a:t> </a:t>
            </a:r>
            <a:r>
              <a:rPr lang="tr-TR" sz="2200" i="1" dirty="0" err="1" smtClean="0"/>
              <a:t>evaluate</a:t>
            </a:r>
            <a:r>
              <a:rPr lang="tr-TR" sz="2200" i="1" dirty="0" smtClean="0"/>
              <a:t> </a:t>
            </a:r>
            <a:r>
              <a:rPr lang="tr-TR" sz="2200" i="1" dirty="0" err="1" smtClean="0"/>
              <a:t>higher</a:t>
            </a:r>
            <a:r>
              <a:rPr lang="tr-TR" sz="2200" i="1" dirty="0" smtClean="0"/>
              <a:t> </a:t>
            </a:r>
            <a:r>
              <a:rPr lang="tr-TR" sz="2200" i="1" dirty="0" err="1" smtClean="0"/>
              <a:t>order</a:t>
            </a:r>
            <a:r>
              <a:rPr lang="tr-TR" sz="2200" i="1" dirty="0" smtClean="0"/>
              <a:t> </a:t>
            </a:r>
            <a:r>
              <a:rPr lang="tr-TR" sz="2200" i="1" dirty="0" err="1" smtClean="0"/>
              <a:t>thinking</a:t>
            </a:r>
            <a:r>
              <a:rPr lang="tr-TR" sz="2200" dirty="0" smtClean="0"/>
              <a:t>. USA: </a:t>
            </a:r>
            <a:r>
              <a:rPr lang="tr-TR" sz="2200" dirty="0" err="1" smtClean="0"/>
              <a:t>Viacom</a:t>
            </a:r>
            <a:r>
              <a:rPr lang="tr-TR" sz="2200" dirty="0" smtClean="0"/>
              <a:t>		 </a:t>
            </a:r>
            <a:r>
              <a:rPr lang="tr-TR" sz="2200" dirty="0" err="1" smtClean="0"/>
              <a:t>Company</a:t>
            </a:r>
            <a:endParaRPr lang="tr-TR" sz="2200" dirty="0" smtClean="0"/>
          </a:p>
          <a:p>
            <a:pPr marL="0" indent="0" algn="just">
              <a:buNone/>
            </a:pPr>
            <a:endParaRPr lang="tr-TR" sz="2200" dirty="0" smtClean="0"/>
          </a:p>
          <a:p>
            <a:pPr marL="0" indent="0" algn="just">
              <a:buNone/>
            </a:pPr>
            <a:r>
              <a:rPr lang="tr-TR" sz="2200" dirty="0" smtClean="0"/>
              <a:t>Johnson, D. W. Ve Johnson, F. P. (1996). </a:t>
            </a:r>
            <a:r>
              <a:rPr lang="tr-TR" sz="2200" i="1" dirty="0" err="1" smtClean="0"/>
              <a:t>Joining</a:t>
            </a:r>
            <a:r>
              <a:rPr lang="tr-TR" sz="2200" i="1" dirty="0" smtClean="0"/>
              <a:t> </a:t>
            </a:r>
            <a:r>
              <a:rPr lang="tr-TR" sz="2200" i="1" dirty="0" err="1" smtClean="0"/>
              <a:t>together</a:t>
            </a:r>
            <a:r>
              <a:rPr lang="tr-TR" sz="2200" i="1" dirty="0" smtClean="0"/>
              <a:t>. </a:t>
            </a:r>
            <a:r>
              <a:rPr lang="tr-TR" sz="2200" dirty="0" smtClean="0"/>
              <a:t>USA: </a:t>
            </a:r>
            <a:r>
              <a:rPr lang="tr-TR" sz="2200" dirty="0" err="1" smtClean="0"/>
              <a:t>Allyn</a:t>
            </a:r>
            <a:r>
              <a:rPr lang="tr-TR" sz="2200" dirty="0" smtClean="0"/>
              <a:t> </a:t>
            </a:r>
            <a:r>
              <a:rPr lang="tr-TR" sz="2200" dirty="0" err="1" smtClean="0"/>
              <a:t>and</a:t>
            </a:r>
            <a:r>
              <a:rPr lang="tr-TR" sz="2200" dirty="0" smtClean="0"/>
              <a:t> Bacon</a:t>
            </a:r>
          </a:p>
          <a:p>
            <a:pPr marL="0" indent="0" algn="just">
              <a:buNone/>
            </a:pPr>
            <a:endParaRPr lang="tr-TR" sz="2200" dirty="0" smtClean="0"/>
          </a:p>
          <a:p>
            <a:pPr marL="0" indent="0" algn="just">
              <a:buNone/>
            </a:pPr>
            <a:r>
              <a:rPr lang="en-US" sz="2200" dirty="0" err="1" smtClean="0"/>
              <a:t>Kutlu</a:t>
            </a:r>
            <a:r>
              <a:rPr lang="en-US" sz="2200" dirty="0"/>
              <a:t>, Ö., </a:t>
            </a:r>
            <a:r>
              <a:rPr lang="en-US" sz="2200" dirty="0" err="1"/>
              <a:t>Doğan</a:t>
            </a:r>
            <a:r>
              <a:rPr lang="en-US" sz="2200" dirty="0"/>
              <a:t>, C. D., &amp; </a:t>
            </a:r>
            <a:r>
              <a:rPr lang="en-US" sz="2200" dirty="0" err="1"/>
              <a:t>Karakaya</a:t>
            </a:r>
            <a:r>
              <a:rPr lang="en-US" sz="2200" dirty="0"/>
              <a:t>, İ. (</a:t>
            </a:r>
            <a:r>
              <a:rPr lang="en-US" sz="2200" dirty="0" smtClean="0"/>
              <a:t>2014</a:t>
            </a:r>
            <a:r>
              <a:rPr lang="en-US" sz="2200" dirty="0"/>
              <a:t>). </a:t>
            </a:r>
            <a:r>
              <a:rPr lang="en-US" sz="2200" i="1" dirty="0" err="1"/>
              <a:t>Ölçme</a:t>
            </a:r>
            <a:r>
              <a:rPr lang="en-US" sz="2200" i="1" dirty="0"/>
              <a:t> </a:t>
            </a:r>
            <a:r>
              <a:rPr lang="en-US" sz="2200" i="1" dirty="0" err="1"/>
              <a:t>ve</a:t>
            </a:r>
            <a:r>
              <a:rPr lang="en-US" sz="2200" i="1" dirty="0"/>
              <a:t> </a:t>
            </a:r>
            <a:r>
              <a:rPr lang="en-US" sz="2200" i="1" dirty="0" err="1"/>
              <a:t>Değerlendirme</a:t>
            </a:r>
            <a:r>
              <a:rPr lang="en-US" sz="2200" i="1" dirty="0"/>
              <a:t>: </a:t>
            </a:r>
            <a:r>
              <a:rPr lang="en-US" sz="2200" i="1" dirty="0" err="1"/>
              <a:t>Performansa</a:t>
            </a:r>
            <a:r>
              <a:rPr lang="en-US" sz="2200" i="1" dirty="0"/>
              <a:t> </a:t>
            </a:r>
            <a:r>
              <a:rPr lang="en-US" sz="2200" i="1" dirty="0" err="1" smtClean="0"/>
              <a:t>ve</a:t>
            </a:r>
            <a:r>
              <a:rPr lang="tr-TR" sz="2200" i="1" dirty="0" smtClean="0"/>
              <a:t>		</a:t>
            </a:r>
            <a:r>
              <a:rPr lang="en-US" sz="2200" i="1" dirty="0" smtClean="0"/>
              <a:t> </a:t>
            </a:r>
            <a:r>
              <a:rPr lang="en-US" sz="2200" i="1" dirty="0" err="1"/>
              <a:t>Portfolyoya</a:t>
            </a:r>
            <a:r>
              <a:rPr lang="en-US" sz="2200" i="1" dirty="0"/>
              <a:t> </a:t>
            </a:r>
            <a:r>
              <a:rPr lang="en-US" sz="2200" i="1" dirty="0" err="1"/>
              <a:t>Dayalı</a:t>
            </a:r>
            <a:r>
              <a:rPr lang="en-US" sz="2200" i="1" dirty="0"/>
              <a:t> Durum </a:t>
            </a:r>
            <a:r>
              <a:rPr lang="en-US" sz="2200" i="1" dirty="0" err="1"/>
              <a:t>Belirleme</a:t>
            </a:r>
            <a:r>
              <a:rPr lang="en-US" sz="2200" i="1" dirty="0"/>
              <a:t>. </a:t>
            </a:r>
            <a:r>
              <a:rPr lang="en-US" sz="2200" dirty="0"/>
              <a:t>Ankara: </a:t>
            </a:r>
            <a:r>
              <a:rPr lang="en-US" sz="2200" dirty="0" err="1"/>
              <a:t>Pegem</a:t>
            </a:r>
            <a:r>
              <a:rPr lang="en-US" sz="2200" dirty="0"/>
              <a:t> </a:t>
            </a:r>
            <a:r>
              <a:rPr lang="en-US" sz="2200" dirty="0" err="1" smtClean="0"/>
              <a:t>Akademi</a:t>
            </a:r>
            <a:endParaRPr lang="tr-TR" sz="2200" dirty="0" smtClean="0"/>
          </a:p>
          <a:p>
            <a:pPr marL="0" indent="0" algn="just">
              <a:buNone/>
            </a:pPr>
            <a:endParaRPr lang="tr-TR" sz="2200" dirty="0" smtClean="0"/>
          </a:p>
          <a:p>
            <a:pPr marL="0" indent="0" algn="just">
              <a:buNone/>
            </a:pPr>
            <a:r>
              <a:rPr lang="tr-TR" sz="2200" dirty="0" err="1" smtClean="0"/>
              <a:t>Öğülmüş</a:t>
            </a:r>
            <a:r>
              <a:rPr lang="tr-TR" sz="2200" dirty="0" smtClean="0"/>
              <a:t>, S. (2004). </a:t>
            </a:r>
            <a:r>
              <a:rPr lang="tr-TR" sz="2200" i="1" dirty="0" smtClean="0"/>
              <a:t>Ben sorun çözebilirim</a:t>
            </a:r>
            <a:r>
              <a:rPr lang="tr-TR" sz="2200" dirty="0" smtClean="0"/>
              <a:t>. Ankara: Babil Yayıncılık</a:t>
            </a:r>
          </a:p>
          <a:p>
            <a:pPr marL="0" indent="0" algn="just">
              <a:buNone/>
            </a:pPr>
            <a:endParaRPr lang="tr-TR" sz="2200" dirty="0" smtClean="0"/>
          </a:p>
          <a:p>
            <a:pPr marL="0" indent="0" algn="just">
              <a:buNone/>
            </a:pPr>
            <a:endParaRPr lang="tr-TR" sz="2200" dirty="0"/>
          </a:p>
          <a:p>
            <a:endParaRPr lang="tr-TR" sz="2200" dirty="0"/>
          </a:p>
        </p:txBody>
      </p:sp>
    </p:spTree>
    <p:extLst>
      <p:ext uri="{BB962C8B-B14F-4D97-AF65-F5344CB8AC3E}">
        <p14:creationId xmlns:p14="http://schemas.microsoft.com/office/powerpoint/2010/main" val="21027925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TotalTime>
  <Words>385</Words>
  <Application>Microsoft Office PowerPoint</Application>
  <PresentationFormat>Geniş ekran</PresentationFormat>
  <Paragraphs>45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Üst Düzey Zihinsel Beceriler</vt:lpstr>
      <vt:lpstr>PowerPoint Sunusu</vt:lpstr>
      <vt:lpstr>PowerPoint Sunusu</vt:lpstr>
      <vt:lpstr>PowerPoint Sunusu</vt:lpstr>
      <vt:lpstr>Problem Çözme Becerisi</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14</cp:revision>
  <dcterms:created xsi:type="dcterms:W3CDTF">2017-05-16T13:19:38Z</dcterms:created>
  <dcterms:modified xsi:type="dcterms:W3CDTF">2018-01-27T11:39:04Z</dcterms:modified>
</cp:coreProperties>
</file>