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1" d="100"/>
          <a:sy n="121" d="100"/>
        </p:scale>
        <p:origin x="1314"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E1B62D-BFEB-4C1D-9B25-A0C7E6F8472C}" type="datetimeFigureOut">
              <a:rPr lang="tr-TR" smtClean="0"/>
              <a:pPr/>
              <a:t>10.12.2020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090811-6ABE-4B40-81EF-B39BBFA19A57}" type="slidenum">
              <a:rPr lang="tr-TR" smtClean="0"/>
              <a:pPr/>
              <a:t>‹#›</a:t>
            </a:fld>
            <a:endParaRPr lang="tr-TR"/>
          </a:p>
        </p:txBody>
      </p:sp>
    </p:spTree>
    <p:extLst>
      <p:ext uri="{BB962C8B-B14F-4D97-AF65-F5344CB8AC3E}">
        <p14:creationId xmlns:p14="http://schemas.microsoft.com/office/powerpoint/2010/main" val="27037628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0090811-6ABE-4B40-81EF-B39BBFA19A57}" type="slidenum">
              <a:rPr lang="tr-TR" smtClean="0"/>
              <a:pPr/>
              <a:t>1</a:t>
            </a:fld>
            <a:endParaRPr lang="tr-TR"/>
          </a:p>
        </p:txBody>
      </p:sp>
    </p:spTree>
    <p:extLst>
      <p:ext uri="{BB962C8B-B14F-4D97-AF65-F5344CB8AC3E}">
        <p14:creationId xmlns:p14="http://schemas.microsoft.com/office/powerpoint/2010/main" val="1696920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79359793-D202-4781-BECD-07B3EFD7A1D9}"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44ABE9D6-7FD7-4165-A51B-85589E89160C}"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66BBB4E-3268-4DCC-9A1A-7167FA788D30}"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34B55031-2723-4276-BE40-B019835D36E7}"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82D9019-597C-4D40-9EB1-BF3EBDCD1B73}" type="datetime1">
              <a:rPr lang="tr-TR" smtClean="0"/>
              <a:t>10.12.2020</a:t>
            </a:fld>
            <a:endParaRPr lang="tr-TR"/>
          </a:p>
        </p:txBody>
      </p:sp>
      <p:sp>
        <p:nvSpPr>
          <p:cNvPr id="5" name="4 Altbilgi Yer Tutucusu"/>
          <p:cNvSpPr>
            <a:spLocks noGrp="1"/>
          </p:cNvSpPr>
          <p:nvPr>
            <p:ph type="ftr" sz="quarter" idx="11"/>
          </p:nvPr>
        </p:nvSpPr>
        <p:spPr/>
        <p:txBody>
          <a:bodyPr/>
          <a:lstStyle/>
          <a:p>
            <a:r>
              <a:rPr lang="tr-TR" smtClean="0"/>
              <a:t>Prof. Dr. Neriman ARAL- Çocuk ve Bilim</a:t>
            </a:r>
            <a:endParaRPr lang="tr-TR"/>
          </a:p>
        </p:txBody>
      </p:sp>
      <p:sp>
        <p:nvSpPr>
          <p:cNvPr id="6" name="5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93EB32C-18AC-45E4-BF4A-4FD85ACEFD67}"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FE9E1EA-9B96-4025-8C1F-0ADD0FBBACAE}" type="datetime1">
              <a:rPr lang="tr-TR" smtClean="0"/>
              <a:t>10.12.2020</a:t>
            </a:fld>
            <a:endParaRPr lang="tr-TR"/>
          </a:p>
        </p:txBody>
      </p:sp>
      <p:sp>
        <p:nvSpPr>
          <p:cNvPr id="8" name="7 Altbilgi Yer Tutucusu"/>
          <p:cNvSpPr>
            <a:spLocks noGrp="1"/>
          </p:cNvSpPr>
          <p:nvPr>
            <p:ph type="ftr" sz="quarter" idx="11"/>
          </p:nvPr>
        </p:nvSpPr>
        <p:spPr/>
        <p:txBody>
          <a:bodyPr/>
          <a:lstStyle/>
          <a:p>
            <a:r>
              <a:rPr lang="tr-TR" smtClean="0"/>
              <a:t>Prof. Dr. Neriman ARAL- Çocuk ve Bilim</a:t>
            </a:r>
            <a:endParaRPr lang="tr-TR"/>
          </a:p>
        </p:txBody>
      </p:sp>
      <p:sp>
        <p:nvSpPr>
          <p:cNvPr id="9" name="8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E8074C0-8227-4F13-A0CD-501E70E53EB8}" type="datetime1">
              <a:rPr lang="tr-TR" smtClean="0"/>
              <a:t>10.12.2020</a:t>
            </a:fld>
            <a:endParaRPr lang="tr-TR"/>
          </a:p>
        </p:txBody>
      </p:sp>
      <p:sp>
        <p:nvSpPr>
          <p:cNvPr id="4" name="3 Altbilgi Yer Tutucusu"/>
          <p:cNvSpPr>
            <a:spLocks noGrp="1"/>
          </p:cNvSpPr>
          <p:nvPr>
            <p:ph type="ftr" sz="quarter" idx="11"/>
          </p:nvPr>
        </p:nvSpPr>
        <p:spPr/>
        <p:txBody>
          <a:bodyPr/>
          <a:lstStyle/>
          <a:p>
            <a:r>
              <a:rPr lang="tr-TR" smtClean="0"/>
              <a:t>Prof. Dr. Neriman ARAL- Çocuk ve Bilim</a:t>
            </a:r>
            <a:endParaRPr lang="tr-TR"/>
          </a:p>
        </p:txBody>
      </p:sp>
      <p:sp>
        <p:nvSpPr>
          <p:cNvPr id="5" name="4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926CBCA8-6210-471B-B4BA-78B8B8504B95}" type="datetime1">
              <a:rPr lang="tr-TR" smtClean="0"/>
              <a:t>10.12.2020</a:t>
            </a:fld>
            <a:endParaRPr lang="tr-TR"/>
          </a:p>
        </p:txBody>
      </p:sp>
      <p:sp>
        <p:nvSpPr>
          <p:cNvPr id="3" name="2 Altbilgi Yer Tutucusu"/>
          <p:cNvSpPr>
            <a:spLocks noGrp="1"/>
          </p:cNvSpPr>
          <p:nvPr>
            <p:ph type="ftr" sz="quarter" idx="11"/>
          </p:nvPr>
        </p:nvSpPr>
        <p:spPr/>
        <p:txBody>
          <a:bodyPr/>
          <a:lstStyle/>
          <a:p>
            <a:r>
              <a:rPr lang="tr-TR" smtClean="0"/>
              <a:t>Prof. Dr. Neriman ARAL- Çocuk ve Bilim</a:t>
            </a:r>
            <a:endParaRPr lang="tr-TR"/>
          </a:p>
        </p:txBody>
      </p:sp>
      <p:sp>
        <p:nvSpPr>
          <p:cNvPr id="4" name="3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C73483C-B93F-4E3A-BA0E-B8A2AE109974}"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62278F0-7DC5-4A7C-ADDB-6B8A287EA881}" type="datetime1">
              <a:rPr lang="tr-TR" smtClean="0"/>
              <a:t>10.12.2020</a:t>
            </a:fld>
            <a:endParaRPr lang="tr-TR"/>
          </a:p>
        </p:txBody>
      </p:sp>
      <p:sp>
        <p:nvSpPr>
          <p:cNvPr id="6" name="5 Altbilgi Yer Tutucusu"/>
          <p:cNvSpPr>
            <a:spLocks noGrp="1"/>
          </p:cNvSpPr>
          <p:nvPr>
            <p:ph type="ftr" sz="quarter" idx="11"/>
          </p:nvPr>
        </p:nvSpPr>
        <p:spPr/>
        <p:txBody>
          <a:bodyPr/>
          <a:lstStyle/>
          <a:p>
            <a:r>
              <a:rPr lang="tr-TR" smtClean="0"/>
              <a:t>Prof. Dr. Neriman ARAL- Çocuk ve Bilim</a:t>
            </a:r>
            <a:endParaRPr lang="tr-TR"/>
          </a:p>
        </p:txBody>
      </p:sp>
      <p:sp>
        <p:nvSpPr>
          <p:cNvPr id="7" name="6 Slayt Numarası Yer Tutucusu"/>
          <p:cNvSpPr>
            <a:spLocks noGrp="1"/>
          </p:cNvSpPr>
          <p:nvPr>
            <p:ph type="sldNum" sz="quarter" idx="12"/>
          </p:nvPr>
        </p:nvSpPr>
        <p:spPr/>
        <p:txBody>
          <a:bodyPr/>
          <a:lstStyle/>
          <a:p>
            <a:fld id="{BD2FC1C7-1EE4-4D96-8180-18FAF1C87F6E}"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49A014-B1DD-4FFF-8633-263518C51567}" type="datetime1">
              <a:rPr lang="tr-TR" smtClean="0"/>
              <a:t>10.12.2020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Prof. Dr. Neriman ARAL- Çocuk ve Bilim</a:t>
            </a: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2FC1C7-1EE4-4D96-8180-18FAF1C87F6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tuik.gov.tr/PreHaberBultenleri.do?id=18660"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2130425"/>
            <a:ext cx="8136904" cy="1470025"/>
          </a:xfrm>
        </p:spPr>
        <p:txBody>
          <a:bodyPr/>
          <a:lstStyle/>
          <a:p>
            <a:r>
              <a:rPr lang="tr-TR" b="1" dirty="0" smtClean="0">
                <a:effectLst>
                  <a:outerShdw blurRad="38100" dist="38100" dir="2700000" algn="tl">
                    <a:srgbClr val="000000">
                      <a:alpha val="43137"/>
                    </a:srgbClr>
                  </a:outerShdw>
                </a:effectLst>
              </a:rPr>
              <a:t>TEKNOLOJİNİN YARARLARI</a:t>
            </a:r>
            <a:endParaRPr lang="tr-TR" b="1" dirty="0">
              <a:effectLst>
                <a:outerShdw blurRad="38100" dist="38100" dir="2700000" algn="tl">
                  <a:srgbClr val="000000">
                    <a:alpha val="43137"/>
                  </a:srgbClr>
                </a:outerShdw>
              </a:effectLst>
            </a:endParaRPr>
          </a:p>
        </p:txBody>
      </p:sp>
      <p:sp>
        <p:nvSpPr>
          <p:cNvPr id="3" name="2 Alt Başlık"/>
          <p:cNvSpPr>
            <a:spLocks noGrp="1"/>
          </p:cNvSpPr>
          <p:nvPr>
            <p:ph type="subTitle" idx="1"/>
          </p:nvPr>
        </p:nvSpPr>
        <p:spPr/>
        <p:txBody>
          <a:bodyPr/>
          <a:lstStyle/>
          <a:p>
            <a:r>
              <a:rPr lang="tr-TR" dirty="0" smtClean="0"/>
              <a:t>Prof. Dr. Neriman ARAL</a:t>
            </a:r>
          </a:p>
          <a:p>
            <a:r>
              <a:rPr lang="tr-TR" dirty="0" smtClean="0"/>
              <a:t>Sağlık Bilimleri Fakültesi</a:t>
            </a:r>
          </a:p>
          <a:p>
            <a:r>
              <a:rPr lang="tr-TR" dirty="0" smtClean="0"/>
              <a:t>Çocuk Gelişimi Bölümü</a:t>
            </a:r>
            <a:endParaRPr lang="tr-TR" dirty="0"/>
          </a:p>
        </p:txBody>
      </p:sp>
      <p:pic>
        <p:nvPicPr>
          <p:cNvPr id="4" name="Picture 5" descr="Ankara Üniversitesi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323528" y="188640"/>
            <a:ext cx="1296144" cy="1268760"/>
          </a:xfrm>
          <a:prstGeom prst="rect">
            <a:avLst/>
          </a:prstGeom>
          <a:noFill/>
          <a:ln w="9525">
            <a:noFill/>
            <a:miter lim="800000"/>
            <a:headEnd/>
            <a:tailEnd/>
          </a:ln>
        </p:spPr>
      </p:pic>
      <p:sp>
        <p:nvSpPr>
          <p:cNvPr id="1028" name="AutoShape 4"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0" name="AutoShape 6"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032" name="AutoShape 8"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9" name="8 Resim" descr="indir.jpg"/>
          <p:cNvPicPr>
            <a:picLocks noChangeAspect="1"/>
          </p:cNvPicPr>
          <p:nvPr/>
        </p:nvPicPr>
        <p:blipFill>
          <a:blip r:embed="rId4" cstate="print"/>
          <a:stretch>
            <a:fillRect/>
          </a:stretch>
        </p:blipFill>
        <p:spPr>
          <a:xfrm>
            <a:off x="6228184" y="0"/>
            <a:ext cx="2915816" cy="1484784"/>
          </a:xfrm>
          <a:prstGeom prst="rect">
            <a:avLst/>
          </a:prstGeom>
        </p:spPr>
      </p:pic>
      <p:sp>
        <p:nvSpPr>
          <p:cNvPr id="1034" name="AutoShape 10" descr="ankara üniversitesi sağlık bilimleri fakültesi logo ile ilgili görsel sonucu"/>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2">
                    <a:lumMod val="75000"/>
                  </a:schemeClr>
                </a:solidFill>
                <a:effectLst>
                  <a:outerShdw blurRad="38100" dist="38100" dir="2700000" algn="tl">
                    <a:srgbClr val="000000">
                      <a:alpha val="43137"/>
                    </a:srgbClr>
                  </a:outerShdw>
                </a:effectLst>
              </a:rPr>
              <a:t>Teknolojinin Yararları</a:t>
            </a:r>
            <a:endParaRPr lang="tr-TR" b="1" dirty="0">
              <a:solidFill>
                <a:schemeClr val="tx2">
                  <a:lumMod val="75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lstStyle/>
          <a:p>
            <a:r>
              <a:rPr lang="tr-TR" dirty="0" smtClean="0"/>
              <a:t>Gündelik yaşantının her alanında teknolojik aletler; eğitim, eğlence ve iletişim amaçlı, ev işlerinde, kişisel bakımda, sağlık ve ulaşım gibi alanlarda yaygın olarak kullanılmaktadır. Teknolojik aletlerin kullanımı bir takım kolaylıklar sağlamaktadır.</a:t>
            </a:r>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Kullanımı</a:t>
            </a:r>
            <a:r>
              <a:rPr lang="tr-TR" b="1" dirty="0">
                <a:solidFill>
                  <a:srgbClr val="000000"/>
                </a:solidFill>
                <a:latin typeface="Calibri" pitchFamily="18"/>
                <a:ea typeface="Lucida Sans Unicode" pitchFamily="2"/>
                <a:cs typeface="Mangal" pitchFamily="2"/>
              </a:rPr>
              <a:t/>
            </a:r>
            <a:br>
              <a:rPr lang="tr-TR" b="1" dirty="0">
                <a:solidFill>
                  <a:srgbClr val="000000"/>
                </a:solidFill>
                <a:latin typeface="Calibri" pitchFamily="18"/>
                <a:ea typeface="Lucida Sans Unicode" pitchFamily="2"/>
                <a:cs typeface="Mangal" pitchFamily="2"/>
              </a:rPr>
            </a:br>
            <a:endParaRPr lang="tr-TR" dirty="0"/>
          </a:p>
        </p:txBody>
      </p:sp>
      <p:sp>
        <p:nvSpPr>
          <p:cNvPr id="3" name="2 İçerik Yer Tutucusu"/>
          <p:cNvSpPr>
            <a:spLocks noGrp="1"/>
          </p:cNvSpPr>
          <p:nvPr>
            <p:ph idx="1"/>
          </p:nvPr>
        </p:nvSpPr>
        <p:spPr/>
        <p:txBody>
          <a:bodyPr>
            <a:normAutofit/>
          </a:bodyPr>
          <a:lstStyle/>
          <a:p>
            <a:r>
              <a:rPr lang="tr-TR" dirty="0" smtClean="0"/>
              <a:t>Türkiye İstatistik Kurumu’nun (TÜİK) yaptığı araştırmaya göre 2015 yılı Nisan ayı itibariyle Türkiye’deki hanelerin % 96,8’inde cep telefonu veya akıllı telefon, % 25,2’sinde masaüstü bilgisayar, % 43,2’sinde dizüstü bilgisayar ve % 20,9’unda internete bağlanabilen televizyon bulunmaktadır. </a:t>
            </a:r>
          </a:p>
          <a:p>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İnternet Kullanım Amaçları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lnSpcReduction="10000"/>
          </a:bodyPr>
          <a:lstStyle/>
          <a:p>
            <a:r>
              <a:rPr lang="tr-TR" dirty="0" smtClean="0"/>
              <a:t>Bireylerin internet kullanım amaçları, internet kullanan bireylerin % 80,9’u sosyal medya üzerinde profil oluşturma, mesaj gönderme, fotoğraf vb. içerik paylaşma; % 70,2’si çevrimiçi haber, gazete ya da dergi okuma, %66,3’ü sağlıkla ilgili bilgi arama, % 62,1’i kendi oluşturduğu metin, görüntü, fotoğraf, video, müzik vb. içerikleri herhangi bir web sitesine yükleme, %59,4’ü ise mal ve hizmetler hakkında bilgi aramadır.</a:t>
            </a:r>
            <a:endParaRPr lang="tr-TR" dirty="0"/>
          </a:p>
        </p:txBody>
      </p:sp>
      <p:sp>
        <p:nvSpPr>
          <p:cNvPr id="4" name="3 Altbilgi Yer Tutucusu"/>
          <p:cNvSpPr>
            <a:spLocks noGrp="1"/>
          </p:cNvSpPr>
          <p:nvPr>
            <p:ph type="ftr" sz="quarter" idx="11"/>
          </p:nvPr>
        </p:nvSpPr>
        <p:spPr>
          <a:xfrm>
            <a:off x="3124200" y="6309320"/>
            <a:ext cx="3392016" cy="41215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lstStyle/>
          <a:p>
            <a:r>
              <a:rPr lang="tr-TR" dirty="0" smtClean="0"/>
              <a:t>Teknoloji çocuklar tarafından iletişim, araştırma, eğitim, ulaşım, alışveriş, oyun, eğlence gibi alanlarda kullanılmaktadır.</a:t>
            </a:r>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lstStyle/>
          <a:p>
            <a:r>
              <a:rPr lang="tr-TR" dirty="0" smtClean="0"/>
              <a:t>Ayrıca teknolojik araçlar aracılığıyla; sanal müze turunun oluşturulması, kelimelerin öğretilmesi, dijital fotoğraf makinasının kullanımının öğretilmesi, dijital öykü oluşturma ve boyamalar ile ilgili beyin fırtınasının yapılması, örnek sınıf içi veya dışı etkinliklerden bazılarıdır (Gülbahar vd., 2010). </a:t>
            </a:r>
          </a:p>
          <a:p>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a:bodyPr>
          <a:lstStyle/>
          <a:p>
            <a:r>
              <a:rPr lang="tr-TR" dirty="0" smtClean="0"/>
              <a:t>Hikayeler hayatın her noktasında geçmişten günümüze değin en sık kullanılagelen eğitim yöntemlerinden birisi olmuştur. İlk hikayeler mağara duvarlarına işlenmiş, asırlar sonra matbaanın icadıyla kitap sayfalarına basılmaya başlanmıştır. </a:t>
            </a:r>
          </a:p>
          <a:p>
            <a:endParaRPr lang="tr-TR" dirty="0"/>
          </a:p>
        </p:txBody>
      </p:sp>
      <p:sp>
        <p:nvSpPr>
          <p:cNvPr id="4" name="3 Altbilgi Yer Tutucusu"/>
          <p:cNvSpPr>
            <a:spLocks noGrp="1"/>
          </p:cNvSpPr>
          <p:nvPr>
            <p:ph type="ftr" sz="quarter" idx="11"/>
          </p:nvPr>
        </p:nvSpPr>
        <p:spPr>
          <a:xfrm>
            <a:off x="3124200" y="6381328"/>
            <a:ext cx="3320008"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lstStyle/>
          <a:p>
            <a:r>
              <a:rPr lang="tr-TR" dirty="0" smtClean="0"/>
              <a:t>Bugün ise dijital hikaye anlatımı, dijital ve elektronik alandaki gelişmeler sonucunda yeni bir olgu olarak ortaya çıkmış ve hikaye anlatma ve dinleme geleneği, teknolojinin birlikteliğiyle yeni bir anlam kazanmıştır (Turgut ve Kışla, 2015).</a:t>
            </a:r>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fontScale="92500" lnSpcReduction="20000"/>
          </a:bodyPr>
          <a:lstStyle/>
          <a:p>
            <a:r>
              <a:rPr lang="tr-TR" dirty="0" smtClean="0"/>
              <a:t> Enformasyon veya bilgi çağı olarak da adlandırılan teknolojiler üzerine kurulu yeni toplum düzeni çerçevesinde, özellikle öğretim ortamlarında teknolojinin kullanılmasında öğrencilerin aktif katılımını sağlayan dijital (sanal elektronik ortam) öyküleme yaklaşımı yeni bir bakış açısı olarak batı kültüründe daha yaygın olarak kullanılmaktadır (Tunç ve Karadağ, 2013). Dijital öyküleme yaklaşımı öğrencilerin görsel, işitsel ve görsel-işitsel çoklu ortam olanaklarını ve ortamlarını kullanarak oluşturdukları kısa hikâyelerdir (</a:t>
            </a:r>
            <a:r>
              <a:rPr lang="tr-TR" dirty="0" err="1" smtClean="0"/>
              <a:t>Meadows</a:t>
            </a:r>
            <a:r>
              <a:rPr lang="tr-TR" dirty="0" smtClean="0"/>
              <a:t>, 2003). </a:t>
            </a:r>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17</a:t>
            </a:fld>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lstStyle/>
          <a:p>
            <a:r>
              <a:rPr lang="tr-TR" dirty="0" smtClean="0"/>
              <a:t>Bu yaklaşımın teknoloji ile</a:t>
            </a:r>
            <a:br>
              <a:rPr lang="tr-TR" dirty="0" smtClean="0"/>
            </a:br>
            <a:r>
              <a:rPr lang="tr-TR" dirty="0" smtClean="0"/>
              <a:t>birlikte kullanılmasının, problemleri tanımlama, bilgiyi yapılandırma, sorunlara uygun çözümler üretmeyi içeren yüksek düzey düşünme gibi yetenekleri geliştirmeye yardımcı olacağı düşünülmektedir. Ayrıca bu yaklaşım, içinde bulunduğumuz çağın beklentileri doğrultusunda bir eğitim-öğretim modeli olabilecek özelliklere sahiptir.</a:t>
            </a:r>
            <a:endParaRPr lang="tr-TR" dirty="0"/>
          </a:p>
        </p:txBody>
      </p:sp>
      <p:sp>
        <p:nvSpPr>
          <p:cNvPr id="4" name="3 Altbilgi Yer Tutucusu"/>
          <p:cNvSpPr>
            <a:spLocks noGrp="1"/>
          </p:cNvSpPr>
          <p:nvPr>
            <p:ph type="ftr" sz="quarter" idx="11"/>
          </p:nvPr>
        </p:nvSpPr>
        <p:spPr>
          <a:xfrm>
            <a:off x="3124200" y="6381328"/>
            <a:ext cx="3464024"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18</a:t>
            </a:fld>
            <a:endParaRPr lang="tr-T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a:bodyPr>
          <a:lstStyle/>
          <a:p>
            <a:r>
              <a:rPr lang="tr-TR" dirty="0" smtClean="0"/>
              <a:t>Aynı zamanda çağın ihtiyaç duyduğu bu sürece hakim olan niteliklerle donanmış, maruz kaldığı kodlanmış görsel-işitsel çıktıların çözümleyebilen, anlamlandırabilen ve yorumlayabilen, yaratıcı bireyleri yetiştirmede katkı sağlayacağı düşünülmektedir (Tunç ve Karadağ, 2013). </a:t>
            </a:r>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200" b="1" dirty="0">
                <a:latin typeface="Arial" charset="0"/>
                <a:cs typeface="Arial" charset="0"/>
              </a:rPr>
              <a:t>Bu Derste Hedeflenen Kazanımlar </a:t>
            </a:r>
            <a:endParaRPr lang="tr-TR" sz="3200" dirty="0"/>
          </a:p>
        </p:txBody>
      </p:sp>
      <p:sp>
        <p:nvSpPr>
          <p:cNvPr id="3" name="İçerik Yer Tutucusu 2"/>
          <p:cNvSpPr>
            <a:spLocks noGrp="1"/>
          </p:cNvSpPr>
          <p:nvPr>
            <p:ph idx="1"/>
          </p:nvPr>
        </p:nvSpPr>
        <p:spPr/>
        <p:txBody>
          <a:bodyPr>
            <a:normAutofit/>
          </a:bodyPr>
          <a:lstStyle/>
          <a:p>
            <a:r>
              <a:rPr lang="tr-TR" dirty="0"/>
              <a:t> </a:t>
            </a:r>
            <a:r>
              <a:rPr lang="tr-TR" dirty="0" smtClean="0"/>
              <a:t>Teknolojin </a:t>
            </a:r>
            <a:r>
              <a:rPr lang="tr-TR" dirty="0"/>
              <a:t>yararlarını listeler. </a:t>
            </a:r>
            <a:endParaRPr lang="tr-TR" dirty="0" smtClean="0"/>
          </a:p>
          <a:p>
            <a:r>
              <a:rPr lang="tr-TR" dirty="0" smtClean="0"/>
              <a:t>Teknolojiyi </a:t>
            </a:r>
            <a:r>
              <a:rPr lang="tr-TR" dirty="0"/>
              <a:t>çocukların eğitiminde kullanır. </a:t>
            </a:r>
            <a:endParaRPr lang="tr-TR" dirty="0" smtClean="0"/>
          </a:p>
          <a:p>
            <a:r>
              <a:rPr lang="tr-TR" dirty="0" smtClean="0"/>
              <a:t>Çocuklara </a:t>
            </a:r>
            <a:r>
              <a:rPr lang="tr-TR" dirty="0"/>
              <a:t>yönelik bilgisayar programlarının özelliklerini tartışır. </a:t>
            </a:r>
            <a:endParaRPr lang="tr-TR" dirty="0" smtClean="0"/>
          </a:p>
          <a:p>
            <a:r>
              <a:rPr lang="tr-TR" dirty="0" smtClean="0"/>
              <a:t>Çocuk </a:t>
            </a:r>
            <a:r>
              <a:rPr lang="tr-TR" dirty="0"/>
              <a:t>eğitiminde kullanılan teknolojik araçları sıralar. </a:t>
            </a:r>
            <a:endParaRPr lang="tr-TR" dirty="0" smtClean="0"/>
          </a:p>
          <a:p>
            <a:r>
              <a:rPr lang="tr-TR" dirty="0" smtClean="0"/>
              <a:t>Teknolojik </a:t>
            </a:r>
            <a:r>
              <a:rPr lang="tr-TR" dirty="0"/>
              <a:t>araçların çocuğun üzerinde olan etkilerini yorumlar. </a:t>
            </a:r>
          </a:p>
        </p:txBody>
      </p:sp>
      <p:sp>
        <p:nvSpPr>
          <p:cNvPr id="4" name="Altbilgi Yer Tutucusu 3"/>
          <p:cNvSpPr>
            <a:spLocks noGrp="1"/>
          </p:cNvSpPr>
          <p:nvPr>
            <p:ph type="ftr" sz="quarter" idx="11"/>
          </p:nvPr>
        </p:nvSpPr>
        <p:spPr>
          <a:xfrm>
            <a:off x="3124200" y="6381328"/>
            <a:ext cx="3320008" cy="340147"/>
          </a:xfrm>
        </p:spPr>
        <p:txBody>
          <a:bodyPr/>
          <a:lstStyle/>
          <a:p>
            <a:r>
              <a:rPr lang="tr-TR" smtClean="0"/>
              <a:t>Prof. Dr. Neriman ARAL- Çocuk ve Bilim</a:t>
            </a:r>
            <a:endParaRPr lang="tr-TR" dirty="0"/>
          </a:p>
        </p:txBody>
      </p:sp>
      <p:sp>
        <p:nvSpPr>
          <p:cNvPr id="5" name="Slayt Numarası Yer Tutucusu 4"/>
          <p:cNvSpPr>
            <a:spLocks noGrp="1"/>
          </p:cNvSpPr>
          <p:nvPr>
            <p:ph type="sldNum" sz="quarter" idx="12"/>
          </p:nvPr>
        </p:nvSpPr>
        <p:spPr/>
        <p:txBody>
          <a:bodyPr/>
          <a:lstStyle/>
          <a:p>
            <a:fld id="{BD2FC1C7-1EE4-4D96-8180-18FAF1C87F6E}" type="slidenum">
              <a:rPr lang="tr-TR" smtClean="0"/>
              <a:pPr/>
              <a:t>2</a:t>
            </a:fld>
            <a:endParaRPr lang="tr-TR"/>
          </a:p>
        </p:txBody>
      </p:sp>
    </p:spTree>
    <p:extLst>
      <p:ext uri="{BB962C8B-B14F-4D97-AF65-F5344CB8AC3E}">
        <p14:creationId xmlns:p14="http://schemas.microsoft.com/office/powerpoint/2010/main" val="16635490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Teknolojinin Kulanım Alanları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fontScale="92500" lnSpcReduction="20000"/>
          </a:bodyPr>
          <a:lstStyle/>
          <a:p>
            <a:r>
              <a:rPr lang="tr-TR" dirty="0" smtClean="0"/>
              <a:t>Hikâye anlatımı karmaşık tecrübeleri anlamlı hâle getirir. Özellikle somut işlem dönemindeki çocuklar için onlara bilgiyi aktarmanın basitleştirilmiş, anlamlı yollarının bulunması gerekmektedir. Eğitimde hikâye etkinlikleri, çocuğun ifade edici, sosyal ve alıcı dil gelişimini destekleyerek ve çocuğun kelime dağarcığını arttırmakta, çocuklara problem çözme, hayal güçlerini ortaya koyma, yaratıcılıklarını geliştirme, iç dünyalarındaki yaşantıları yansıtma olanağını sağlamaktadır (</a:t>
            </a:r>
            <a:r>
              <a:rPr lang="tr-TR" dirty="0" err="1" smtClean="0"/>
              <a:t>Zembat</a:t>
            </a:r>
            <a:r>
              <a:rPr lang="tr-TR" dirty="0" smtClean="0"/>
              <a:t> ve Zülfikar, 2006).</a:t>
            </a:r>
          </a:p>
          <a:p>
            <a:endParaRPr lang="tr-TR" dirty="0"/>
          </a:p>
        </p:txBody>
      </p:sp>
      <p:sp>
        <p:nvSpPr>
          <p:cNvPr id="4" name="3 Altbilgi Yer Tutucusu"/>
          <p:cNvSpPr>
            <a:spLocks noGrp="1"/>
          </p:cNvSpPr>
          <p:nvPr>
            <p:ph type="ftr" sz="quarter" idx="11"/>
          </p:nvPr>
        </p:nvSpPr>
        <p:spPr>
          <a:xfrm>
            <a:off x="3124200" y="6525344"/>
            <a:ext cx="3248000" cy="196131"/>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KAYNAKLAR</a:t>
            </a:r>
            <a:br>
              <a:rPr lang="tr-TR" b="1" dirty="0" smtClean="0"/>
            </a:br>
            <a:endParaRPr lang="tr-TR" dirty="0"/>
          </a:p>
        </p:txBody>
      </p:sp>
      <p:sp>
        <p:nvSpPr>
          <p:cNvPr id="3" name="2 İçerik Yer Tutucusu"/>
          <p:cNvSpPr>
            <a:spLocks noGrp="1"/>
          </p:cNvSpPr>
          <p:nvPr>
            <p:ph idx="1"/>
          </p:nvPr>
        </p:nvSpPr>
        <p:spPr>
          <a:xfrm>
            <a:off x="457200" y="908720"/>
            <a:ext cx="8229600" cy="5616624"/>
          </a:xfrm>
        </p:spPr>
        <p:txBody>
          <a:bodyPr>
            <a:normAutofit fontScale="47500" lnSpcReduction="20000"/>
          </a:bodyPr>
          <a:lstStyle/>
          <a:p>
            <a:pPr>
              <a:buNone/>
            </a:pPr>
            <a:endParaRPr lang="tr-TR" dirty="0" smtClean="0"/>
          </a:p>
          <a:p>
            <a:r>
              <a:rPr lang="tr-TR" dirty="0"/>
              <a:t>EŞGİ N (2013). Dijital yerli çocukların ve dijital göçmen ebeveynlerinin internet bağımlılığına ilişkin algılarının karşılaştırılması. </a:t>
            </a:r>
            <a:r>
              <a:rPr lang="tr-TR" i="1" dirty="0"/>
              <a:t>Hacettepe Üniversitesi Eğitim Fakültesi Dergisi</a:t>
            </a:r>
            <a:r>
              <a:rPr lang="tr-TR" dirty="0"/>
              <a:t> </a:t>
            </a:r>
            <a:r>
              <a:rPr lang="tr-TR" b="1" dirty="0"/>
              <a:t>28 (3):</a:t>
            </a:r>
            <a:r>
              <a:rPr lang="tr-TR" dirty="0"/>
              <a:t> 181-194.</a:t>
            </a:r>
          </a:p>
          <a:p>
            <a:r>
              <a:rPr lang="tr-TR" dirty="0"/>
              <a:t>GÜLBAHAR Y, KALELİOĞLU F, MADRAN O (2010). Sosyal ağların eğitim amaçlı kullanımı. </a:t>
            </a:r>
            <a:r>
              <a:rPr lang="tr-TR" i="1" dirty="0"/>
              <a:t>XV. Türkiye’de İnternet Konferansı</a:t>
            </a:r>
            <a:r>
              <a:rPr lang="tr-TR" dirty="0"/>
              <a:t>, 2-4.</a:t>
            </a:r>
          </a:p>
          <a:p>
            <a:r>
              <a:rPr lang="tr-TR" dirty="0"/>
              <a:t>KURT AA, GÜNÜÇ S, ERSOY M (2013). </a:t>
            </a:r>
            <a:r>
              <a:rPr lang="tr-TR" dirty="0" err="1"/>
              <a:t>The</a:t>
            </a:r>
            <a:r>
              <a:rPr lang="tr-TR" dirty="0"/>
              <a:t> </a:t>
            </a:r>
            <a:r>
              <a:rPr lang="tr-TR" dirty="0" err="1"/>
              <a:t>current</a:t>
            </a:r>
            <a:r>
              <a:rPr lang="tr-TR" dirty="0"/>
              <a:t> </a:t>
            </a:r>
            <a:r>
              <a:rPr lang="tr-TR" dirty="0" err="1"/>
              <a:t>state</a:t>
            </a:r>
            <a:r>
              <a:rPr lang="tr-TR" dirty="0"/>
              <a:t> of </a:t>
            </a:r>
            <a:r>
              <a:rPr lang="tr-TR" dirty="0" err="1"/>
              <a:t>digitalization</a:t>
            </a:r>
            <a:r>
              <a:rPr lang="tr-TR" dirty="0"/>
              <a:t>: </a:t>
            </a:r>
            <a:r>
              <a:rPr lang="tr-TR" dirty="0" err="1"/>
              <a:t>Digital</a:t>
            </a:r>
            <a:r>
              <a:rPr lang="tr-TR" dirty="0"/>
              <a:t> </a:t>
            </a:r>
            <a:r>
              <a:rPr lang="tr-TR" dirty="0" err="1"/>
              <a:t>native</a:t>
            </a:r>
            <a:r>
              <a:rPr lang="tr-TR" dirty="0"/>
              <a:t>, </a:t>
            </a:r>
            <a:r>
              <a:rPr lang="tr-TR" dirty="0" err="1"/>
              <a:t>digital</a:t>
            </a:r>
            <a:r>
              <a:rPr lang="tr-TR" dirty="0"/>
              <a:t> </a:t>
            </a:r>
            <a:r>
              <a:rPr lang="tr-TR" dirty="0" err="1"/>
              <a:t>immigrant</a:t>
            </a:r>
            <a:r>
              <a:rPr lang="tr-TR" dirty="0"/>
              <a:t> </a:t>
            </a:r>
            <a:r>
              <a:rPr lang="tr-TR" dirty="0" err="1"/>
              <a:t>and</a:t>
            </a:r>
            <a:r>
              <a:rPr lang="tr-TR" dirty="0"/>
              <a:t> </a:t>
            </a:r>
            <a:r>
              <a:rPr lang="tr-TR" dirty="0" err="1"/>
              <a:t>digital</a:t>
            </a:r>
            <a:r>
              <a:rPr lang="tr-TR" dirty="0"/>
              <a:t> </a:t>
            </a:r>
            <a:r>
              <a:rPr lang="tr-TR" dirty="0" err="1"/>
              <a:t>settler</a:t>
            </a:r>
            <a:r>
              <a:rPr lang="tr-TR" dirty="0"/>
              <a:t>. </a:t>
            </a:r>
            <a:r>
              <a:rPr lang="tr-TR" i="1" dirty="0"/>
              <a:t>Eğitim Bilimleri Fakültesi Dergisi</a:t>
            </a:r>
            <a:r>
              <a:rPr lang="tr-TR" dirty="0"/>
              <a:t> </a:t>
            </a:r>
            <a:r>
              <a:rPr lang="tr-TR" b="1" dirty="0"/>
              <a:t>46(1):</a:t>
            </a:r>
            <a:r>
              <a:rPr lang="tr-TR" dirty="0"/>
              <a:t> 1-22.</a:t>
            </a:r>
          </a:p>
          <a:p>
            <a:r>
              <a:rPr lang="tr-TR" dirty="0" smtClean="0"/>
              <a:t>MEADOWS </a:t>
            </a:r>
            <a:r>
              <a:rPr lang="tr-TR" dirty="0"/>
              <a:t>D (2003). </a:t>
            </a:r>
            <a:r>
              <a:rPr lang="tr-TR" dirty="0" err="1"/>
              <a:t>Digital</a:t>
            </a:r>
            <a:r>
              <a:rPr lang="tr-TR" dirty="0"/>
              <a:t> </a:t>
            </a:r>
            <a:r>
              <a:rPr lang="tr-TR" dirty="0" err="1"/>
              <a:t>storytelling</a:t>
            </a:r>
            <a:r>
              <a:rPr lang="tr-TR" dirty="0"/>
              <a:t>: </a:t>
            </a:r>
            <a:r>
              <a:rPr lang="tr-TR" dirty="0" err="1"/>
              <a:t>Research-based</a:t>
            </a:r>
            <a:r>
              <a:rPr lang="tr-TR" dirty="0"/>
              <a:t> </a:t>
            </a:r>
            <a:r>
              <a:rPr lang="tr-TR" dirty="0" err="1"/>
              <a:t>practice</a:t>
            </a:r>
            <a:r>
              <a:rPr lang="tr-TR" dirty="0"/>
              <a:t> in </a:t>
            </a:r>
            <a:r>
              <a:rPr lang="tr-TR" dirty="0" err="1"/>
              <a:t>new</a:t>
            </a:r>
            <a:r>
              <a:rPr lang="tr-TR" dirty="0"/>
              <a:t> </a:t>
            </a:r>
            <a:r>
              <a:rPr lang="tr-TR" dirty="0" err="1"/>
              <a:t>media</a:t>
            </a:r>
            <a:r>
              <a:rPr lang="tr-TR" dirty="0"/>
              <a:t>. </a:t>
            </a:r>
            <a:r>
              <a:rPr lang="tr-TR" i="1" dirty="0"/>
              <a:t>Visual </a:t>
            </a:r>
            <a:r>
              <a:rPr lang="tr-TR" i="1" dirty="0" err="1"/>
              <a:t>Communication</a:t>
            </a:r>
            <a:r>
              <a:rPr lang="tr-TR" i="1" dirty="0"/>
              <a:t> </a:t>
            </a:r>
            <a:r>
              <a:rPr lang="tr-TR" b="1" dirty="0"/>
              <a:t>2(2):</a:t>
            </a:r>
            <a:r>
              <a:rPr lang="tr-TR" dirty="0"/>
              <a:t> 189–193.</a:t>
            </a:r>
          </a:p>
          <a:p>
            <a:r>
              <a:rPr lang="tr-TR" dirty="0" smtClean="0"/>
              <a:t>ŞAHİN  MC (2009). Yeni binyılın </a:t>
            </a:r>
            <a:r>
              <a:rPr lang="tr-TR" dirty="0" err="1" smtClean="0"/>
              <a:t>öğrencileri'nin</a:t>
            </a:r>
            <a:r>
              <a:rPr lang="tr-TR" dirty="0" smtClean="0"/>
              <a:t> özellikleri. </a:t>
            </a:r>
            <a:r>
              <a:rPr lang="tr-TR" i="1" dirty="0" smtClean="0"/>
              <a:t>Anadolu </a:t>
            </a:r>
            <a:r>
              <a:rPr lang="tr-TR" i="1" dirty="0" err="1" smtClean="0"/>
              <a:t>University</a:t>
            </a:r>
            <a:r>
              <a:rPr lang="tr-TR" i="1" dirty="0" smtClean="0"/>
              <a:t> </a:t>
            </a:r>
            <a:r>
              <a:rPr lang="tr-TR" i="1" dirty="0" err="1" smtClean="0"/>
              <a:t>Journal</a:t>
            </a:r>
            <a:r>
              <a:rPr lang="tr-TR" i="1" dirty="0" smtClean="0"/>
              <a:t> of </a:t>
            </a:r>
            <a:r>
              <a:rPr lang="tr-TR" i="1" dirty="0" err="1" smtClean="0"/>
              <a:t>Social</a:t>
            </a:r>
            <a:r>
              <a:rPr lang="tr-TR" i="1" dirty="0" smtClean="0"/>
              <a:t> </a:t>
            </a:r>
            <a:r>
              <a:rPr lang="tr-TR" i="1" dirty="0" err="1" smtClean="0"/>
              <a:t>Sciences</a:t>
            </a:r>
            <a:r>
              <a:rPr lang="tr-TR" dirty="0" smtClean="0"/>
              <a:t> </a:t>
            </a:r>
            <a:r>
              <a:rPr lang="tr-TR" b="1" dirty="0" smtClean="0"/>
              <a:t>9 (2):</a:t>
            </a:r>
            <a:r>
              <a:rPr lang="tr-TR" dirty="0" smtClean="0"/>
              <a:t> 155-172.</a:t>
            </a:r>
          </a:p>
          <a:p>
            <a:r>
              <a:rPr lang="tr-TR" dirty="0" smtClean="0"/>
              <a:t>TUĞRUL B, ERTÜRK HG, ÖZEN Ş (2014). Oyunun üç kuşaktaki değişimi. </a:t>
            </a:r>
            <a:r>
              <a:rPr lang="tr-TR" i="1" dirty="0" err="1" smtClean="0"/>
              <a:t>International</a:t>
            </a:r>
            <a:r>
              <a:rPr lang="tr-TR" i="1" dirty="0" smtClean="0"/>
              <a:t> </a:t>
            </a:r>
            <a:r>
              <a:rPr lang="tr-TR" i="1" dirty="0" err="1" smtClean="0"/>
              <a:t>Journal</a:t>
            </a:r>
            <a:r>
              <a:rPr lang="tr-TR" i="1" dirty="0" smtClean="0"/>
              <a:t> of </a:t>
            </a:r>
            <a:r>
              <a:rPr lang="tr-TR" i="1" dirty="0" err="1" smtClean="0"/>
              <a:t>Social</a:t>
            </a:r>
            <a:r>
              <a:rPr lang="tr-TR" i="1" dirty="0" smtClean="0"/>
              <a:t> </a:t>
            </a:r>
            <a:r>
              <a:rPr lang="tr-TR" i="1" dirty="0" err="1" smtClean="0"/>
              <a:t>Science</a:t>
            </a:r>
            <a:r>
              <a:rPr lang="tr-TR" dirty="0" smtClean="0"/>
              <a:t> </a:t>
            </a:r>
            <a:r>
              <a:rPr lang="tr-TR" b="1" dirty="0" smtClean="0"/>
              <a:t>27 (1):</a:t>
            </a:r>
            <a:r>
              <a:rPr lang="tr-TR" dirty="0" smtClean="0"/>
              <a:t> 1-16.</a:t>
            </a:r>
          </a:p>
          <a:p>
            <a:r>
              <a:rPr lang="tr-TR" dirty="0" smtClean="0"/>
              <a:t>TUNÇ ÖA, KARADAĞ E (2013). </a:t>
            </a:r>
            <a:r>
              <a:rPr lang="tr-TR" dirty="0" err="1" smtClean="0"/>
              <a:t>Postmodernden</a:t>
            </a:r>
            <a:r>
              <a:rPr lang="tr-TR" dirty="0" smtClean="0"/>
              <a:t> oluşturmacılığa dijital öyküleme. </a:t>
            </a:r>
            <a:r>
              <a:rPr lang="tr-TR" i="1" dirty="0" smtClean="0"/>
              <a:t>Eğitim ve Öğretim Araştırmaları Dergisi</a:t>
            </a:r>
            <a:r>
              <a:rPr lang="tr-TR" dirty="0" smtClean="0"/>
              <a:t> </a:t>
            </a:r>
            <a:r>
              <a:rPr lang="tr-TR" b="1" dirty="0" smtClean="0"/>
              <a:t>1:</a:t>
            </a:r>
            <a:r>
              <a:rPr lang="tr-TR" dirty="0" smtClean="0"/>
              <a:t> 310-315.</a:t>
            </a:r>
          </a:p>
          <a:p>
            <a:r>
              <a:rPr lang="tr-TR" dirty="0"/>
              <a:t>TURGUT G, KIŞLA T (2015). Bilgisayar destekli hikaye anlatımı yöntemi: </a:t>
            </a:r>
            <a:r>
              <a:rPr lang="tr-TR" dirty="0" err="1"/>
              <a:t>Alanyazın</a:t>
            </a:r>
            <a:r>
              <a:rPr lang="tr-TR" dirty="0"/>
              <a:t> araştırması. </a:t>
            </a:r>
            <a:r>
              <a:rPr lang="tr-TR" i="1" dirty="0" err="1"/>
              <a:t>Turkish</a:t>
            </a:r>
            <a:r>
              <a:rPr lang="tr-TR" i="1" dirty="0"/>
              <a:t> Online </a:t>
            </a:r>
            <a:r>
              <a:rPr lang="tr-TR" i="1" dirty="0" err="1"/>
              <a:t>Journal</a:t>
            </a:r>
            <a:r>
              <a:rPr lang="tr-TR" i="1" dirty="0"/>
              <a:t> of </a:t>
            </a:r>
            <a:r>
              <a:rPr lang="tr-TR" i="1" dirty="0" err="1"/>
              <a:t>Qualitative</a:t>
            </a:r>
            <a:r>
              <a:rPr lang="tr-TR" i="1" dirty="0"/>
              <a:t> </a:t>
            </a:r>
            <a:r>
              <a:rPr lang="tr-TR" i="1" dirty="0" err="1"/>
              <a:t>Inquiry</a:t>
            </a:r>
            <a:r>
              <a:rPr lang="tr-TR" dirty="0"/>
              <a:t> </a:t>
            </a:r>
            <a:r>
              <a:rPr lang="tr-TR" b="1" dirty="0"/>
              <a:t>6(2):</a:t>
            </a:r>
            <a:r>
              <a:rPr lang="tr-TR" dirty="0"/>
              <a:t> 97-121.</a:t>
            </a:r>
          </a:p>
          <a:p>
            <a:r>
              <a:rPr lang="tr-TR" dirty="0"/>
              <a:t>TÜRKİYE İSTATİSTİK KURUMU (2015). </a:t>
            </a:r>
            <a:r>
              <a:rPr lang="tr-TR" dirty="0" err="1"/>
              <a:t>Hanehalkı</a:t>
            </a:r>
            <a:r>
              <a:rPr lang="tr-TR" dirty="0"/>
              <a:t> bilişim teknolojileri kullanım araştırması, 2015. </a:t>
            </a:r>
            <a:r>
              <a:rPr lang="tr-TR" dirty="0">
                <a:hlinkClick r:id="rId2"/>
              </a:rPr>
              <a:t>http://www.tuik.gov.tr/PreHaberBultenleri.do?id=18660</a:t>
            </a:r>
            <a:r>
              <a:rPr lang="tr-TR" dirty="0"/>
              <a:t> Erişim tarihi: 07.05.2016</a:t>
            </a:r>
          </a:p>
          <a:p>
            <a:r>
              <a:rPr lang="tr-TR" dirty="0" smtClean="0"/>
              <a:t>ZEMBAT R, ZÜLFİKAR S (2006). Okul öncesi öğretmenlerinin sohbet ve hikâye etkinliklerinde kullandıkları öğretim yöntemlerinin incelenmesi</a:t>
            </a:r>
            <a:r>
              <a:rPr lang="tr-TR" i="1" dirty="0" smtClean="0"/>
              <a:t>. </a:t>
            </a:r>
            <a:r>
              <a:rPr lang="tr-TR" i="1" dirty="0" err="1" smtClean="0"/>
              <a:t>Educational</a:t>
            </a:r>
            <a:r>
              <a:rPr lang="tr-TR" dirty="0" smtClean="0"/>
              <a:t> </a:t>
            </a:r>
            <a:r>
              <a:rPr lang="tr-TR" i="1" dirty="0" err="1" smtClean="0"/>
              <a:t>Sciences</a:t>
            </a:r>
            <a:r>
              <a:rPr lang="tr-TR" i="1" dirty="0" smtClean="0"/>
              <a:t>: </a:t>
            </a:r>
            <a:r>
              <a:rPr lang="tr-TR" i="1" dirty="0" err="1" smtClean="0"/>
              <a:t>Theory</a:t>
            </a:r>
            <a:r>
              <a:rPr lang="tr-TR" i="1" dirty="0" smtClean="0"/>
              <a:t> &amp; </a:t>
            </a:r>
            <a:r>
              <a:rPr lang="tr-TR" i="1" dirty="0" err="1" smtClean="0"/>
              <a:t>Practice</a:t>
            </a:r>
            <a:r>
              <a:rPr lang="tr-TR" i="1" dirty="0" smtClean="0"/>
              <a:t> </a:t>
            </a:r>
            <a:r>
              <a:rPr lang="tr-TR" b="1" dirty="0" smtClean="0"/>
              <a:t>6(2):</a:t>
            </a:r>
            <a:r>
              <a:rPr lang="tr-TR" dirty="0" smtClean="0"/>
              <a:t> 587-608.</a:t>
            </a:r>
          </a:p>
          <a:p>
            <a:endParaRPr lang="tr-TR" dirty="0"/>
          </a:p>
        </p:txBody>
      </p:sp>
      <p:sp>
        <p:nvSpPr>
          <p:cNvPr id="4" name="3 Altbilgi Yer Tutucusu"/>
          <p:cNvSpPr>
            <a:spLocks noGrp="1"/>
          </p:cNvSpPr>
          <p:nvPr>
            <p:ph type="ftr" sz="quarter" idx="11"/>
          </p:nvPr>
        </p:nvSpPr>
        <p:spPr>
          <a:xfrm>
            <a:off x="3124200" y="6309320"/>
            <a:ext cx="3248000" cy="41215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21</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tx2">
                    <a:lumMod val="75000"/>
                  </a:schemeClr>
                </a:solidFill>
                <a:effectLst>
                  <a:outerShdw blurRad="38100" dist="38100" dir="2700000" algn="tl">
                    <a:srgbClr val="000000">
                      <a:alpha val="43137"/>
                    </a:srgbClr>
                  </a:outerShdw>
                </a:effectLst>
              </a:rPr>
              <a:t>Giriş</a:t>
            </a:r>
            <a:endParaRPr lang="tr-TR" b="1" dirty="0">
              <a:solidFill>
                <a:schemeClr val="tx2">
                  <a:lumMod val="75000"/>
                </a:schemeClr>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p:txBody>
          <a:bodyPr/>
          <a:lstStyle/>
          <a:p>
            <a:r>
              <a:rPr lang="tr-TR" dirty="0" smtClean="0"/>
              <a:t>Teknoloji toplum yaşamını şekillendirmekte ve yaşamı hızla değiştirmektedir. Değişim hızı toplumdan topluma göre değişebilmektedir. Bu değişim hızı, toplumları olumlu ve/ya olumsuz olarak etkileyebilmektedir. Bu etki toplumun en küçük bireyleri olan çocuklar için büyük önem taşımaktadır.</a:t>
            </a:r>
          </a:p>
          <a:p>
            <a:endParaRPr lang="tr-TR" dirty="0"/>
          </a:p>
        </p:txBody>
      </p:sp>
      <p:sp>
        <p:nvSpPr>
          <p:cNvPr id="4" name="3 Altbilgi Yer Tutucusu"/>
          <p:cNvSpPr>
            <a:spLocks noGrp="1"/>
          </p:cNvSpPr>
          <p:nvPr>
            <p:ph type="ftr" sz="quarter" idx="11"/>
          </p:nvPr>
        </p:nvSpPr>
        <p:spPr>
          <a:xfrm>
            <a:off x="3124200" y="6356350"/>
            <a:ext cx="3464024" cy="36512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solidFill>
                  <a:schemeClr val="tx2">
                    <a:lumMod val="75000"/>
                  </a:schemeClr>
                </a:solidFill>
                <a:effectLst>
                  <a:outerShdw blurRad="38100" dist="38100" dir="2700000" algn="tl">
                    <a:srgbClr val="000000">
                      <a:alpha val="43137"/>
                    </a:srgbClr>
                  </a:outerShdw>
                </a:effectLst>
              </a:rPr>
              <a:t>Giriş</a:t>
            </a:r>
            <a:endParaRPr lang="tr-TR" dirty="0"/>
          </a:p>
        </p:txBody>
      </p:sp>
      <p:sp>
        <p:nvSpPr>
          <p:cNvPr id="3" name="2 İçerik Yer Tutucusu"/>
          <p:cNvSpPr>
            <a:spLocks noGrp="1"/>
          </p:cNvSpPr>
          <p:nvPr>
            <p:ph idx="1"/>
          </p:nvPr>
        </p:nvSpPr>
        <p:spPr/>
        <p:txBody>
          <a:bodyPr>
            <a:normAutofit/>
          </a:bodyPr>
          <a:lstStyle/>
          <a:p>
            <a:r>
              <a:rPr lang="tr-TR" dirty="0" smtClean="0"/>
              <a:t>Yirmi birinci yüzyıl çocuklarını </a:t>
            </a:r>
            <a:r>
              <a:rPr lang="tr-TR" dirty="0" err="1" smtClean="0"/>
              <a:t>Pedro</a:t>
            </a:r>
            <a:r>
              <a:rPr lang="tr-TR" dirty="0" smtClean="0"/>
              <a:t> (2006) “yeni bin yılın öğrencileri”, </a:t>
            </a:r>
            <a:r>
              <a:rPr lang="tr-TR" dirty="0" err="1" smtClean="0"/>
              <a:t>Prensky</a:t>
            </a:r>
            <a:r>
              <a:rPr lang="tr-TR" dirty="0" smtClean="0"/>
              <a:t> (2001) ise “dijital yerliler” (</a:t>
            </a:r>
            <a:r>
              <a:rPr lang="tr-TR" dirty="0" err="1" smtClean="0"/>
              <a:t>akt</a:t>
            </a:r>
            <a:r>
              <a:rPr lang="tr-TR" dirty="0" smtClean="0"/>
              <a:t>. Şahin, 2009) olarak tanımlamıştır. </a:t>
            </a:r>
            <a:endParaRPr lang="tr-TR" dirty="0"/>
          </a:p>
        </p:txBody>
      </p:sp>
      <p:sp>
        <p:nvSpPr>
          <p:cNvPr id="4" name="3 Altbilgi Yer Tutucusu"/>
          <p:cNvSpPr>
            <a:spLocks noGrp="1"/>
          </p:cNvSpPr>
          <p:nvPr>
            <p:ph type="ftr" sz="quarter" idx="11"/>
          </p:nvPr>
        </p:nvSpPr>
        <p:spPr>
          <a:xfrm>
            <a:off x="3124200" y="6309320"/>
            <a:ext cx="3536032" cy="41215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Yeni Bin Yılın Öğrencileri Kavramı</a:t>
            </a:r>
            <a:r>
              <a:rPr lang="tr-TR" b="1" dirty="0">
                <a:solidFill>
                  <a:srgbClr val="000000"/>
                </a:solidFill>
                <a:latin typeface="Calibri" pitchFamily="18"/>
                <a:ea typeface="Lucida Sans Unicode" pitchFamily="2"/>
                <a:cs typeface="Mangal" pitchFamily="2"/>
              </a:rPr>
              <a:t/>
            </a:r>
            <a:br>
              <a:rPr lang="tr-TR" b="1" dirty="0">
                <a:solidFill>
                  <a:srgbClr val="000000"/>
                </a:solidFill>
                <a:latin typeface="Calibri" pitchFamily="18"/>
                <a:ea typeface="Lucida Sans Unicode" pitchFamily="2"/>
                <a:cs typeface="Mangal" pitchFamily="2"/>
              </a:rPr>
            </a:br>
            <a:endParaRPr lang="tr-TR" dirty="0"/>
          </a:p>
        </p:txBody>
      </p:sp>
      <p:sp>
        <p:nvSpPr>
          <p:cNvPr id="3" name="2 İçerik Yer Tutucusu"/>
          <p:cNvSpPr>
            <a:spLocks noGrp="1"/>
          </p:cNvSpPr>
          <p:nvPr>
            <p:ph idx="1"/>
          </p:nvPr>
        </p:nvSpPr>
        <p:spPr>
          <a:xfrm>
            <a:off x="323528" y="1124744"/>
            <a:ext cx="8568952" cy="5001419"/>
          </a:xfrm>
        </p:spPr>
        <p:txBody>
          <a:bodyPr>
            <a:noAutofit/>
          </a:bodyPr>
          <a:lstStyle/>
          <a:p>
            <a:r>
              <a:rPr lang="tr-TR" sz="2600" i="1" dirty="0" smtClean="0">
                <a:latin typeface="Arial"/>
                <a:cs typeface="Arial"/>
              </a:rPr>
              <a:t>Yeni bin yılın öğrencileri</a:t>
            </a:r>
            <a:r>
              <a:rPr lang="tr-TR" sz="2600" dirty="0" smtClean="0">
                <a:latin typeface="Arial"/>
                <a:cs typeface="Arial"/>
              </a:rPr>
              <a:t> “dijital araçların dilini keşfederek, yaparak, yaşayarak öğrenen, çoklu işlemler yapabilen, dikkat süreleri kısa, zihinleri sürekli konudan konuya atlayan, iletişimde ve ilişkilerde sabırsız, anında dönüt isteyen, oyun merkezli yaşayan ve oyun merkezli öğrenen, fantezi dünyası gelişmiş, dijital olarak sosyal çevresi gelişmiş, fiziksel olarak çoğunlukla yalnız, grafik öğelerini metin öğelere tercih eden, dijital araçları kağıda basılı araçlara tercih eden, eğitimden beklentileri yüksek” olarak betimlenmektedir.</a:t>
            </a:r>
            <a:endParaRPr lang="tr-TR" sz="2600" dirty="0">
              <a:latin typeface="Arial"/>
              <a:cs typeface="Arial"/>
            </a:endParaRPr>
          </a:p>
        </p:txBody>
      </p:sp>
      <p:sp>
        <p:nvSpPr>
          <p:cNvPr id="4" name="3 Altbilgi Yer Tutucusu"/>
          <p:cNvSpPr>
            <a:spLocks noGrp="1"/>
          </p:cNvSpPr>
          <p:nvPr>
            <p:ph type="ftr" sz="quarter" idx="11"/>
          </p:nvPr>
        </p:nvSpPr>
        <p:spPr>
          <a:xfrm>
            <a:off x="3124200" y="6356350"/>
            <a:ext cx="3320008" cy="36512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lvl="0">
              <a:spcBef>
                <a:spcPts val="0"/>
              </a:spcBef>
            </a:pPr>
            <a:r>
              <a:rPr lang="tr-TR" b="1" dirty="0">
                <a:solidFill>
                  <a:schemeClr val="tx2">
                    <a:lumMod val="75000"/>
                  </a:schemeClr>
                </a:solidFill>
                <a:latin typeface="Calibri" pitchFamily="18"/>
                <a:ea typeface="Lucida Sans Unicode" pitchFamily="2"/>
                <a:cs typeface="Mangal" pitchFamily="2"/>
              </a:rPr>
              <a:t>Dijital Yerli Kavramı</a:t>
            </a:r>
          </a:p>
        </p:txBody>
      </p:sp>
      <p:sp>
        <p:nvSpPr>
          <p:cNvPr id="3" name="2 İçerik Yer Tutucusu"/>
          <p:cNvSpPr>
            <a:spLocks noGrp="1"/>
          </p:cNvSpPr>
          <p:nvPr>
            <p:ph idx="1"/>
          </p:nvPr>
        </p:nvSpPr>
        <p:spPr/>
        <p:txBody>
          <a:bodyPr/>
          <a:lstStyle/>
          <a:p>
            <a:r>
              <a:rPr lang="tr-TR" i="1" dirty="0" smtClean="0"/>
              <a:t>Dijital yerli</a:t>
            </a:r>
            <a:r>
              <a:rPr lang="tr-TR" dirty="0" smtClean="0"/>
              <a:t> ise “doğduğu andan itibaren etrafında dijital bir dünya bulan ve onunla büyüyen çocuklar” olarak tanımlanmaktadır (</a:t>
            </a:r>
            <a:r>
              <a:rPr lang="tr-TR" dirty="0" err="1" smtClean="0"/>
              <a:t>akt</a:t>
            </a:r>
            <a:r>
              <a:rPr lang="tr-TR" dirty="0" smtClean="0"/>
              <a:t>. Şahin, 2009).</a:t>
            </a:r>
          </a:p>
          <a:p>
            <a:endParaRPr lang="tr-TR" dirty="0"/>
          </a:p>
        </p:txBody>
      </p:sp>
      <p:sp>
        <p:nvSpPr>
          <p:cNvPr id="4" name="3 Altbilgi Yer Tutucusu"/>
          <p:cNvSpPr>
            <a:spLocks noGrp="1"/>
          </p:cNvSpPr>
          <p:nvPr>
            <p:ph type="ftr" sz="quarter" idx="11"/>
          </p:nvPr>
        </p:nvSpPr>
        <p:spPr>
          <a:xfrm>
            <a:off x="3124200" y="6381328"/>
            <a:ext cx="3392016"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Dijital Yerli Kavramı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a:bodyPr>
          <a:lstStyle/>
          <a:p>
            <a:r>
              <a:rPr lang="tr-TR" dirty="0" err="1" smtClean="0"/>
              <a:t>Gibson</a:t>
            </a:r>
            <a:r>
              <a:rPr lang="tr-TR" dirty="0" smtClean="0"/>
              <a:t> ve arkadaşları (2008) dijital yerlilerin 1987 yılında doğmuş olduklarını ve 80’li yılların sonunda doğan dijital yerlilerinin özelliklerinin sesli e-postayı bilen ve oyun konsollarıyla oynarken uyuyakalanlar olduğunu ifade etmektedir (</a:t>
            </a:r>
            <a:r>
              <a:rPr lang="tr-TR" dirty="0" err="1" smtClean="0"/>
              <a:t>akt</a:t>
            </a:r>
            <a:r>
              <a:rPr lang="tr-TR" dirty="0" smtClean="0"/>
              <a:t>. Kurt vd., 2013). </a:t>
            </a:r>
          </a:p>
          <a:p>
            <a:endParaRPr lang="tr-TR" dirty="0"/>
          </a:p>
        </p:txBody>
      </p:sp>
      <p:sp>
        <p:nvSpPr>
          <p:cNvPr id="4" name="3 Altbilgi Yer Tutucusu"/>
          <p:cNvSpPr>
            <a:spLocks noGrp="1"/>
          </p:cNvSpPr>
          <p:nvPr>
            <p:ph type="ftr" sz="quarter" idx="11"/>
          </p:nvPr>
        </p:nvSpPr>
        <p:spPr>
          <a:xfrm>
            <a:off x="2771800" y="6309320"/>
            <a:ext cx="3248000" cy="41215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Dijital Göçmen Kavramı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lstStyle/>
          <a:p>
            <a:r>
              <a:rPr lang="tr-TR" dirty="0" err="1" smtClean="0"/>
              <a:t>Prensky</a:t>
            </a:r>
            <a:r>
              <a:rPr lang="tr-TR" dirty="0" smtClean="0"/>
              <a:t> (2003) ise 1980 öncesinde doğmuş, dijital dünyada doğmamış, sanal dünyaya aşina olmayan ve hayatlarının belli dönemlerinde teknolojik aletleri kullanarak sanal dünyaya uyum sağlamaya çalışan bireylerin ise “dijital göçmenler” olarak adlandırıldıklarını belirtmektedir (</a:t>
            </a:r>
            <a:r>
              <a:rPr lang="tr-TR" dirty="0" err="1" smtClean="0"/>
              <a:t>akt</a:t>
            </a:r>
            <a:r>
              <a:rPr lang="tr-TR" dirty="0" smtClean="0"/>
              <a:t>. </a:t>
            </a:r>
            <a:r>
              <a:rPr lang="tr-TR" dirty="0" err="1" smtClean="0"/>
              <a:t>Eşgi</a:t>
            </a:r>
            <a:r>
              <a:rPr lang="tr-TR" dirty="0" smtClean="0"/>
              <a:t>, 2013).</a:t>
            </a:r>
            <a:endParaRPr lang="tr-TR" dirty="0"/>
          </a:p>
        </p:txBody>
      </p:sp>
      <p:sp>
        <p:nvSpPr>
          <p:cNvPr id="4" name="3 Altbilgi Yer Tutucusu"/>
          <p:cNvSpPr>
            <a:spLocks noGrp="1"/>
          </p:cNvSpPr>
          <p:nvPr>
            <p:ph type="ftr" sz="quarter" idx="11"/>
          </p:nvPr>
        </p:nvSpPr>
        <p:spPr>
          <a:xfrm>
            <a:off x="3124200" y="6381328"/>
            <a:ext cx="3248000" cy="340147"/>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r>
              <a:rPr lang="tr-TR" b="1" dirty="0">
                <a:solidFill>
                  <a:schemeClr val="tx2">
                    <a:lumMod val="75000"/>
                  </a:schemeClr>
                </a:solidFill>
                <a:latin typeface="Calibri" pitchFamily="18"/>
                <a:ea typeface="Lucida Sans Unicode" pitchFamily="2"/>
                <a:cs typeface="Mangal" pitchFamily="2"/>
              </a:rPr>
              <a:t>Teknoloji Kullanımı</a:t>
            </a:r>
            <a:br>
              <a:rPr lang="tr-TR" b="1" dirty="0">
                <a:solidFill>
                  <a:schemeClr val="tx2">
                    <a:lumMod val="75000"/>
                  </a:schemeClr>
                </a:solidFill>
                <a:latin typeface="Calibri" pitchFamily="18"/>
                <a:ea typeface="Lucida Sans Unicode" pitchFamily="2"/>
                <a:cs typeface="Mangal" pitchFamily="2"/>
              </a:rPr>
            </a:br>
            <a:endParaRPr lang="tr-TR" dirty="0">
              <a:solidFill>
                <a:schemeClr val="tx2">
                  <a:lumMod val="75000"/>
                </a:schemeClr>
              </a:solidFill>
            </a:endParaRPr>
          </a:p>
        </p:txBody>
      </p:sp>
      <p:sp>
        <p:nvSpPr>
          <p:cNvPr id="3" name="2 İçerik Yer Tutucusu"/>
          <p:cNvSpPr>
            <a:spLocks noGrp="1"/>
          </p:cNvSpPr>
          <p:nvPr>
            <p:ph idx="1"/>
          </p:nvPr>
        </p:nvSpPr>
        <p:spPr/>
        <p:txBody>
          <a:bodyPr>
            <a:normAutofit/>
          </a:bodyPr>
          <a:lstStyle/>
          <a:p>
            <a:r>
              <a:rPr lang="tr-TR" dirty="0" smtClean="0"/>
              <a:t>Günümüzdeki çocukların oyunlarının, oyundaki arkadaşlıklarının ve oyun materyallerinin geçmişe göre değişikliğe uğradığı görülmektedir (Tuğrul vd., 2014). Bu değişiklikte “dijital yerli” veya “yeni bin yılın öğrencileri” olarak tanımlanan günümüz çocuklarının teknoloji ile doğması etken olabilmektedir.</a:t>
            </a:r>
          </a:p>
          <a:p>
            <a:endParaRPr lang="tr-TR" dirty="0"/>
          </a:p>
        </p:txBody>
      </p:sp>
      <p:sp>
        <p:nvSpPr>
          <p:cNvPr id="4" name="3 Altbilgi Yer Tutucusu"/>
          <p:cNvSpPr>
            <a:spLocks noGrp="1"/>
          </p:cNvSpPr>
          <p:nvPr>
            <p:ph type="ftr" sz="quarter" idx="11"/>
          </p:nvPr>
        </p:nvSpPr>
        <p:spPr>
          <a:xfrm>
            <a:off x="3124200" y="6356350"/>
            <a:ext cx="3464024" cy="365125"/>
          </a:xfrm>
        </p:spPr>
        <p:txBody>
          <a:bodyPr/>
          <a:lstStyle/>
          <a:p>
            <a:r>
              <a:rPr lang="tr-TR" smtClean="0"/>
              <a:t>Prof. Dr. Neriman ARAL- Çocuk ve Bilim</a:t>
            </a:r>
            <a:endParaRPr lang="tr-TR" dirty="0"/>
          </a:p>
        </p:txBody>
      </p:sp>
      <p:sp>
        <p:nvSpPr>
          <p:cNvPr id="5" name="4 Slayt Numarası Yer Tutucusu"/>
          <p:cNvSpPr>
            <a:spLocks noGrp="1"/>
          </p:cNvSpPr>
          <p:nvPr>
            <p:ph type="sldNum" sz="quarter" idx="12"/>
          </p:nvPr>
        </p:nvSpPr>
        <p:spPr/>
        <p:txBody>
          <a:bodyPr/>
          <a:lstStyle/>
          <a:p>
            <a:fld id="{BD2FC1C7-1EE4-4D96-8180-18FAF1C87F6E}" type="slidenum">
              <a:rPr lang="tr-TR" smtClean="0"/>
              <a:pPr/>
              <a:t>9</a:t>
            </a:fld>
            <a:endParaRPr lang="tr-T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989</Words>
  <Application>Microsoft Office PowerPoint</Application>
  <PresentationFormat>Ekran Gösterisi (4:3)</PresentationFormat>
  <Paragraphs>99</Paragraphs>
  <Slides>21</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21</vt:i4>
      </vt:variant>
    </vt:vector>
  </HeadingPairs>
  <TitlesOfParts>
    <vt:vector size="26" baseType="lpstr">
      <vt:lpstr>Arial</vt:lpstr>
      <vt:lpstr>Calibri</vt:lpstr>
      <vt:lpstr>Lucida Sans Unicode</vt:lpstr>
      <vt:lpstr>Mangal</vt:lpstr>
      <vt:lpstr>Ofis Teması</vt:lpstr>
      <vt:lpstr>TEKNOLOJİNİN YARARLARI</vt:lpstr>
      <vt:lpstr>Bu Derste Hedeflenen Kazanımlar </vt:lpstr>
      <vt:lpstr>Giriş</vt:lpstr>
      <vt:lpstr>Giriş</vt:lpstr>
      <vt:lpstr>Yeni Bin Yılın Öğrencileri Kavramı </vt:lpstr>
      <vt:lpstr>Dijital Yerli Kavramı</vt:lpstr>
      <vt:lpstr>Dijital Yerli Kavramı </vt:lpstr>
      <vt:lpstr>Dijital Göçmen Kavramı </vt:lpstr>
      <vt:lpstr>Teknoloji Kullanımı </vt:lpstr>
      <vt:lpstr>Teknolojinin Yararları</vt:lpstr>
      <vt:lpstr>Teknolojinin Kullanımı </vt:lpstr>
      <vt:lpstr>İnternet Kullanım Amaçları </vt:lpstr>
      <vt:lpstr>Teknolojinin Kulanım Alanları </vt:lpstr>
      <vt:lpstr>Teknolojinin Kulanım Alanları </vt:lpstr>
      <vt:lpstr>Teknolojinin Kulanım Alanları </vt:lpstr>
      <vt:lpstr>Teknolojinin Kulanım Alanları </vt:lpstr>
      <vt:lpstr>Teknolojinin Kulanım Alanları </vt:lpstr>
      <vt:lpstr>Teknolojinin Kulanım Alanları </vt:lpstr>
      <vt:lpstr>Teknolojinin Kulanım Alanları </vt:lpstr>
      <vt:lpstr>Teknolojinin Kulanım Alanları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TEKNOLOJİNİN TANIMI VE ÖNEMİ</dc:title>
  <dc:creator>tuğba</dc:creator>
  <cp:lastModifiedBy>Neriman</cp:lastModifiedBy>
  <cp:revision>33</cp:revision>
  <dcterms:created xsi:type="dcterms:W3CDTF">2017-01-11T08:40:33Z</dcterms:created>
  <dcterms:modified xsi:type="dcterms:W3CDTF">2020-12-10T10:07:39Z</dcterms:modified>
</cp:coreProperties>
</file>