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5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3413BA5-EB46-4B5D-BAE6-9B040BD3063F}"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E10E8-6A57-4ECD-9B7C-20284D0BBFD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3413BA5-EB46-4B5D-BAE6-9B040BD3063F}"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E10E8-6A57-4ECD-9B7C-20284D0BBFD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3413BA5-EB46-4B5D-BAE6-9B040BD3063F}"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E10E8-6A57-4ECD-9B7C-20284D0BBFDC}"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3413BA5-EB46-4B5D-BAE6-9B040BD3063F}"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E10E8-6A57-4ECD-9B7C-20284D0BBFDC}"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413BA5-EB46-4B5D-BAE6-9B040BD3063F}" type="datetimeFigureOut">
              <a:rPr lang="tr-TR" smtClean="0"/>
              <a:t>29.05.2017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E10E8-6A57-4ECD-9B7C-20284D0BBFD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D3413BA5-EB46-4B5D-BAE6-9B040BD3063F}" type="datetimeFigureOut">
              <a:rPr lang="tr-TR" smtClean="0"/>
              <a:t>29.05.2017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6E10E8-6A57-4ECD-9B7C-20284D0BBFDC}"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3413BA5-EB46-4B5D-BAE6-9B040BD3063F}" type="datetimeFigureOut">
              <a:rPr lang="tr-TR" smtClean="0"/>
              <a:t>29.05.2017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66E10E8-6A57-4ECD-9B7C-20284D0BBFD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3413BA5-EB46-4B5D-BAE6-9B040BD3063F}" type="datetimeFigureOut">
              <a:rPr lang="tr-TR" smtClean="0"/>
              <a:t>29.05.2017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66E10E8-6A57-4ECD-9B7C-20284D0BBFD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3413BA5-EB46-4B5D-BAE6-9B040BD3063F}" type="datetimeFigureOut">
              <a:rPr lang="tr-TR" smtClean="0"/>
              <a:t>29.05.2017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66E10E8-6A57-4ECD-9B7C-20284D0BBFD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3413BA5-EB46-4B5D-BAE6-9B040BD3063F}" type="datetimeFigureOut">
              <a:rPr lang="tr-TR" smtClean="0"/>
              <a:t>29.05.2017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6E10E8-6A57-4ECD-9B7C-20284D0BBFDC}"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413BA5-EB46-4B5D-BAE6-9B040BD3063F}" type="datetimeFigureOut">
              <a:rPr lang="tr-TR" smtClean="0"/>
              <a:t>29.05.2017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6E10E8-6A57-4ECD-9B7C-20284D0BBFDC}"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3413BA5-EB46-4B5D-BAE6-9B040BD3063F}" type="datetimeFigureOut">
              <a:rPr lang="tr-TR" smtClean="0"/>
              <a:t>29.05.2017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66E10E8-6A57-4ECD-9B7C-20284D0BBFDC}"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371600" y="2132856"/>
            <a:ext cx="6400800" cy="3456383"/>
          </a:xfrm>
        </p:spPr>
        <p:txBody>
          <a:bodyPr>
            <a:noAutofit/>
          </a:bodyPr>
          <a:lstStyle/>
          <a:p>
            <a:r>
              <a:rPr lang="tr-TR" sz="3600" dirty="0" smtClean="0">
                <a:solidFill>
                  <a:srgbClr val="FF0000"/>
                </a:solidFill>
              </a:rPr>
              <a:t>Sağlık ve </a:t>
            </a:r>
            <a:r>
              <a:rPr lang="tr-TR" sz="3600" dirty="0" smtClean="0">
                <a:solidFill>
                  <a:srgbClr val="FF0000"/>
                </a:solidFill>
              </a:rPr>
              <a:t>Kültü</a:t>
            </a:r>
            <a:r>
              <a:rPr lang="tr-TR" sz="3600" dirty="0" smtClean="0">
                <a:solidFill>
                  <a:srgbClr val="FF0000"/>
                </a:solidFill>
              </a:rPr>
              <a:t>r</a:t>
            </a:r>
          </a:p>
          <a:p>
            <a:endParaRPr lang="tr-TR" sz="3600" dirty="0" smtClean="0">
              <a:solidFill>
                <a:srgbClr val="FF0000"/>
              </a:solidFill>
            </a:endParaRPr>
          </a:p>
          <a:p>
            <a:r>
              <a:rPr lang="tr-TR" dirty="0" smtClean="0">
                <a:solidFill>
                  <a:srgbClr val="FF0000"/>
                </a:solidFill>
              </a:rPr>
              <a:t>Doç. Dr. Melike KAPLAN </a:t>
            </a:r>
          </a:p>
        </p:txBody>
      </p:sp>
    </p:spTree>
    <p:extLst>
      <p:ext uri="{BB962C8B-B14F-4D97-AF65-F5344CB8AC3E}">
        <p14:creationId xmlns:p14="http://schemas.microsoft.com/office/powerpoint/2010/main" val="2553615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r>
              <a:rPr lang="tr-TR" dirty="0" smtClean="0"/>
              <a:t>İnsan ve doğal çevreye bütüncül bir bakış açısından bugün bile az rastlanan bir yaklaşım olarak, doğanın iyi edici gücünden söz ederken, fiziki olduğu kadar psikolojik olarak da güçlü olmanın öneminden söz etmektedir.</a:t>
            </a:r>
          </a:p>
          <a:p>
            <a:endParaRPr lang="tr-TR" dirty="0"/>
          </a:p>
        </p:txBody>
      </p:sp>
    </p:spTree>
    <p:extLst>
      <p:ext uri="{BB962C8B-B14F-4D97-AF65-F5344CB8AC3E}">
        <p14:creationId xmlns:p14="http://schemas.microsoft.com/office/powerpoint/2010/main" val="3399667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smtClean="0"/>
              <a:t>İbn</a:t>
            </a:r>
            <a:r>
              <a:rPr lang="tr-TR" dirty="0" smtClean="0"/>
              <a:t>-i Sina </a:t>
            </a:r>
            <a:r>
              <a:rPr lang="tr-TR" i="1" dirty="0" smtClean="0"/>
              <a:t>(Hakim-i Tıp)</a:t>
            </a:r>
            <a:r>
              <a:rPr lang="tr-TR" dirty="0" smtClean="0"/>
              <a:t> 980-1037 </a:t>
            </a:r>
          </a:p>
          <a:p>
            <a:r>
              <a:rPr lang="tr-TR" dirty="0" smtClean="0"/>
              <a:t>Fizik, astronomi, felsefe alanında yazdığı “Şifa”;</a:t>
            </a:r>
          </a:p>
          <a:p>
            <a:r>
              <a:rPr lang="tr-TR" dirty="0" smtClean="0"/>
              <a:t>Tıp ansiklopedisi niteliğinde olan “Kanun” önemli eserleridir. </a:t>
            </a:r>
          </a:p>
          <a:p>
            <a:endParaRPr lang="tr-TR" dirty="0" smtClean="0"/>
          </a:p>
          <a:p>
            <a:r>
              <a:rPr lang="tr-TR" dirty="0" smtClean="0"/>
              <a:t>12. yüzyılda </a:t>
            </a:r>
            <a:r>
              <a:rPr lang="tr-TR" dirty="0" err="1" smtClean="0"/>
              <a:t>Latince’ye</a:t>
            </a:r>
            <a:r>
              <a:rPr lang="tr-TR" dirty="0" smtClean="0"/>
              <a:t> çevrilen “Kanun” kitabı, Fizyoloji, </a:t>
            </a:r>
            <a:r>
              <a:rPr lang="tr-TR" dirty="0" err="1" smtClean="0"/>
              <a:t>Hıfzısıhha</a:t>
            </a:r>
            <a:r>
              <a:rPr lang="tr-TR" dirty="0" smtClean="0"/>
              <a:t>, Tedavi ve Farmakoloji olmak üzere 4 bölümden oluşmaktadır. </a:t>
            </a:r>
          </a:p>
          <a:p>
            <a:endParaRPr lang="tr-TR" dirty="0"/>
          </a:p>
        </p:txBody>
      </p:sp>
    </p:spTree>
    <p:extLst>
      <p:ext uri="{BB962C8B-B14F-4D97-AF65-F5344CB8AC3E}">
        <p14:creationId xmlns:p14="http://schemas.microsoft.com/office/powerpoint/2010/main" val="2928982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11266" name="Picture 2" descr="C:\Users\melike\Pictures\ibn-i sina.png"/>
          <p:cNvPicPr>
            <a:picLocks noGrp="1" noChangeAspect="1" noChangeArrowheads="1"/>
          </p:cNvPicPr>
          <p:nvPr>
            <p:ph idx="1"/>
          </p:nvPr>
        </p:nvPicPr>
        <p:blipFill>
          <a:blip r:embed="rId2" cstate="print"/>
          <a:srcRect/>
          <a:stretch>
            <a:fillRect/>
          </a:stretch>
        </p:blipFill>
        <p:spPr bwMode="auto">
          <a:xfrm>
            <a:off x="1691680" y="908720"/>
            <a:ext cx="5040560" cy="5472608"/>
          </a:xfrm>
          <a:prstGeom prst="rect">
            <a:avLst/>
          </a:prstGeom>
          <a:noFill/>
        </p:spPr>
      </p:pic>
    </p:spTree>
    <p:extLst>
      <p:ext uri="{BB962C8B-B14F-4D97-AF65-F5344CB8AC3E}">
        <p14:creationId xmlns:p14="http://schemas.microsoft.com/office/powerpoint/2010/main" val="1624890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2290" name="Picture 2" descr="C:\Users\melike\Pictures\kanun.jpg"/>
          <p:cNvPicPr>
            <a:picLocks noGrp="1" noChangeAspect="1" noChangeArrowheads="1"/>
          </p:cNvPicPr>
          <p:nvPr>
            <p:ph idx="1"/>
          </p:nvPr>
        </p:nvPicPr>
        <p:blipFill>
          <a:blip r:embed="rId2" cstate="print"/>
          <a:srcRect/>
          <a:stretch>
            <a:fillRect/>
          </a:stretch>
        </p:blipFill>
        <p:spPr bwMode="auto">
          <a:xfrm>
            <a:off x="1907704" y="836712"/>
            <a:ext cx="4896544" cy="5400600"/>
          </a:xfrm>
          <a:prstGeom prst="rect">
            <a:avLst/>
          </a:prstGeom>
          <a:noFill/>
        </p:spPr>
      </p:pic>
    </p:spTree>
    <p:extLst>
      <p:ext uri="{BB962C8B-B14F-4D97-AF65-F5344CB8AC3E}">
        <p14:creationId xmlns:p14="http://schemas.microsoft.com/office/powerpoint/2010/main" val="3310326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Özetle, modern, biyolojik, ya da batı tıbbı olarak adlandırılan tıp, belirli yöntemlerle ve çok miktarda deney ve araştırmaya dayalı bilimsel uygulamalar bütünüdür… </a:t>
            </a:r>
            <a:endParaRPr lang="tr-TR" dirty="0"/>
          </a:p>
        </p:txBody>
      </p:sp>
    </p:spTree>
    <p:extLst>
      <p:ext uri="{BB962C8B-B14F-4D97-AF65-F5344CB8AC3E}">
        <p14:creationId xmlns:p14="http://schemas.microsoft.com/office/powerpoint/2010/main" val="2499710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34739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Modern Tıp: </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r>
              <a:rPr lang="tr-TR" dirty="0" smtClean="0"/>
              <a:t>19. yüzyılın ikinci yarısı</a:t>
            </a:r>
          </a:p>
          <a:p>
            <a:r>
              <a:rPr lang="tr-TR" dirty="0" smtClean="0"/>
              <a:t>Rönesans dönemiyle beraber Batı dünyasında iki önemli değişme yaşanmıştır. Birincisi, Batıdaki değerler sisteminde yaşanan değişme; ikincisi bilimsel bilgiye yönelmedir. </a:t>
            </a:r>
          </a:p>
          <a:p>
            <a:endParaRPr lang="tr-TR" dirty="0" smtClean="0"/>
          </a:p>
          <a:p>
            <a:endParaRPr lang="tr-TR" dirty="0" smtClean="0"/>
          </a:p>
        </p:txBody>
      </p:sp>
    </p:spTree>
    <p:extLst>
      <p:ext uri="{BB962C8B-B14F-4D97-AF65-F5344CB8AC3E}">
        <p14:creationId xmlns:p14="http://schemas.microsoft.com/office/powerpoint/2010/main" val="1727784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dönem, modern tıbba geçiş döneminin temeli kabul edilir. Biyolojide hücre seviyesinde incelemeler artmış, bakteriyel gelişimle ilgili araştırmalar çoğalmıştır. Temelde cerrahi tedavinin gelişimi sürece hız kazandırmıştır.</a:t>
            </a:r>
          </a:p>
          <a:p>
            <a:endParaRPr lang="tr-TR" dirty="0"/>
          </a:p>
        </p:txBody>
      </p:sp>
    </p:spTree>
    <p:extLst>
      <p:ext uri="{BB962C8B-B14F-4D97-AF65-F5344CB8AC3E}">
        <p14:creationId xmlns:p14="http://schemas.microsoft.com/office/powerpoint/2010/main" val="3306944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Hippocrates’in</a:t>
            </a:r>
            <a:r>
              <a:rPr lang="tr-TR" dirty="0" smtClean="0"/>
              <a:t> ilk kuralı, hekimin gerek düşünceleri gerekse seçtiği tedavi ile “hastaya zarar vermemesidir”. İnsan hayatına saygı duymak ve zarar vermemek temel prensiptir. </a:t>
            </a:r>
            <a:endParaRPr lang="tr-TR" dirty="0"/>
          </a:p>
        </p:txBody>
      </p:sp>
    </p:spTree>
    <p:extLst>
      <p:ext uri="{BB962C8B-B14F-4D97-AF65-F5344CB8AC3E}">
        <p14:creationId xmlns:p14="http://schemas.microsoft.com/office/powerpoint/2010/main" val="1080811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3314" name="Picture 2" descr="C:\Users\melike\Pictures\hipokrat yemini.jpg"/>
          <p:cNvPicPr>
            <a:picLocks noGrp="1" noChangeAspect="1" noChangeArrowheads="1"/>
          </p:cNvPicPr>
          <p:nvPr>
            <p:ph idx="1"/>
          </p:nvPr>
        </p:nvPicPr>
        <p:blipFill>
          <a:blip r:embed="rId2" cstate="print"/>
          <a:srcRect/>
          <a:stretch>
            <a:fillRect/>
          </a:stretch>
        </p:blipFill>
        <p:spPr bwMode="auto">
          <a:xfrm>
            <a:off x="1187624" y="548680"/>
            <a:ext cx="6768752" cy="5904656"/>
          </a:xfrm>
          <a:prstGeom prst="rect">
            <a:avLst/>
          </a:prstGeom>
          <a:noFill/>
        </p:spPr>
      </p:pic>
    </p:spTree>
    <p:extLst>
      <p:ext uri="{BB962C8B-B14F-4D97-AF65-F5344CB8AC3E}">
        <p14:creationId xmlns:p14="http://schemas.microsoft.com/office/powerpoint/2010/main" val="1170803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9218" name="Picture 2" descr="C:\Users\melike\Pictures\asklepios1.jpg"/>
          <p:cNvPicPr>
            <a:picLocks noGrp="1" noChangeAspect="1" noChangeArrowheads="1"/>
          </p:cNvPicPr>
          <p:nvPr>
            <p:ph idx="1"/>
          </p:nvPr>
        </p:nvPicPr>
        <p:blipFill>
          <a:blip r:embed="rId2" cstate="print"/>
          <a:srcRect/>
          <a:stretch>
            <a:fillRect/>
          </a:stretch>
        </p:blipFill>
        <p:spPr bwMode="auto">
          <a:xfrm>
            <a:off x="1619672" y="620688"/>
            <a:ext cx="5832648" cy="5762079"/>
          </a:xfrm>
          <a:prstGeom prst="rect">
            <a:avLst/>
          </a:prstGeom>
          <a:noFill/>
        </p:spPr>
      </p:pic>
    </p:spTree>
    <p:extLst>
      <p:ext uri="{BB962C8B-B14F-4D97-AF65-F5344CB8AC3E}">
        <p14:creationId xmlns:p14="http://schemas.microsoft.com/office/powerpoint/2010/main" val="2418385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42" name="Picture 2" descr="C:\Users\melike\Pictures\hipokrat.png"/>
          <p:cNvPicPr>
            <a:picLocks noGrp="1" noChangeAspect="1" noChangeArrowheads="1"/>
          </p:cNvPicPr>
          <p:nvPr>
            <p:ph idx="1"/>
          </p:nvPr>
        </p:nvPicPr>
        <p:blipFill>
          <a:blip r:embed="rId2" cstate="print"/>
          <a:srcRect/>
          <a:stretch>
            <a:fillRect/>
          </a:stretch>
        </p:blipFill>
        <p:spPr bwMode="auto">
          <a:xfrm>
            <a:off x="1835696" y="548680"/>
            <a:ext cx="5328592" cy="5832648"/>
          </a:xfrm>
          <a:prstGeom prst="rect">
            <a:avLst/>
          </a:prstGeom>
          <a:noFill/>
        </p:spPr>
      </p:pic>
    </p:spTree>
    <p:extLst>
      <p:ext uri="{BB962C8B-B14F-4D97-AF65-F5344CB8AC3E}">
        <p14:creationId xmlns:p14="http://schemas.microsoft.com/office/powerpoint/2010/main" val="4201111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Öğretisi genellikle ahlaki boyuttadır. Bilimsel tıbbın kurucusu kabul edilen </a:t>
            </a:r>
            <a:r>
              <a:rPr lang="tr-TR" dirty="0" err="1" smtClean="0"/>
              <a:t>Hippocrates’in</a:t>
            </a:r>
            <a:r>
              <a:rPr lang="tr-TR" dirty="0" smtClean="0"/>
              <a:t> kitapları 20. yüzyıla kadar tıp tarihindeki klasikler olarak okutulmuştur. </a:t>
            </a:r>
          </a:p>
          <a:p>
            <a:endParaRPr lang="tr-TR" dirty="0"/>
          </a:p>
        </p:txBody>
      </p:sp>
    </p:spTree>
    <p:extLst>
      <p:ext uri="{BB962C8B-B14F-4D97-AF65-F5344CB8AC3E}">
        <p14:creationId xmlns:p14="http://schemas.microsoft.com/office/powerpoint/2010/main" val="27840734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Tıbbi etik ile ilgili bilinen ilk metin:</a:t>
            </a:r>
          </a:p>
          <a:p>
            <a:r>
              <a:rPr lang="tr-TR" dirty="0" smtClean="0"/>
              <a:t>“Hipokrat Yemini” </a:t>
            </a:r>
          </a:p>
          <a:p>
            <a:endParaRPr lang="tr-TR" dirty="0" smtClean="0"/>
          </a:p>
          <a:p>
            <a:r>
              <a:rPr lang="tr-TR" dirty="0" err="1"/>
              <a:t>Hippocrates</a:t>
            </a:r>
            <a:r>
              <a:rPr lang="tr-TR" dirty="0"/>
              <a:t> tedavisinde önemli </a:t>
            </a:r>
            <a:r>
              <a:rPr lang="tr-TR" dirty="0" smtClean="0"/>
              <a:t>olan </a:t>
            </a:r>
            <a:r>
              <a:rPr lang="tr-TR" dirty="0"/>
              <a:t>temel </a:t>
            </a:r>
            <a:r>
              <a:rPr lang="tr-TR" dirty="0" smtClean="0"/>
              <a:t>özellikler; </a:t>
            </a:r>
            <a:r>
              <a:rPr lang="tr-TR" dirty="0"/>
              <a:t>hava</a:t>
            </a:r>
            <a:r>
              <a:rPr lang="tr-TR" dirty="0" smtClean="0"/>
              <a:t>, ateş, </a:t>
            </a:r>
            <a:r>
              <a:rPr lang="tr-TR" dirty="0"/>
              <a:t>su ve topraktır. </a:t>
            </a:r>
          </a:p>
          <a:p>
            <a:endParaRPr lang="tr-TR" dirty="0" smtClean="0"/>
          </a:p>
          <a:p>
            <a:endParaRPr lang="tr-TR" dirty="0"/>
          </a:p>
        </p:txBody>
      </p:sp>
    </p:spTree>
    <p:extLst>
      <p:ext uri="{BB962C8B-B14F-4D97-AF65-F5344CB8AC3E}">
        <p14:creationId xmlns:p14="http://schemas.microsoft.com/office/powerpoint/2010/main" val="25173048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TotalTime>
  <Words>255</Words>
  <Application>Microsoft Office PowerPoint</Application>
  <PresentationFormat>Ekran Gösterisi (4:3)</PresentationFormat>
  <Paragraphs>21</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Dalga Biçimi</vt:lpstr>
      <vt:lpstr>PowerPoint Sunusu</vt:lpstr>
      <vt:lpstr> Modern Tıp: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c:creator>
  <cp:lastModifiedBy>E</cp:lastModifiedBy>
  <cp:revision>3</cp:revision>
  <dcterms:created xsi:type="dcterms:W3CDTF">2017-05-02T07:44:58Z</dcterms:created>
  <dcterms:modified xsi:type="dcterms:W3CDTF">2017-05-29T08:35:10Z</dcterms:modified>
</cp:coreProperties>
</file>