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48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5469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E451C3-0FF4-47C4-B829-773ADF60F88C}"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32026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E451C3-0FF4-47C4-B829-773ADF60F88C}"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4662068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BE451C3-0FF4-47C4-B829-773ADF60F88C}" type="datetimeFigureOut">
              <a:rPr lang="en-US" smtClean="0"/>
              <a:pPr/>
              <a:t>12/23/2019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935748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BE451C3-0FF4-47C4-B829-773ADF60F88C}" type="datetimeFigureOut">
              <a:rPr lang="en-US" smtClean="0"/>
              <a:pPr/>
              <a:t>12/23/2019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915098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BE451C3-0FF4-47C4-B829-773ADF60F88C}" type="datetimeFigureOut">
              <a:rPr lang="en-US" smtClean="0"/>
              <a:pPr/>
              <a:t>12/23/2019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663512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E451C3-0FF4-47C4-B829-773ADF60F88C}"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893395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2189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AD9FF7F-6988-44CC-821B-644E70CD2F73}"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3760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513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4E6425-0181-43F2-84FC-787E803FD2F8}" type="datetimeFigureOut">
              <a:rPr lang="en-US" smtClean="0"/>
              <a:pPr/>
              <a:t>12/23/2019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6651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pPr/>
              <a:t>12/23/2019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8941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pPr/>
              <a:t>12/23/2019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8244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pPr/>
              <a:t>12/23/2019</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6488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pPr/>
              <a:t>12/23/2019</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75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6E86A4C-8E40-4F87-A4F0-01A0687C5742}" type="datetimeFigureOut">
              <a:rPr lang="en-US" smtClean="0"/>
              <a:pPr/>
              <a:t>12/23/2019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4936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5E72C73-2D91-4E12-BA25-F0AA0C03599B}" type="datetimeFigureOut">
              <a:rPr lang="en-US" smtClean="0"/>
              <a:pPr/>
              <a:t>12/23/2019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9416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E451C3-0FF4-47C4-B829-773ADF60F88C}" type="datetimeFigureOut">
              <a:rPr lang="en-US" smtClean="0"/>
              <a:pPr/>
              <a:t>12/23/2019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9402888"/>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5" r:id="rId16"/>
    <p:sldLayoutId id="2147483776" r:id="rId17"/>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prstTxWarp prst="textTriangleInverted">
              <a:avLst/>
            </a:prstTxWarp>
          </a:bodyPr>
          <a:lstStyle/>
          <a:p>
            <a:r>
              <a:rPr lang="tr-TR" dirty="0" smtClean="0">
                <a:solidFill>
                  <a:schemeClr val="tx1"/>
                </a:solidFill>
              </a:rPr>
              <a:t>SPOR EGİTİM</a:t>
            </a:r>
            <a:endParaRPr lang="tr-TR" dirty="0">
              <a:solidFill>
                <a:schemeClr val="tx1"/>
              </a:solidFill>
            </a:endParaRPr>
          </a:p>
        </p:txBody>
      </p:sp>
      <p:sp>
        <p:nvSpPr>
          <p:cNvPr id="3" name="Alt Başlık 2"/>
          <p:cNvSpPr>
            <a:spLocks noGrp="1"/>
          </p:cNvSpPr>
          <p:nvPr>
            <p:ph type="body" idx="1"/>
          </p:nvPr>
        </p:nvSpPr>
        <p:spPr>
          <a:ln>
            <a:noFill/>
          </a:ln>
        </p:spPr>
        <p:style>
          <a:lnRef idx="2">
            <a:schemeClr val="accent1"/>
          </a:lnRef>
          <a:fillRef idx="1">
            <a:schemeClr val="lt1"/>
          </a:fillRef>
          <a:effectRef idx="0">
            <a:schemeClr val="accent1"/>
          </a:effectRef>
          <a:fontRef idx="minor">
            <a:schemeClr val="dk1"/>
          </a:fontRef>
        </p:style>
        <p:txBody>
          <a:bodyPr>
            <a:prstTxWarp prst="textTriangleInverted">
              <a:avLst/>
            </a:prstTxWarp>
          </a:bodyPr>
          <a:lstStyle/>
          <a:p>
            <a:r>
              <a:rPr lang="tr-TR" sz="5400" dirty="0" smtClean="0">
                <a:solidFill>
                  <a:prstClr val="black"/>
                </a:solidFill>
              </a:rPr>
              <a:t>MODELİ</a:t>
            </a:r>
            <a:endParaRPr lang="tr-TR" dirty="0"/>
          </a:p>
        </p:txBody>
      </p:sp>
      <p:sp>
        <p:nvSpPr>
          <p:cNvPr id="6" name="Metin Yer Tutucusu 5"/>
          <p:cNvSpPr>
            <a:spLocks noGrp="1"/>
          </p:cNvSpPr>
          <p:nvPr>
            <p:ph type="body" sz="quarter" idx="13"/>
          </p:nvPr>
        </p:nvSpPr>
        <p:spPr/>
        <p:txBody>
          <a:bodyPr/>
          <a:lstStyle/>
          <a:p>
            <a:endParaRPr lang="tr-TR" dirty="0"/>
          </a:p>
        </p:txBody>
      </p:sp>
    </p:spTree>
    <p:extLst>
      <p:ext uri="{BB962C8B-B14F-4D97-AF65-F5344CB8AC3E}">
        <p14:creationId xmlns:p14="http://schemas.microsoft.com/office/powerpoint/2010/main" val="786962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982549"/>
            <a:ext cx="8903636" cy="2783659"/>
          </a:xfrm>
        </p:spPr>
        <p:txBody>
          <a:bodyPr>
            <a:normAutofit fontScale="90000"/>
          </a:bodyPr>
          <a:lstStyle/>
          <a:p>
            <a:pPr marL="342900" lvl="0" indent="-342900">
              <a:lnSpc>
                <a:spcPct val="107000"/>
              </a:lnSpc>
              <a:spcAft>
                <a:spcPts val="0"/>
              </a:spcAft>
            </a:pPr>
            <a:r>
              <a:rPr lang="tr-TR" sz="2200" b="1" dirty="0" smtClean="0">
                <a:solidFill>
                  <a:schemeClr val="tx1"/>
                </a:solidFill>
                <a:latin typeface="Arial" panose="020B0604020202020204" pitchFamily="34" charset="0"/>
                <a:ea typeface="Calibri" panose="020F0502020204030204" pitchFamily="34" charset="0"/>
                <a:cs typeface="Arial" panose="020B0604020202020204" pitchFamily="34" charset="0"/>
              </a:rPr>
              <a:t>Sezonlar:</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eğitimi sezonu, öğrencilerin bir spor branşını öğrenirken harcadıkları toplam süredir. Sezonlar öğrencilere yeterli deneyimi kazandıracak uzunlukta olmalı ki bu süre 10-16 haftalık bir süreci kapsar.</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endParaRPr lang="tr-T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6461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861167"/>
            <a:ext cx="8596668" cy="2848397"/>
          </a:xfrm>
        </p:spPr>
        <p:txBody>
          <a:bodyPr>
            <a:normAutofit fontScale="90000"/>
          </a:bodyPr>
          <a:lstStyle/>
          <a:p>
            <a:r>
              <a:rPr lang="tr-TR" sz="2200" b="1" dirty="0" smtClean="0">
                <a:solidFill>
                  <a:prstClr val="black"/>
                </a:solidFill>
                <a:latin typeface="Arial" panose="020B0604020202020204" pitchFamily="34" charset="0"/>
                <a:ea typeface="Calibri" panose="020F0502020204030204" pitchFamily="34" charset="0"/>
                <a:cs typeface="Arial" panose="020B0604020202020204" pitchFamily="34" charset="0"/>
              </a:rPr>
              <a:t>Takım üyeliği:</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a:t>
            </a:r>
            <a:b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a:r>
            <a:b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her öğrenci sezon sürecinde birer takım üyesidir. Aynı takımın üyeleri birbirleri ile daha çok çalıştıkları için birbirlerini daha yakından tanıma fırsatı bulacaklar, böylece öğrenmenin niteliği artacaktır. Her bir üye takım içinde oyuncu olarak görev almanın yanı sıra takım idarecisi, antrenör, istatistikçi, malzemeci ve basın mensubu gibi çeşitli rolleri üstlenirler.</a:t>
            </a:r>
            <a:r>
              <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tr-TR" sz="2000" dirty="0"/>
          </a:p>
        </p:txBody>
      </p:sp>
    </p:spTree>
    <p:extLst>
      <p:ext uri="{BB962C8B-B14F-4D97-AF65-F5344CB8AC3E}">
        <p14:creationId xmlns:p14="http://schemas.microsoft.com/office/powerpoint/2010/main" val="5083707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844984"/>
            <a:ext cx="8596668" cy="2192942"/>
          </a:xfrm>
        </p:spPr>
        <p:txBody>
          <a:bodyPr>
            <a:normAutofit fontScale="90000"/>
          </a:bodyPr>
          <a:lstStyle/>
          <a:p>
            <a:r>
              <a:rPr lang="tr-TR" sz="2200" b="1" dirty="0" smtClean="0">
                <a:solidFill>
                  <a:prstClr val="black"/>
                </a:solidFill>
                <a:latin typeface="Arial" panose="020B0604020202020204" pitchFamily="34" charset="0"/>
                <a:ea typeface="Calibri" panose="020F0502020204030204" pitchFamily="34" charset="0"/>
                <a:cs typeface="Arial" panose="020B0604020202020204" pitchFamily="34" charset="0"/>
              </a:rPr>
              <a:t>Resmi maçlar:</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a:t>
            </a:r>
            <a:b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a:r>
            <a:b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sezonlar, antrenman çalışmaları ile birlikte diğer takımlarla yapılan ve planlanması yapılmış </a:t>
            </a:r>
            <a:r>
              <a:rPr lang="tr-TR" sz="2200" dirty="0" err="1" smtClean="0">
                <a:solidFill>
                  <a:prstClr val="black"/>
                </a:solidFill>
                <a:latin typeface="Arial" panose="020B0604020202020204" pitchFamily="34" charset="0"/>
                <a:ea typeface="Calibri" panose="020F0502020204030204" pitchFamily="34" charset="0"/>
                <a:cs typeface="Arial" panose="020B0604020202020204" pitchFamily="34" charset="0"/>
              </a:rPr>
              <a:t>karşılaşmlar</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içerir. Yarışma yapıları ikili mücadele, </a:t>
            </a:r>
            <a:r>
              <a:rPr lang="tr-TR" sz="2200" dirty="0" err="1" smtClean="0">
                <a:solidFill>
                  <a:prstClr val="black"/>
                </a:solidFill>
                <a:latin typeface="Arial" panose="020B0604020202020204" pitchFamily="34" charset="0"/>
                <a:ea typeface="Calibri" panose="020F0502020204030204" pitchFamily="34" charset="0"/>
                <a:cs typeface="Arial" panose="020B0604020202020204" pitchFamily="34" charset="0"/>
              </a:rPr>
              <a:t>liğ</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usulü maçlar veya turnuvalardan oluşabilir. Maç planlanması sezon başında belirlenir ve hazırlıklar bu doğrultuda yapılır.</a:t>
            </a:r>
            <a:r>
              <a:rPr lang="tr-TR" sz="32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tr-TR" sz="32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1607935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836892"/>
            <a:ext cx="8596668" cy="3293458"/>
          </a:xfrm>
        </p:spPr>
        <p:txBody>
          <a:bodyPr>
            <a:normAutofit/>
          </a:bodyPr>
          <a:lstStyle/>
          <a:p>
            <a:r>
              <a:rPr lang="tr-TR" sz="2000" b="1" dirty="0" smtClean="0">
                <a:solidFill>
                  <a:prstClr val="black"/>
                </a:solidFill>
                <a:latin typeface="Arial" panose="020B0604020202020204" pitchFamily="34" charset="0"/>
                <a:ea typeface="Calibri" panose="020F0502020204030204" pitchFamily="34" charset="0"/>
                <a:cs typeface="Arial" panose="020B0604020202020204" pitchFamily="34" charset="0"/>
              </a:rPr>
              <a:t>Sonuç etkinliği:</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spor eğitimi sezonunu son bölümünde, yapılan hazırlıklar ve resmi maçlardan sonra bir sonuç etkinliği düzenlenir. Takımlar bu etkinliklerde en yüksek performanslarını sergilemeye çalışırlar. Bu etkinlik, birinci olan takım kadar bütün öğrencilerin sezon süresince yaptıkları çalışmaların kutlandığı ve gerekli takdiri aldıkları bir şenlik havasında olmalıdır.</a:t>
            </a:r>
            <a:b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b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33821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424197"/>
            <a:ext cx="8596668" cy="4644829"/>
          </a:xfrm>
        </p:spPr>
        <p:txBody>
          <a:bodyPr>
            <a:normAutofit/>
          </a:bodyPr>
          <a:lstStyle/>
          <a:p>
            <a:pPr marL="342900" lvl="0" indent="-342900">
              <a:lnSpc>
                <a:spcPct val="107000"/>
              </a:lnSpc>
              <a:spcAft>
                <a:spcPts val="0"/>
              </a:spcAft>
            </a:pPr>
            <a:r>
              <a:rPr lang="tr-TR" sz="2200" b="1" dirty="0" smtClean="0">
                <a:solidFill>
                  <a:schemeClr val="tx1"/>
                </a:solidFill>
                <a:latin typeface="Arial" panose="020B0604020202020204" pitchFamily="34" charset="0"/>
                <a:ea typeface="Calibri" panose="020F0502020204030204" pitchFamily="34" charset="0"/>
                <a:cs typeface="Arial" panose="020B0604020202020204" pitchFamily="34" charset="0"/>
              </a:rPr>
              <a:t>Kayıt tutma:</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maç sonuçları ile birlikte, takımların ve öğrencilerin sezon için seçilen spora özgü performanslarının </a:t>
            </a:r>
            <a:r>
              <a:rPr lang="tr-TR" sz="22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degerlendirilmesinde</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kullanılabilecek verilerin toplanması ve paylaşılmasıdır. </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Ör. Sezonda seçilen spor dalı hentbol ise </a:t>
            </a:r>
            <a:r>
              <a:rPr lang="tr-TR" sz="22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takımlrın</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attığı goller </a:t>
            </a:r>
            <a:r>
              <a:rPr lang="tr-TR" sz="22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taptıları</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toplam </a:t>
            </a:r>
            <a:r>
              <a:rPr lang="tr-TR" sz="22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hücüm</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ve savunmalar, kale atışı, 7m atışı ve hatalı pas yüzdeleri, </a:t>
            </a:r>
            <a:r>
              <a:rPr lang="tr-TR" sz="22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vb</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gibi veriler </a:t>
            </a:r>
            <a:r>
              <a:rPr lang="tr-TR" sz="22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degerlendirilebilir</a:t>
            </a:r>
            <a:r>
              <a:rPr lang="tr-TR" sz="2200" dirty="0" smtClean="0">
                <a:solidFill>
                  <a:schemeClr val="tx1"/>
                </a:solidFill>
                <a:latin typeface="Arial" panose="020B0604020202020204" pitchFamily="34" charset="0"/>
                <a:ea typeface="Calibri" panose="020F0502020204030204" pitchFamily="34" charset="0"/>
                <a:cs typeface="Arial" panose="020B0604020202020204" pitchFamily="34" charset="0"/>
              </a:rPr>
              <a:t>. Spor etkinliklerinde, takımda yer alan basın ve istatistikle ilgili öğrenciler bunlardan sorumludur.</a:t>
            </a:r>
            <a:r>
              <a:rPr lang="tr-TR" dirty="0">
                <a:latin typeface="Calibri" panose="020F0502020204030204" pitchFamily="34" charset="0"/>
                <a:ea typeface="Calibri" panose="020F0502020204030204" pitchFamily="34" charset="0"/>
                <a:cs typeface="Times New Roman" panose="02020603050405020304" pitchFamily="18" charset="0"/>
              </a:rPr>
              <a:t/>
            </a:r>
            <a:br>
              <a:rPr lang="tr-TR"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42564043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666959"/>
            <a:ext cx="8596668" cy="4507263"/>
          </a:xfrm>
        </p:spPr>
        <p:txBody>
          <a:bodyPr>
            <a:noAutofit/>
          </a:bodyPr>
          <a:lstStyle/>
          <a:p>
            <a:pPr marL="342900" lvl="0" indent="-342900">
              <a:lnSpc>
                <a:spcPct val="107000"/>
              </a:lnSpc>
              <a:spcAft>
                <a:spcPts val="800"/>
              </a:spcAft>
            </a:pPr>
            <a:r>
              <a:rPr lang="tr-TR" sz="2000" b="1" dirty="0" smtClean="0">
                <a:solidFill>
                  <a:schemeClr val="tx1"/>
                </a:solidFill>
                <a:latin typeface="Arial" panose="020B0604020202020204" pitchFamily="34" charset="0"/>
                <a:ea typeface="Calibri" panose="020F0502020204030204" pitchFamily="34" charset="0"/>
                <a:cs typeface="Arial" panose="020B0604020202020204" pitchFamily="34" charset="0"/>
              </a:rPr>
              <a:t>Festival:</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eğitimindeki uygulamalar bir festival havasında düzenlenir. Takımlar bir isim bulmak, takım resimleri çekmek, takım başarısına ve bireysel başarılara ilgi çekmek ve düzenli olarak duyurmak centilmen ve sportmen oyuncuları seçmek ve kutlamak, tüm bunları okulun tamamıyla paylaşmak şenlik havasının oluşturulmasında oldukça önemlidir.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9749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13806" y="2476163"/>
            <a:ext cx="6967152" cy="397738"/>
          </a:xfrm>
          <a:prstGeom prst="rect">
            <a:avLst/>
          </a:prstGeom>
        </p:spPr>
        <p:txBody>
          <a:bodyPr wrap="square">
            <a:spAutoFit/>
          </a:bodyPr>
          <a:lstStyle/>
          <a:p>
            <a:pPr>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Öğretim planı </a:t>
            </a:r>
            <a:r>
              <a:rPr lang="tr-TR" sz="2000" b="1" dirty="0" err="1" smtClean="0">
                <a:latin typeface="Arial" panose="020B0604020202020204" pitchFamily="34" charset="0"/>
                <a:ea typeface="Calibri" panose="020F0502020204030204" pitchFamily="34" charset="0"/>
                <a:cs typeface="Arial" panose="020B0604020202020204" pitchFamily="34" charset="0"/>
              </a:rPr>
              <a:t>hazırlnırken</a:t>
            </a:r>
            <a:r>
              <a:rPr lang="tr-TR" sz="2000" b="1" dirty="0" smtClean="0">
                <a:latin typeface="Arial" panose="020B0604020202020204" pitchFamily="34" charset="0"/>
                <a:ea typeface="Calibri" panose="020F0502020204030204" pitchFamily="34" charset="0"/>
                <a:cs typeface="Arial" panose="020B0604020202020204" pitchFamily="34" charset="0"/>
              </a:rPr>
              <a:t> nelere dikkat edilmelidir?</a:t>
            </a:r>
            <a:endParaRPr lang="tr-TR"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778299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7823" y="776834"/>
            <a:ext cx="8715122" cy="5172698"/>
          </a:xfrm>
          <a:prstGeom prst="rect">
            <a:avLst/>
          </a:prstGeom>
        </p:spPr>
        <p:txBody>
          <a:bodyPr wrap="square">
            <a:spAutoFit/>
          </a:bodyPr>
          <a:lstStyle/>
          <a:p>
            <a:pPr>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Sezon süresinin </a:t>
            </a:r>
            <a:r>
              <a:rPr lang="tr-TR" sz="2000" b="1" dirty="0" err="1" smtClean="0">
                <a:latin typeface="Arial" panose="020B0604020202020204" pitchFamily="34" charset="0"/>
                <a:ea typeface="Calibri" panose="020F0502020204030204" pitchFamily="34" charset="0"/>
                <a:cs typeface="Arial" panose="020B0604020202020204" pitchFamily="34" charset="0"/>
              </a:rPr>
              <a:t>belirlenilmesi</a:t>
            </a:r>
            <a:r>
              <a:rPr lang="tr-TR" sz="2000" b="1" dirty="0" smtClean="0">
                <a:latin typeface="Arial" panose="020B0604020202020204" pitchFamily="34" charset="0"/>
                <a:ea typeface="Calibri" panose="020F0502020204030204" pitchFamily="34" charset="0"/>
                <a:cs typeface="Arial" panose="020B0604020202020204" pitchFamily="34" charset="0"/>
              </a:rPr>
              <a:t>:</a:t>
            </a:r>
          </a:p>
          <a:p>
            <a:pPr>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 </a:t>
            </a:r>
            <a:r>
              <a:rPr lang="tr-TR" sz="2000" dirty="0" smtClean="0">
                <a:latin typeface="Arial" panose="020B0604020202020204" pitchFamily="34" charset="0"/>
                <a:ea typeface="Calibri" panose="020F0502020204030204" pitchFamily="34" charset="0"/>
                <a:cs typeface="Arial" panose="020B0604020202020204" pitchFamily="34" charset="0"/>
              </a:rPr>
              <a:t>Teknik açıdan zor olan, taktik çalışmanın fazla olduğu spor dallarında birden fazla sezon oluşturulması gerekebilir. Teknik ve taktiğin az olduğu çabuk öğrenilebilecek sporlarda daha kısa bir sezon oluşturulabilir.</a:t>
            </a:r>
          </a:p>
          <a:p>
            <a:pPr>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Seçilecek spor etkinliklerine karar verilmesi:</a:t>
            </a:r>
            <a:r>
              <a:rPr lang="tr-TR" sz="2000" dirty="0" smtClean="0">
                <a:latin typeface="Arial" panose="020B0604020202020204" pitchFamily="34" charset="0"/>
                <a:ea typeface="Calibri" panose="020F0502020204030204" pitchFamily="34" charset="0"/>
                <a:cs typeface="Arial" panose="020B0604020202020204" pitchFamily="34" charset="0"/>
              </a:rPr>
              <a:t> </a:t>
            </a:r>
          </a:p>
          <a:p>
            <a:pPr>
              <a:lnSpc>
                <a:spcPct val="107000"/>
              </a:lnSpc>
              <a:spcAft>
                <a:spcPts val="800"/>
              </a:spcAft>
            </a:pPr>
            <a:r>
              <a:rPr lang="tr-TR" sz="2000" dirty="0" smtClean="0">
                <a:latin typeface="Arial" panose="020B0604020202020204" pitchFamily="34" charset="0"/>
                <a:ea typeface="Calibri" panose="020F0502020204030204" pitchFamily="34" charset="0"/>
                <a:cs typeface="Arial" panose="020B0604020202020204" pitchFamily="34" charset="0"/>
              </a:rPr>
              <a:t>Okulun ilköğretim veya ortaöğretim olması, sınıf düzeyi, okulun olanakları, mevsimsel özellikler dikkate alınır.</a:t>
            </a:r>
          </a:p>
          <a:p>
            <a:r>
              <a:rPr lang="tr-TR" sz="2000" b="1" dirty="0" smtClean="0">
                <a:latin typeface="Arial" panose="020B0604020202020204" pitchFamily="34" charset="0"/>
                <a:ea typeface="Calibri" panose="020F0502020204030204" pitchFamily="34" charset="0"/>
                <a:cs typeface="Arial" panose="020B0604020202020204" pitchFamily="34" charset="0"/>
              </a:rPr>
              <a:t>Öğrenci rolleri:</a:t>
            </a:r>
            <a:r>
              <a:rPr lang="tr-TR" sz="2000" dirty="0" smtClean="0">
                <a:latin typeface="Arial" panose="020B0604020202020204" pitchFamily="34" charset="0"/>
                <a:ea typeface="Calibri" panose="020F0502020204030204" pitchFamily="34" charset="0"/>
                <a:cs typeface="Arial" panose="020B0604020202020204" pitchFamily="34" charset="0"/>
              </a:rPr>
              <a:t> </a:t>
            </a:r>
          </a:p>
          <a:p>
            <a:pPr>
              <a:lnSpc>
                <a:spcPct val="107000"/>
              </a:lnSpc>
              <a:spcAft>
                <a:spcPts val="800"/>
              </a:spcAft>
            </a:pPr>
            <a:r>
              <a:rPr lang="tr-TR" sz="2000" dirty="0" smtClean="0">
                <a:latin typeface="Arial" panose="020B0604020202020204" pitchFamily="34" charset="0"/>
                <a:ea typeface="Calibri" panose="020F0502020204030204" pitchFamily="34" charset="0"/>
                <a:cs typeface="Arial" panose="020B0604020202020204" pitchFamily="34" charset="0"/>
              </a:rPr>
              <a:t>Spor eğitim modelinin önemli amaçlarından biri de öğrencilerin spor deneyimlerini planlamaları ve yönetmeleridir. Öğretmen sezon içinde ele aldığı sportif etkinliğe uygun rolleri saptar. Öğrenciler oyunculuk dışında aldıkları diğer roller sayesinde hem sporu daha geniş boyutlu anlayacaklar </a:t>
            </a:r>
            <a:r>
              <a:rPr lang="tr-TR" sz="2000" dirty="0" err="1" smtClean="0">
                <a:latin typeface="Arial" panose="020B0604020202020204" pitchFamily="34" charset="0"/>
                <a:ea typeface="Calibri" panose="020F0502020204030204" pitchFamily="34" charset="0"/>
                <a:cs typeface="Arial" panose="020B0604020202020204" pitchFamily="34" charset="0"/>
              </a:rPr>
              <a:t>hemde</a:t>
            </a:r>
            <a:r>
              <a:rPr lang="tr-TR" sz="2000" dirty="0" smtClean="0">
                <a:latin typeface="Arial" panose="020B0604020202020204" pitchFamily="34" charset="0"/>
                <a:ea typeface="Calibri" panose="020F0502020204030204" pitchFamily="34" charset="0"/>
                <a:cs typeface="Arial" panose="020B0604020202020204" pitchFamily="34" charset="0"/>
              </a:rPr>
              <a:t> takımlarının başarılarında kendilerini daha sorumlu hissedeceklerdir.</a:t>
            </a:r>
          </a:p>
          <a:p>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98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14894" y="1014154"/>
            <a:ext cx="9027621" cy="3793539"/>
          </a:xfrm>
          <a:prstGeom prst="rect">
            <a:avLst/>
          </a:prstGeom>
        </p:spPr>
        <p:txBody>
          <a:bodyPr wrap="square">
            <a:spAutoFit/>
          </a:bodyPr>
          <a:lstStyle/>
          <a:p>
            <a:pPr>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Rollerin </a:t>
            </a:r>
            <a:r>
              <a:rPr lang="tr-TR" sz="2000" b="1" dirty="0" err="1" smtClean="0">
                <a:latin typeface="Arial" panose="020B0604020202020204" pitchFamily="34" charset="0"/>
                <a:ea typeface="Calibri" panose="020F0502020204030204" pitchFamily="34" charset="0"/>
                <a:cs typeface="Arial" panose="020B0604020202020204" pitchFamily="34" charset="0"/>
              </a:rPr>
              <a:t>belirlenilmesinde</a:t>
            </a:r>
            <a:r>
              <a:rPr lang="tr-TR" sz="2000" b="1" dirty="0" smtClean="0">
                <a:latin typeface="Arial" panose="020B0604020202020204" pitchFamily="34" charset="0"/>
                <a:ea typeface="Calibri" panose="020F0502020204030204" pitchFamily="34" charset="0"/>
                <a:cs typeface="Arial" panose="020B0604020202020204" pitchFamily="34" charset="0"/>
              </a:rPr>
              <a:t> 5 faktöre dikkat edilmelidir;</a:t>
            </a:r>
            <a:endParaRPr lang="tr-TR" sz="2000" dirty="0" smtClean="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0"/>
              </a:spcAft>
            </a:pPr>
            <a:r>
              <a:rPr lang="tr-TR" sz="2000" dirty="0" smtClean="0">
                <a:latin typeface="Arial" panose="020B0604020202020204" pitchFamily="34" charset="0"/>
                <a:ea typeface="Calibri" panose="020F0502020204030204" pitchFamily="34" charset="0"/>
                <a:cs typeface="Arial" panose="020B0604020202020204" pitchFamily="34" charset="0"/>
              </a:rPr>
              <a:t>** Roller iyi açıklanmalıdır</a:t>
            </a:r>
          </a:p>
          <a:p>
            <a:pPr lvl="0">
              <a:lnSpc>
                <a:spcPct val="107000"/>
              </a:lnSpc>
              <a:spcAft>
                <a:spcPts val="0"/>
              </a:spcAft>
            </a:pPr>
            <a:endParaRPr lang="tr-TR" sz="2000" dirty="0" smtClean="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0"/>
              </a:spcAft>
            </a:pPr>
            <a:r>
              <a:rPr lang="tr-TR" sz="2000" dirty="0" smtClean="0">
                <a:latin typeface="Arial" panose="020B0604020202020204" pitchFamily="34" charset="0"/>
                <a:ea typeface="Calibri" panose="020F0502020204030204" pitchFamily="34" charset="0"/>
                <a:cs typeface="Arial" panose="020B0604020202020204" pitchFamily="34" charset="0"/>
              </a:rPr>
              <a:t>** Sezon planlanması doğru olarak yapılmalıdır</a:t>
            </a:r>
          </a:p>
          <a:p>
            <a:pPr lvl="0">
              <a:lnSpc>
                <a:spcPct val="107000"/>
              </a:lnSpc>
              <a:spcAft>
                <a:spcPts val="0"/>
              </a:spcAft>
            </a:pPr>
            <a:endParaRPr lang="tr-TR" sz="2000" dirty="0" smtClean="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0"/>
              </a:spcAft>
            </a:pPr>
            <a:r>
              <a:rPr lang="tr-TR" sz="2000" dirty="0" smtClean="0">
                <a:latin typeface="Arial" panose="020B0604020202020204" pitchFamily="34" charset="0"/>
                <a:ea typeface="Calibri" panose="020F0502020204030204" pitchFamily="34" charset="0"/>
                <a:cs typeface="Arial" panose="020B0604020202020204" pitchFamily="34" charset="0"/>
              </a:rPr>
              <a:t>** Öğrencilerin rollerini uygulayıp pratik yapmaları sağlanmalıdır</a:t>
            </a:r>
          </a:p>
          <a:p>
            <a:pPr lvl="0">
              <a:lnSpc>
                <a:spcPct val="107000"/>
              </a:lnSpc>
              <a:spcAft>
                <a:spcPts val="0"/>
              </a:spcAft>
            </a:pPr>
            <a:endParaRPr lang="tr-TR" sz="2000" dirty="0" smtClean="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0"/>
              </a:spcAft>
            </a:pPr>
            <a:r>
              <a:rPr lang="tr-TR" sz="2000" dirty="0" smtClean="0">
                <a:latin typeface="Arial" panose="020B0604020202020204" pitchFamily="34" charset="0"/>
                <a:ea typeface="Calibri" panose="020F0502020204030204" pitchFamily="34" charset="0"/>
                <a:cs typeface="Arial" panose="020B0604020202020204" pitchFamily="34" charset="0"/>
              </a:rPr>
              <a:t>** Öğrencilerin aldıkları rollerin takım başarısına etkisi olması için çaba harcanmalıdır</a:t>
            </a:r>
          </a:p>
          <a:p>
            <a:pPr lvl="0">
              <a:lnSpc>
                <a:spcPct val="107000"/>
              </a:lnSpc>
              <a:spcAft>
                <a:spcPts val="0"/>
              </a:spcAft>
            </a:pPr>
            <a:endParaRPr lang="tr-TR" sz="2000" dirty="0" smtClean="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pPr>
            <a:r>
              <a:rPr lang="tr-TR" sz="2000" dirty="0" smtClean="0">
                <a:latin typeface="Arial" panose="020B0604020202020204" pitchFamily="34" charset="0"/>
                <a:ea typeface="Calibri" panose="020F0502020204030204" pitchFamily="34" charset="0"/>
                <a:cs typeface="Arial" panose="020B0604020202020204" pitchFamily="34" charset="0"/>
              </a:rPr>
              <a:t>** Rollerin </a:t>
            </a:r>
            <a:r>
              <a:rPr lang="tr-TR" sz="2000" dirty="0" err="1" smtClean="0">
                <a:latin typeface="Arial" panose="020B0604020202020204" pitchFamily="34" charset="0"/>
                <a:ea typeface="Calibri" panose="020F0502020204030204" pitchFamily="34" charset="0"/>
                <a:cs typeface="Arial" panose="020B0604020202020204" pitchFamily="34" charset="0"/>
              </a:rPr>
              <a:t>gerçeklerştirilmesi</a:t>
            </a:r>
            <a:r>
              <a:rPr lang="tr-TR" sz="2000" dirty="0" smtClean="0">
                <a:latin typeface="Arial" panose="020B0604020202020204" pitchFamily="34" charset="0"/>
                <a:ea typeface="Calibri" panose="020F0502020204030204" pitchFamily="34" charset="0"/>
                <a:cs typeface="Arial" panose="020B0604020202020204" pitchFamily="34" charset="0"/>
              </a:rPr>
              <a:t> için gerekli malzemeler temin edilmelidir</a:t>
            </a:r>
            <a:endParaRPr lang="tr-TR"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513882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825284027"/>
              </p:ext>
            </p:extLst>
          </p:nvPr>
        </p:nvGraphicFramePr>
        <p:xfrm>
          <a:off x="274320" y="556955"/>
          <a:ext cx="9318567" cy="5357033"/>
        </p:xfrm>
        <a:graphic>
          <a:graphicData uri="http://schemas.openxmlformats.org/drawingml/2006/table">
            <a:tbl>
              <a:tblPr firstRow="1" firstCol="1" bandRow="1">
                <a:tableStyleId>{5C22544A-7EE6-4342-B048-85BDC9FD1C3A}</a:tableStyleId>
              </a:tblPr>
              <a:tblGrid>
                <a:gridCol w="1888394">
                  <a:extLst>
                    <a:ext uri="{9D8B030D-6E8A-4147-A177-3AD203B41FA5}">
                      <a16:colId xmlns:a16="http://schemas.microsoft.com/office/drawing/2014/main" val="20000"/>
                    </a:ext>
                  </a:extLst>
                </a:gridCol>
                <a:gridCol w="7430173">
                  <a:extLst>
                    <a:ext uri="{9D8B030D-6E8A-4147-A177-3AD203B41FA5}">
                      <a16:colId xmlns:a16="http://schemas.microsoft.com/office/drawing/2014/main" val="20001"/>
                    </a:ext>
                  </a:extLst>
                </a:gridCol>
              </a:tblGrid>
              <a:tr h="606800">
                <a:tc>
                  <a:txBody>
                    <a:bodyPr/>
                    <a:lstStyle/>
                    <a:p>
                      <a:pPr algn="l">
                        <a:lnSpc>
                          <a:spcPct val="107000"/>
                        </a:lnSpc>
                        <a:spcAft>
                          <a:spcPts val="0"/>
                        </a:spcAft>
                      </a:pPr>
                      <a:r>
                        <a:rPr lang="tr-TR" sz="900" dirty="0">
                          <a:solidFill>
                            <a:schemeClr val="tx1"/>
                          </a:solidFill>
                          <a:effectLst/>
                        </a:rPr>
                        <a:t>ANTRENÖR</a:t>
                      </a:r>
                      <a:endParaRPr lang="tr-TR"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dirty="0">
                          <a:solidFill>
                            <a:schemeClr val="tx1"/>
                          </a:solidFill>
                          <a:effectLst/>
                        </a:rPr>
                        <a:t>TAKIMA LDERLİK YAPAR</a:t>
                      </a:r>
                    </a:p>
                    <a:p>
                      <a:pPr marL="342900" lvl="0" indent="-342900" algn="l">
                        <a:lnSpc>
                          <a:spcPct val="107000"/>
                        </a:lnSpc>
                        <a:spcAft>
                          <a:spcPts val="0"/>
                        </a:spcAft>
                        <a:buFont typeface="Calibri" panose="020F0502020204030204" pitchFamily="34" charset="0"/>
                        <a:buChar char="-"/>
                      </a:pPr>
                      <a:r>
                        <a:rPr lang="tr-TR" sz="900" dirty="0">
                          <a:solidFill>
                            <a:schemeClr val="tx1"/>
                          </a:solidFill>
                          <a:effectLst/>
                        </a:rPr>
                        <a:t>TEKNİK VE TAKTİK ÇALIŞMALARI YÖNLENDİRİR</a:t>
                      </a:r>
                    </a:p>
                    <a:p>
                      <a:pPr marL="342900" lvl="0" indent="-342900" algn="l">
                        <a:lnSpc>
                          <a:spcPct val="107000"/>
                        </a:lnSpc>
                        <a:spcAft>
                          <a:spcPts val="0"/>
                        </a:spcAft>
                        <a:buFont typeface="Calibri" panose="020F0502020204030204" pitchFamily="34" charset="0"/>
                        <a:buChar char="-"/>
                      </a:pPr>
                      <a:r>
                        <a:rPr lang="tr-TR" sz="900" dirty="0">
                          <a:solidFill>
                            <a:schemeClr val="tx1"/>
                          </a:solidFill>
                          <a:effectLst/>
                        </a:rPr>
                        <a:t>OYUNCULARIN BELİRLENMESİ VE DEĞİŞİMLERİNDE YARDIMCI OLUR</a:t>
                      </a:r>
                    </a:p>
                    <a:p>
                      <a:pPr marL="342900" lvl="0" indent="-342900" algn="l">
                        <a:lnSpc>
                          <a:spcPct val="107000"/>
                        </a:lnSpc>
                        <a:spcAft>
                          <a:spcPts val="0"/>
                        </a:spcAft>
                        <a:buFont typeface="Calibri" panose="020F0502020204030204" pitchFamily="34" charset="0"/>
                        <a:buChar char="-"/>
                      </a:pPr>
                      <a:r>
                        <a:rPr lang="tr-TR" sz="900" dirty="0">
                          <a:solidFill>
                            <a:schemeClr val="tx1"/>
                          </a:solidFill>
                          <a:effectLst/>
                        </a:rPr>
                        <a:t>OYUNCU SEÇİMLRİ İLE İLGİLİ BİLGİLERİ ÖĞRETMEN VE TAKIM İDARECİSİNE VERİR</a:t>
                      </a:r>
                      <a:endParaRPr lang="tr-TR"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0"/>
                  </a:ext>
                </a:extLst>
              </a:tr>
              <a:tr h="606800">
                <a:tc>
                  <a:txBody>
                    <a:bodyPr/>
                    <a:lstStyle/>
                    <a:p>
                      <a:pPr algn="l">
                        <a:lnSpc>
                          <a:spcPct val="107000"/>
                        </a:lnSpc>
                        <a:spcAft>
                          <a:spcPts val="0"/>
                        </a:spcAft>
                      </a:pPr>
                      <a:r>
                        <a:rPr lang="tr-TR" sz="900">
                          <a:solidFill>
                            <a:schemeClr val="tx1"/>
                          </a:solidFill>
                          <a:effectLst/>
                        </a:rPr>
                        <a:t>OYUNCU </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OYUNLA İLGİLİ TEKNİK VE TAKTİK BECERİLERİ ÖĞRENMEK İÇİN İYİ ÇALIŞIR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OYUNU GAYRETLE ADİL VE CENTİLMENCE OYNAR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TAKIMI VE ARKADAŞLARINI DESTEKLER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RAKİPLERİNE VE HAKEMLERE SAYGILI DAVRANIR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1"/>
                  </a:ext>
                </a:extLst>
              </a:tr>
              <a:tr h="455101">
                <a:tc>
                  <a:txBody>
                    <a:bodyPr/>
                    <a:lstStyle/>
                    <a:p>
                      <a:pPr algn="l">
                        <a:lnSpc>
                          <a:spcPct val="107000"/>
                        </a:lnSpc>
                        <a:spcAft>
                          <a:spcPts val="0"/>
                        </a:spcAft>
                      </a:pPr>
                      <a:r>
                        <a:rPr lang="tr-TR" sz="900">
                          <a:solidFill>
                            <a:schemeClr val="tx1"/>
                          </a:solidFill>
                          <a:effectLst/>
                        </a:rPr>
                        <a:t>HAKEM</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MAÇLARI YÖNETİR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OYUNLA İLGİLİ KARARLARI VERİR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OYUNLARIN SORUNSUZ BİR ŞEKİLDE SÜRMESİNİ SAĞLAR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2"/>
                  </a:ext>
                </a:extLst>
              </a:tr>
              <a:tr h="455101">
                <a:tc>
                  <a:txBody>
                    <a:bodyPr/>
                    <a:lstStyle/>
                    <a:p>
                      <a:pPr algn="l">
                        <a:lnSpc>
                          <a:spcPct val="107000"/>
                        </a:lnSpc>
                        <a:spcAft>
                          <a:spcPts val="0"/>
                        </a:spcAft>
                      </a:pPr>
                      <a:r>
                        <a:rPr lang="tr-TR" sz="900">
                          <a:solidFill>
                            <a:schemeClr val="tx1"/>
                          </a:solidFill>
                          <a:effectLst/>
                        </a:rPr>
                        <a:t>KAPTAN</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SAHADA HAKEMLERLE İLETİŞİM GEREKTİREN DURUMLARDA TAKIMI EMSİL EDER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 SIRASINDA LİDERLİK YAPAR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 ARKADAŞLARINA YARDIM EDER VE CESARETLENDİRİR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3"/>
                  </a:ext>
                </a:extLst>
              </a:tr>
              <a:tr h="521510">
                <a:tc>
                  <a:txBody>
                    <a:bodyPr/>
                    <a:lstStyle/>
                    <a:p>
                      <a:pPr algn="l">
                        <a:lnSpc>
                          <a:spcPct val="107000"/>
                        </a:lnSpc>
                        <a:spcAft>
                          <a:spcPts val="0"/>
                        </a:spcAft>
                      </a:pPr>
                      <a:r>
                        <a:rPr lang="tr-TR" sz="900">
                          <a:solidFill>
                            <a:schemeClr val="tx1"/>
                          </a:solidFill>
                          <a:effectLst/>
                        </a:rPr>
                        <a:t>TAKIM İDARECİSİ</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TAKIMLA İLGİLİ İDARİ SORUMLULUK GEREKTİREN İŞLERİ YÜRÜTÜR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GEREKLİ FORMLARI ZAMANINDA HAZIRLAR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 ÜYELERİNE OYUNCU HAKEM SAYI TUTUCU VE BENZERİ ROLLRİN BELİRLENMESİNDE YARDIMCI OLUR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4"/>
                  </a:ext>
                </a:extLst>
              </a:tr>
              <a:tr h="455101">
                <a:tc>
                  <a:txBody>
                    <a:bodyPr/>
                    <a:lstStyle/>
                    <a:p>
                      <a:pPr algn="l">
                        <a:lnSpc>
                          <a:spcPct val="107000"/>
                        </a:lnSpc>
                        <a:spcAft>
                          <a:spcPts val="0"/>
                        </a:spcAft>
                      </a:pPr>
                      <a:r>
                        <a:rPr lang="tr-TR" sz="900">
                          <a:solidFill>
                            <a:schemeClr val="tx1"/>
                          </a:solidFill>
                          <a:effectLst/>
                        </a:rPr>
                        <a:t>SAYI TUTUCU</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OYUNLARDAKI PERFORMANSLA İLGİLİ VERİLERİ TOPLAR VE KAYDEDER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OYUNDAKİ SAYILARI KAYDEDER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SONUÇLARI İLGİLİ KİŞİLERE İLETİR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5"/>
                  </a:ext>
                </a:extLst>
              </a:tr>
              <a:tr h="521510">
                <a:tc>
                  <a:txBody>
                    <a:bodyPr/>
                    <a:lstStyle/>
                    <a:p>
                      <a:pPr algn="l">
                        <a:lnSpc>
                          <a:spcPct val="107000"/>
                        </a:lnSpc>
                        <a:spcAft>
                          <a:spcPts val="0"/>
                        </a:spcAft>
                      </a:pPr>
                      <a:r>
                        <a:rPr lang="tr-TR" sz="900">
                          <a:solidFill>
                            <a:schemeClr val="tx1"/>
                          </a:solidFill>
                          <a:effectLst/>
                        </a:rPr>
                        <a:t>MALZEMECİ</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 MAZEMELERİNİN KONTROLUNDEN SORUMLUDUR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 MALZEMELERİNİ DAGITIR VE TOPLAR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MALZEMELERİN KAYBOLMASI VEYA ZARAR GÖRMESİ DURUMUNDA ÖĞRETMENİ BİLGİLENDİRİR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6"/>
                  </a:ext>
                </a:extLst>
              </a:tr>
              <a:tr h="303400">
                <a:tc>
                  <a:txBody>
                    <a:bodyPr/>
                    <a:lstStyle/>
                    <a:p>
                      <a:pPr algn="l">
                        <a:lnSpc>
                          <a:spcPct val="107000"/>
                        </a:lnSpc>
                        <a:spcAft>
                          <a:spcPts val="0"/>
                        </a:spcAft>
                      </a:pPr>
                      <a:r>
                        <a:rPr lang="tr-TR" sz="900">
                          <a:solidFill>
                            <a:schemeClr val="tx1"/>
                          </a:solidFill>
                          <a:effectLst/>
                        </a:rPr>
                        <a:t>KONDİSYONER</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ISINMA SIRASINDA TAKIMA LİDERLİK YAPAR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KONDİSYON ÇALIŞMALARI PLANLANMASINDA AKIMA LİDERLİK YAPAR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7"/>
                  </a:ext>
                </a:extLst>
              </a:tr>
              <a:tr h="606800">
                <a:tc>
                  <a:txBody>
                    <a:bodyPr/>
                    <a:lstStyle/>
                    <a:p>
                      <a:pPr algn="l">
                        <a:lnSpc>
                          <a:spcPct val="107000"/>
                        </a:lnSpc>
                        <a:spcAft>
                          <a:spcPts val="0"/>
                        </a:spcAft>
                      </a:pPr>
                      <a:r>
                        <a:rPr lang="tr-TR" sz="900">
                          <a:solidFill>
                            <a:schemeClr val="tx1"/>
                          </a:solidFill>
                          <a:effectLst/>
                        </a:rPr>
                        <a:t>ILK YARDIM UZMANI</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OYUNDA SIK KARŞILAŞILAN YARALANMA VE SAKATLIKLARLA İLGİLİ BİLGİ SAHİBİDİR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İHTİYAÇ DUYULDUĞUNDA İLKYARDIM MALZEMELERİNE ULAŞIR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 VE ÇALIŞMALRDA SAKATLIK OLDUĞU ZAMAN ÖĞRETMENİ BİLGİLENDİRİR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İLK YARDIM UYGULAMALARINDA ÖĞRETMENE YARDIMCI OLUR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8"/>
                  </a:ext>
                </a:extLst>
              </a:tr>
              <a:tr h="521510">
                <a:tc>
                  <a:txBody>
                    <a:bodyPr/>
                    <a:lstStyle/>
                    <a:p>
                      <a:pPr algn="l">
                        <a:lnSpc>
                          <a:spcPct val="107000"/>
                        </a:lnSpc>
                        <a:spcAft>
                          <a:spcPts val="0"/>
                        </a:spcAft>
                      </a:pPr>
                      <a:r>
                        <a:rPr lang="tr-TR" sz="900">
                          <a:solidFill>
                            <a:schemeClr val="tx1"/>
                          </a:solidFill>
                          <a:effectLst/>
                        </a:rPr>
                        <a:t>HALKLA İLİŞKİLER</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TAKIM VE OYUNCULARLA İLGİLİ BİLGİLERİ VE MAÇ SONUÇLARINI TOPLAR DUYURULMASINI SAĞLAR BASINA BİLGİ VE BELGE VERİR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OKUL GAZETESİ POSTERLER SPORLA İLGİLİ HER TÜRLÜ YAYIN VE BİLGİLENDİRME İŞİNE KATKIDA BULUNUR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09"/>
                  </a:ext>
                </a:extLst>
              </a:tr>
              <a:tr h="303400">
                <a:tc>
                  <a:txBody>
                    <a:bodyPr/>
                    <a:lstStyle/>
                    <a:p>
                      <a:pPr algn="l">
                        <a:lnSpc>
                          <a:spcPct val="107000"/>
                        </a:lnSpc>
                        <a:spcAft>
                          <a:spcPts val="0"/>
                        </a:spcAft>
                      </a:pPr>
                      <a:r>
                        <a:rPr lang="tr-TR" sz="900">
                          <a:solidFill>
                            <a:schemeClr val="tx1"/>
                          </a:solidFill>
                          <a:effectLst/>
                        </a:rPr>
                        <a:t>BASIN GAZETECİ</a:t>
                      </a:r>
                      <a:endParaRPr lang="tr-TR"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tc>
                  <a:txBody>
                    <a:bodyPr/>
                    <a:lstStyle/>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OYUNLA İLGİLİ MAKALE YORUM KRİTİKLER YAZAR</a:t>
                      </a:r>
                    </a:p>
                    <a:p>
                      <a:pPr marL="342900" lvl="0" indent="-342900" algn="l">
                        <a:lnSpc>
                          <a:spcPct val="107000"/>
                        </a:lnSpc>
                        <a:spcAft>
                          <a:spcPts val="0"/>
                        </a:spcAft>
                        <a:buFont typeface="Calibri" panose="020F0502020204030204" pitchFamily="34" charset="0"/>
                        <a:buChar char="-"/>
                      </a:pPr>
                      <a:r>
                        <a:rPr lang="tr-TR" sz="900" b="1" dirty="0">
                          <a:solidFill>
                            <a:schemeClr val="tx1"/>
                          </a:solidFill>
                          <a:effectLst/>
                        </a:rPr>
                        <a:t>OKUL GAZETESİNE KATKIDA BULUNUR</a:t>
                      </a:r>
                      <a:endParaRPr lang="tr-TR"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105" marR="40105" marT="0" marB="0"/>
                </a:tc>
                <a:extLst>
                  <a:ext uri="{0D108BD9-81ED-4DB2-BD59-A6C34878D82A}">
                    <a16:rowId xmlns:a16="http://schemas.microsoft.com/office/drawing/2014/main" val="10010"/>
                  </a:ext>
                </a:extLst>
              </a:tr>
            </a:tbl>
          </a:graphicData>
        </a:graphic>
      </p:graphicFrame>
      <p:sp>
        <p:nvSpPr>
          <p:cNvPr id="5" name="Rectangle 1"/>
          <p:cNvSpPr>
            <a:spLocks noChangeArrowheads="1"/>
          </p:cNvSpPr>
          <p:nvPr/>
        </p:nvSpPr>
        <p:spPr bwMode="auto">
          <a:xfrm>
            <a:off x="3027363" y="2160588"/>
            <a:ext cx="21240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8575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3154" y="1488935"/>
            <a:ext cx="8504729" cy="2023008"/>
          </a:xfrm>
        </p:spPr>
        <p:txBody>
          <a:bodyPr>
            <a:noAutofit/>
          </a:bodyPr>
          <a:lstStyle/>
          <a:p>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 modeli;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geleneksel beden eğitimi uygulamalarında gözlenen sorunlara çözüm üretme amacıyla </a:t>
            </a:r>
            <a:r>
              <a:rPr lang="tr-TR" sz="2000" u="sng" dirty="0" err="1" smtClean="0">
                <a:solidFill>
                  <a:schemeClr val="tx1"/>
                </a:solidFill>
                <a:latin typeface="Arial" panose="020B0604020202020204" pitchFamily="34" charset="0"/>
                <a:ea typeface="Calibri" panose="020F0502020204030204" pitchFamily="34" charset="0"/>
                <a:cs typeface="Arial" panose="020B0604020202020204" pitchFamily="34" charset="0"/>
              </a:rPr>
              <a:t>darly</a:t>
            </a:r>
            <a:r>
              <a:rPr lang="tr-TR" sz="2000" u="sng"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r>
              <a:rPr lang="tr-TR" sz="2000" u="sng" dirty="0" err="1" smtClean="0">
                <a:solidFill>
                  <a:schemeClr val="tx1"/>
                </a:solidFill>
                <a:latin typeface="Arial" panose="020B0604020202020204" pitchFamily="34" charset="0"/>
                <a:ea typeface="Calibri" panose="020F0502020204030204" pitchFamily="34" charset="0"/>
                <a:cs typeface="Arial" panose="020B0604020202020204" pitchFamily="34" charset="0"/>
              </a:rPr>
              <a:t>siedentop</a:t>
            </a:r>
            <a:r>
              <a:rPr lang="tr-TR" sz="2000" u="sng"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1980’li yılların başlarında geliştirilmiştir</a:t>
            </a:r>
            <a:r>
              <a:rPr lang="tr-TR" sz="2000" dirty="0" smtClean="0">
                <a:latin typeface="Arial" panose="020B0604020202020204" pitchFamily="34" charset="0"/>
                <a:ea typeface="Calibri" panose="020F0502020204030204" pitchFamily="34" charset="0"/>
                <a:cs typeface="Arial" panose="020B0604020202020204" pitchFamily="34" charset="0"/>
              </a:rPr>
              <a:t> </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107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1179" y="687823"/>
            <a:ext cx="8512821" cy="5048562"/>
          </a:xfrm>
          <a:prstGeom prst="rect">
            <a:avLst/>
          </a:prstGeom>
        </p:spPr>
        <p:txBody>
          <a:bodyPr wrap="square">
            <a:spAutoFit/>
          </a:bodyPr>
          <a:lstStyle/>
          <a:p>
            <a:pPr>
              <a:lnSpc>
                <a:spcPct val="107000"/>
              </a:lnSpc>
              <a:spcAft>
                <a:spcPts val="800"/>
              </a:spcAft>
            </a:pPr>
            <a:endParaRPr lang="tr-TR" sz="2000" b="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Öğrencilerin başarılı bir performans </a:t>
            </a:r>
            <a:r>
              <a:rPr lang="tr-TR" sz="2000" b="1" dirty="0" err="1" smtClean="0">
                <a:latin typeface="Arial" panose="020B0604020202020204" pitchFamily="34" charset="0"/>
                <a:ea typeface="Calibri" panose="020F0502020204030204" pitchFamily="34" charset="0"/>
                <a:cs typeface="Arial" panose="020B0604020202020204" pitchFamily="34" charset="0"/>
              </a:rPr>
              <a:t>sergileyebilmeri</a:t>
            </a:r>
            <a:r>
              <a:rPr lang="tr-TR" sz="2000" b="1" dirty="0" smtClean="0">
                <a:latin typeface="Arial" panose="020B0604020202020204" pitchFamily="34" charset="0"/>
                <a:ea typeface="Calibri" panose="020F0502020204030204" pitchFamily="34" charset="0"/>
                <a:cs typeface="Arial" panose="020B0604020202020204" pitchFamily="34" charset="0"/>
              </a:rPr>
              <a:t> için öğretmen 3 stratejiyi takip etmelidir;</a:t>
            </a:r>
          </a:p>
          <a:p>
            <a:pPr>
              <a:lnSpc>
                <a:spcPct val="107000"/>
              </a:lnSpc>
              <a:spcAft>
                <a:spcPts val="800"/>
              </a:spcAft>
            </a:pPr>
            <a:endParaRPr lang="tr-TR" sz="2000"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mj-lt"/>
              <a:buAutoNum type="arabicPeriod"/>
            </a:pPr>
            <a:r>
              <a:rPr lang="tr-TR" sz="2000" b="1" dirty="0" smtClean="0">
                <a:latin typeface="Arial" panose="020B0604020202020204" pitchFamily="34" charset="0"/>
                <a:ea typeface="Calibri" panose="020F0502020204030204" pitchFamily="34" charset="0"/>
                <a:cs typeface="Arial" panose="020B0604020202020204" pitchFamily="34" charset="0"/>
              </a:rPr>
              <a:t>Rollerin öneminin vurgulanması: </a:t>
            </a:r>
          </a:p>
          <a:p>
            <a:pPr lvl="0">
              <a:lnSpc>
                <a:spcPct val="107000"/>
              </a:lnSpc>
              <a:spcAft>
                <a:spcPts val="0"/>
              </a:spcAft>
            </a:pPr>
            <a:r>
              <a:rPr lang="tr-TR" sz="2000" dirty="0" smtClean="0">
                <a:latin typeface="Arial" panose="020B0604020202020204" pitchFamily="34" charset="0"/>
                <a:ea typeface="Calibri" panose="020F0502020204030204" pitchFamily="34" charset="0"/>
                <a:cs typeface="Arial" panose="020B0604020202020204" pitchFamily="34" charset="0"/>
              </a:rPr>
              <a:t>Öğrencilerin üstleneceği rollerin iyi açıklanması sezonun eğlenceli geçmesi ve üst düzeyde performans alınmasına neden olacaktır.</a:t>
            </a:r>
          </a:p>
          <a:p>
            <a:pPr lvl="0">
              <a:lnSpc>
                <a:spcPct val="107000"/>
              </a:lnSpc>
              <a:spcAft>
                <a:spcPts val="0"/>
              </a:spcAft>
            </a:pPr>
            <a:endParaRPr lang="tr-TR" sz="2000" dirty="0" smtClean="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pPr>
            <a:r>
              <a:rPr lang="tr-TR" sz="2000" b="1" dirty="0" smtClean="0">
                <a:latin typeface="Arial" panose="020B0604020202020204" pitchFamily="34" charset="0"/>
                <a:ea typeface="Calibri" panose="020F0502020204030204" pitchFamily="34" charset="0"/>
                <a:cs typeface="Arial" panose="020B0604020202020204" pitchFamily="34" charset="0"/>
              </a:rPr>
              <a:t>2</a:t>
            </a:r>
            <a:r>
              <a:rPr lang="tr-TR" sz="2000" dirty="0" smtClean="0">
                <a:latin typeface="Arial" panose="020B0604020202020204" pitchFamily="34" charset="0"/>
                <a:ea typeface="Calibri" panose="020F0502020204030204" pitchFamily="34" charset="0"/>
                <a:cs typeface="Arial" panose="020B0604020202020204" pitchFamily="34" charset="0"/>
              </a:rPr>
              <a:t>. </a:t>
            </a:r>
            <a:r>
              <a:rPr lang="tr-TR" sz="2000" b="1" dirty="0" smtClean="0">
                <a:latin typeface="Arial" panose="020B0604020202020204" pitchFamily="34" charset="0"/>
                <a:ea typeface="Calibri" panose="020F0502020204030204" pitchFamily="34" charset="0"/>
                <a:cs typeface="Arial" panose="020B0604020202020204" pitchFamily="34" charset="0"/>
              </a:rPr>
              <a:t>Alınan rollerde performans değerlendirme unsurları:               </a:t>
            </a:r>
            <a:r>
              <a:rPr lang="tr-TR" sz="2000" dirty="0" smtClean="0">
                <a:latin typeface="Arial" panose="020B0604020202020204" pitchFamily="34" charset="0"/>
                <a:ea typeface="Calibri" panose="020F0502020204030204" pitchFamily="34" charset="0"/>
                <a:cs typeface="Arial" panose="020B0604020202020204" pitchFamily="34" charset="0"/>
              </a:rPr>
              <a:t>öğrenciler üstlendikleri rollerdeki </a:t>
            </a:r>
            <a:r>
              <a:rPr lang="tr-TR" sz="2000" dirty="0" err="1" smtClean="0">
                <a:latin typeface="Arial" panose="020B0604020202020204" pitchFamily="34" charset="0"/>
                <a:ea typeface="Calibri" panose="020F0502020204030204" pitchFamily="34" charset="0"/>
                <a:cs typeface="Arial" panose="020B0604020202020204" pitchFamily="34" charset="0"/>
              </a:rPr>
              <a:t>performansdan</a:t>
            </a:r>
            <a:r>
              <a:rPr lang="tr-TR" sz="2000" dirty="0" smtClean="0">
                <a:latin typeface="Arial" panose="020B0604020202020204" pitchFamily="34" charset="0"/>
                <a:ea typeface="Calibri" panose="020F0502020204030204" pitchFamily="34" charset="0"/>
                <a:cs typeface="Arial" panose="020B0604020202020204" pitchFamily="34" charset="0"/>
              </a:rPr>
              <a:t> sorumlu olduklarını bilmeliler</a:t>
            </a:r>
          </a:p>
          <a:p>
            <a:r>
              <a:rPr lang="tr-TR" sz="2000" b="1" dirty="0" smtClean="0">
                <a:latin typeface="Arial" panose="020B0604020202020204" pitchFamily="34" charset="0"/>
                <a:ea typeface="Calibri" panose="020F0502020204030204" pitchFamily="34" charset="0"/>
                <a:cs typeface="Arial" panose="020B0604020202020204" pitchFamily="34" charset="0"/>
              </a:rPr>
              <a:t>3.Meteryal hazırlanması: </a:t>
            </a:r>
          </a:p>
          <a:p>
            <a:r>
              <a:rPr lang="tr-TR" sz="2000" dirty="0" smtClean="0">
                <a:latin typeface="Arial" panose="020B0604020202020204" pitchFamily="34" charset="0"/>
                <a:ea typeface="Calibri" panose="020F0502020204030204" pitchFamily="34" charset="0"/>
                <a:cs typeface="Arial" panose="020B0604020202020204" pitchFamily="34" charset="0"/>
              </a:rPr>
              <a:t>Verimli bir sezon için gerekli malzemelerin sağlanması öğretmenin sorumluluğundadır</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11779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599"/>
            <a:ext cx="8596668" cy="5475611"/>
          </a:xfrm>
        </p:spPr>
        <p:txBody>
          <a:bodyPr>
            <a:normAutofit/>
          </a:bodyPr>
          <a:lstStyle/>
          <a:p>
            <a:pPr>
              <a:lnSpc>
                <a:spcPct val="107000"/>
              </a:lnSpc>
              <a:spcAft>
                <a:spcPts val="800"/>
              </a:spcAft>
            </a:pPr>
            <a:r>
              <a:rPr lang="tr-TR" sz="22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2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b="1" dirty="0" smtClean="0">
                <a:solidFill>
                  <a:schemeClr val="tx1"/>
                </a:solidFill>
                <a:latin typeface="Arial" panose="020B0604020202020204" pitchFamily="34" charset="0"/>
                <a:ea typeface="Calibri" panose="020F0502020204030204" pitchFamily="34" charset="0"/>
                <a:cs typeface="Arial" panose="020B0604020202020204" pitchFamily="34" charset="0"/>
              </a:rPr>
              <a:t>Takımların belirlenmesi</a:t>
            </a:r>
            <a:br>
              <a:rPr lang="tr-TR" sz="2000" b="1"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tüm takımlara eşit başarı şansı tanınması için takımların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mümkun</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olduğunca eşit dağıtılmasına dikkat edilir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takımların sayısı ve büyüklüğü</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sınıftaki toplam öğrenci sayısı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sezon için seçilen spor branşının özelliği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sahip olunan etkinlik alanı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2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tr-TR" dirty="0">
                <a:latin typeface="Calibri" panose="020F0502020204030204" pitchFamily="34" charset="0"/>
                <a:ea typeface="Calibri" panose="020F0502020204030204" pitchFamily="34" charset="0"/>
                <a:cs typeface="Times New Roman" panose="02020603050405020304" pitchFamily="18" charset="0"/>
              </a:rPr>
              <a:t/>
            </a:r>
            <a:br>
              <a:rPr lang="tr-TR"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14972336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7890" y="1408014"/>
            <a:ext cx="8739928" cy="3997465"/>
          </a:xfrm>
        </p:spPr>
        <p:txBody>
          <a:bodyPr>
            <a:normAutofit/>
          </a:bodyPr>
          <a:lstStyle/>
          <a:p>
            <a:pPr marL="228600">
              <a:lnSpc>
                <a:spcPct val="107000"/>
              </a:lnSpc>
              <a:spcAft>
                <a:spcPts val="800"/>
              </a:spcAft>
            </a:pPr>
            <a:r>
              <a:rPr lang="tr-TR" sz="20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0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b="1" dirty="0" smtClean="0">
                <a:solidFill>
                  <a:schemeClr val="tx1"/>
                </a:solidFill>
                <a:latin typeface="Arial" panose="020B0604020202020204" pitchFamily="34" charset="0"/>
                <a:ea typeface="Calibri" panose="020F0502020204030204" pitchFamily="34" charset="0"/>
                <a:cs typeface="Arial" panose="020B0604020202020204" pitchFamily="34" charset="0"/>
              </a:rPr>
              <a:t>Takımlara öğrenci seçimi nasıl yapılır??</a:t>
            </a:r>
            <a:br>
              <a:rPr lang="tr-TR" sz="2000" b="1"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Performans göstergeleri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beceri yarışmaları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küçük turnuvalar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öğrenci seçim komitesi sıralama ölçeği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seçim sistemi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seçici olarak öğrencilerden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faydanılması</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68916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844984"/>
            <a:ext cx="8596668" cy="3099250"/>
          </a:xfrm>
        </p:spPr>
        <p:txBody>
          <a:bodyPr>
            <a:prstTxWarp prst="textChevron">
              <a:avLst/>
            </a:prstTxWarp>
          </a:bodyPr>
          <a:lstStyle/>
          <a:p>
            <a:r>
              <a:rPr lang="tr-TR" b="1" dirty="0" smtClean="0">
                <a:ln w="0"/>
                <a:solidFill>
                  <a:schemeClr val="tx1"/>
                </a:solidFill>
                <a:effectLst>
                  <a:reflection blurRad="6350" stA="53000" endA="300" endPos="35500" dir="5400000" sy="-90000" algn="bl" rotWithShape="0"/>
                </a:effectLst>
              </a:rPr>
              <a:t>TEŞEKKÜRLER</a:t>
            </a:r>
            <a:endParaRPr lang="tr-TR" b="1" dirty="0">
              <a:solidFill>
                <a:schemeClr val="tx1"/>
              </a:solidFill>
            </a:endParaRPr>
          </a:p>
        </p:txBody>
      </p:sp>
    </p:spTree>
    <p:extLst>
      <p:ext uri="{BB962C8B-B14F-4D97-AF65-F5344CB8AC3E}">
        <p14:creationId xmlns:p14="http://schemas.microsoft.com/office/powerpoint/2010/main" val="1055391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8877" y="1294725"/>
            <a:ext cx="8909332" cy="2864581"/>
          </a:xfrm>
        </p:spPr>
        <p:txBody>
          <a:bodyPr>
            <a:normAutofit/>
          </a:bodyPr>
          <a:lstStyle/>
          <a:p>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Siedentop</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modeli oluşturma sürecinde</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ders dışı sportif etkinliklerdeki (okul takımı…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vb</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ortamlardan etkilenmiştir.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Bunun esas nedeni,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ders dışı sportif etkinliklere katılan öğrencilerin istek ve heyecan düzeylerinin oldukça yüksek olmasıdır.</a:t>
            </a: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0846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3087" y="609599"/>
            <a:ext cx="8480453" cy="5079101"/>
          </a:xfrm>
        </p:spPr>
        <p:txBody>
          <a:bodyPr>
            <a:noAutofit/>
          </a:bodyPr>
          <a:lstStyle/>
          <a:p>
            <a:pPr>
              <a:lnSpc>
                <a:spcPct val="107000"/>
              </a:lnSpc>
              <a:spcAft>
                <a:spcPts val="800"/>
              </a:spcAft>
            </a:pPr>
            <a: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Bu istek ve heyecanı artıran nedenler ise,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**etkinlikler içinde spora özgü becerilerle birlikte takım taktiklerinin öğrenilmesi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**genelde bir maça hazırlanılması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**grup veya takımın hedefe yönelik çalışma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proğramının</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oluşturulması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**bir takım üyesi olma algısı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**yaşanılan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deneyimlrin</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özgün olmasıdır.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5993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2694" y="609599"/>
            <a:ext cx="8861308" cy="5540347"/>
          </a:xfrm>
        </p:spPr>
        <p:txBody>
          <a:bodyPr>
            <a:noAutofit/>
          </a:bodyPr>
          <a:lstStyle/>
          <a:p>
            <a:pPr>
              <a:lnSpc>
                <a:spcPct val="107000"/>
              </a:lnSpc>
              <a:spcAft>
                <a:spcPts val="800"/>
              </a:spcAft>
            </a:pPr>
            <a: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Tüm bunlarla birlikte,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model yapılandırılırken </a:t>
            </a:r>
            <a:r>
              <a:rPr lang="tr-TR" sz="2000" dirty="0" err="1" smtClean="0">
                <a:solidFill>
                  <a:prstClr val="black"/>
                </a:solidFill>
                <a:latin typeface="Arial" panose="020B0604020202020204" pitchFamily="34" charset="0"/>
                <a:ea typeface="Calibri" panose="020F0502020204030204" pitchFamily="34" charset="0"/>
                <a:cs typeface="Arial" panose="020B0604020202020204" pitchFamily="34" charset="0"/>
              </a:rPr>
              <a:t>aşşagıdaki</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olumsuzluklar en aza indirgenmeye çalışılmıştır.</a:t>
            </a:r>
            <a:b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**Katılımcılara oyunlarda eşit şans verilmemesi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**kazanma arzusunun adil davranma ve centilmenliğin önüne geçebilmesi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**katılımcıların antrenörlerin kendilerine verdikleri sorumluluklar ve taktik teknik dışında az şey öğrenmeleri </a:t>
            </a: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2451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6179" y="1817173"/>
            <a:ext cx="8780388" cy="2619123"/>
          </a:xfrm>
        </p:spPr>
        <p:txBody>
          <a:bodyPr>
            <a:normAutofit/>
          </a:bodyPr>
          <a:lstStyle/>
          <a:p>
            <a:pPr>
              <a:lnSpc>
                <a:spcPct val="107000"/>
              </a:lnSpc>
              <a:spcAft>
                <a:spcPts val="800"/>
              </a:spcAft>
            </a:pPr>
            <a: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 modelinin hedefleri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 modelinin ana hedefi becerili, bilgili ve istekli spor insanları yetiştirmektir</a:t>
            </a: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532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0786" y="391114"/>
            <a:ext cx="8909860" cy="5524164"/>
          </a:xfrm>
        </p:spPr>
        <p:txBody>
          <a:bodyPr>
            <a:normAutofit fontScale="90000"/>
          </a:bodyPr>
          <a:lstStyle/>
          <a:p>
            <a:pPr>
              <a:lnSpc>
                <a:spcPct val="107000"/>
              </a:lnSpc>
              <a:spcAft>
                <a:spcPts val="800"/>
              </a:spcAft>
            </a:pPr>
            <a: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2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Becerili bir spor insanı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oyunlara katılabilmek için gerekli becerileri sergiler, oyunun gerektirdiği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stretejileri</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anlar ve uygular.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Bilgili bir spor insanı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oyun kurallarını ritüellerini ve geleneklerini anlar ve değer verir. Oyun içindeki iyi ve kötü uygulamaları ayırt eder. Hem daha iyi bir katılımcı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hemde</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spor taraftarı seyircisi olarak bilinçli bir tüketicidir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istekli bir spor insanı</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her türlü spor etkinliğinde (yerel, ulusal ve uluslararası)spor kültürünü koruyacak ve geliştirecek şekilde davranır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ile ilgili gruplara daha istekli katılır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7623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1572" y="865847"/>
            <a:ext cx="7752170" cy="5195087"/>
          </a:xfrm>
        </p:spPr>
        <p:txBody>
          <a:bodyPr>
            <a:normAutofit fontScale="90000"/>
          </a:bodyPr>
          <a:lstStyle/>
          <a:p>
            <a:pPr>
              <a:lnSpc>
                <a:spcPct val="107000"/>
              </a:lnSpc>
              <a:spcAft>
                <a:spcPts val="800"/>
              </a:spcAft>
            </a:pP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 modelinin amaçları</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spora özgü beceri ve fiziksel uygunluğun geliştirilmesi</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oyun içinde strateji uygulayabilme ve iyi uygulamaları takdir etme</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öğrencilerin gelişimine uygun düzeyde katılımı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sportif etkinliklerin planlanması ve yönetilmesinde paylaşım</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sorumlu liderlik sağlama</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grupta, grup hedefleri doğrultusunda verimli çalışma</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spor konusunda mantıklı karar verme, yorum yapabilmek için kapasiteyi geliştirme</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hakemlik ve antrenörlük ile ilgili bilgi ve becerileri uygulama ve geliştirme</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1800" dirty="0" smtClean="0">
                <a:solidFill>
                  <a:schemeClr val="tx1"/>
                </a:solidFill>
                <a:latin typeface="Arial" panose="020B0604020202020204" pitchFamily="34" charset="0"/>
                <a:ea typeface="Calibri" panose="020F0502020204030204" pitchFamily="34" charset="0"/>
                <a:cs typeface="Arial" panose="020B0604020202020204" pitchFamily="34" charset="0"/>
              </a:rPr>
              <a:t>** okul dışı sportif etkinliklere gönüllü olarak katılmaya istekli olma</a:t>
            </a:r>
            <a:r>
              <a:rPr lang="tr-TR"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tr-TR"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tr-TR" sz="1800" dirty="0">
              <a:solidFill>
                <a:schemeClr val="tx1"/>
              </a:solidFill>
            </a:endParaRPr>
          </a:p>
        </p:txBody>
      </p:sp>
    </p:spTree>
    <p:extLst>
      <p:ext uri="{BB962C8B-B14F-4D97-AF65-F5344CB8AC3E}">
        <p14:creationId xmlns:p14="http://schemas.microsoft.com/office/powerpoint/2010/main" val="3088310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683142"/>
            <a:ext cx="8596668" cy="2913133"/>
          </a:xfrm>
        </p:spPr>
        <p:txBody>
          <a:bodyPr>
            <a:noAutofit/>
          </a:bodyPr>
          <a:lstStyle/>
          <a:p>
            <a:pPr>
              <a:lnSpc>
                <a:spcPct val="107000"/>
              </a:lnSpc>
              <a:spcAft>
                <a:spcPts val="800"/>
              </a:spcAft>
            </a:pP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 modelinin özellikleri</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spor eğitim modelinin; beden eğitimi dersinde öğrencilerin gelişim düzeylerine uygun olan ve sınıfın tamamının katılımını sağlayan özgün spor deneyimi kazandırmak olduğuna göre </a:t>
            </a:r>
            <a:r>
              <a:rPr lang="tr-TR" sz="2000" dirty="0" err="1" smtClean="0">
                <a:solidFill>
                  <a:schemeClr val="tx1"/>
                </a:solidFill>
                <a:latin typeface="Arial" panose="020B0604020202020204" pitchFamily="34" charset="0"/>
                <a:ea typeface="Calibri" panose="020F0502020204030204" pitchFamily="34" charset="0"/>
                <a:cs typeface="Arial" panose="020B0604020202020204" pitchFamily="34" charset="0"/>
              </a:rPr>
              <a:t>aşşağıda</a:t>
            </a:r>
            <a: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t> verilen boyutların iyi bilinmesi ve uygulanması gerekir.</a:t>
            </a:r>
            <a:br>
              <a:rPr lang="tr-TR" sz="2000" dirty="0" smtClean="0">
                <a:solidFill>
                  <a:schemeClr val="tx1"/>
                </a:solidFill>
                <a:latin typeface="Arial" panose="020B0604020202020204" pitchFamily="34" charset="0"/>
                <a:ea typeface="Calibri" panose="020F0502020204030204" pitchFamily="34" charset="0"/>
                <a:cs typeface="Arial" panose="020B0604020202020204" pitchFamily="34" charset="0"/>
              </a:rPr>
            </a:b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3772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103</TotalTime>
  <Words>482</Words>
  <Application>Microsoft Office PowerPoint</Application>
  <PresentationFormat>Geniş ekran</PresentationFormat>
  <Paragraphs>89</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Century Gothic</vt:lpstr>
      <vt:lpstr>Times New Roman</vt:lpstr>
      <vt:lpstr>Wingdings 3</vt:lpstr>
      <vt:lpstr>Duman</vt:lpstr>
      <vt:lpstr>SPOR EGİTİM</vt:lpstr>
      <vt:lpstr>Spor eğitim modeli;   geleneksel beden eğitimi uygulamalarında gözlenen sorunlara çözüm üretme amacıyla darly siedentop 1980’li yılların başlarında geliştirilmiştir </vt:lpstr>
      <vt:lpstr>Siedentop, modeli oluşturma sürecinde ders dışı sportif etkinliklerdeki (okul takımı… vb) ortamlardan etkilenmiştir.   Bunun esas nedeni,  ders dışı sportif etkinliklere katılan öğrencilerin istek ve heyecan düzeylerinin oldukça yüksek olmasıdır.</vt:lpstr>
      <vt:lpstr>  Bu istek ve heyecanı artıran nedenler ise,   **etkinlikler içinde spora özgü becerilerle birlikte takım taktiklerinin öğrenilmesi  **genelde bir maça hazırlanılması  **grup veya takımın hedefe yönelik çalışma proğramının oluşturulması   **bir takım üyesi olma algısı  **yaşanılan deneyimlrin özgün olmasıdır. </vt:lpstr>
      <vt:lpstr> Tüm bunlarla birlikte,   model yapılandırılırken aşşagıdaki  olumsuzluklar en aza indirgenmeye çalışılmıştır.  **Katılımcılara oyunlarda eşit şans verilmemesi  **kazanma arzusunun adil davranma ve centilmenliğin önüne geçebilmesi  **katılımcıların antrenörlerin kendilerine verdikleri sorumluluklar ve taktik teknik dışında az şey öğrenmeleri </vt:lpstr>
      <vt:lpstr> Spor eğitim modelinin hedefleri  spor eğitim modelinin ana hedefi becerili, bilgili ve istekli spor insanları yetiştirmektir</vt:lpstr>
      <vt:lpstr> Becerili bir spor insanı  oyunlara katılabilmek için gerekli becerileri sergiler, oyunun gerektirdiği stretejileri anlar ve uygular.  Bilgili bir spor insanı  oyun kurallarını ritüellerini ve geleneklerini anlar ve değer verir. Oyun içindeki iyi ve kötü uygulamaları ayırt eder. Hem daha iyi bir katılımcı hemde spor taraftarı seyircisi olarak bilinçli bir tüketicidir  istekli bir spor insanı  her türlü spor etkinliğinde (yerel, ulusal ve uluslararası)spor kültürünü koruyacak ve geliştirecek şekilde davranır  spor ile ilgili gruplara daha istekli katılır </vt:lpstr>
      <vt:lpstr>Spor eğitim modelinin amaçları  ** spora özgü beceri ve fiziksel uygunluğun geliştirilmesi  ** oyun içinde strateji uygulayabilme ve iyi uygulamaları takdir etme  ** öğrencilerin gelişimine uygun düzeyde katılımı   ** sportif etkinliklerin planlanması ve yönetilmesinde paylaşım sorumlu liderlik sağlama  ** grupta, grup hedefleri doğrultusunda verimli çalışma  ** spor konusunda mantıklı karar verme, yorum yapabilmek için kapasiteyi geliştirme  ** hakemlik ve antrenörlük ile ilgili bilgi ve becerileri uygulama ve geliştirme  ** okul dışı sportif etkinliklere gönüllü olarak katılmaya istekli olma </vt:lpstr>
      <vt:lpstr>Spor eğitim modelinin özellikleri  spor eğitim modelinin; beden eğitimi dersinde öğrencilerin gelişim düzeylerine uygun olan ve sınıfın tamamının katılımını sağlayan özgün spor deneyimi kazandırmak olduğuna göre aşşağıda verilen boyutların iyi bilinmesi ve uygulanması gerekir. </vt:lpstr>
      <vt:lpstr>Sezonlar:   spor eğitimi sezonu, öğrencilerin bir spor branşını öğrenirken harcadıkları toplam süredir. Sezonlar öğrencilere yeterli deneyimi kazandıracak uzunlukta olmalı ki bu süre 10-16 haftalık bir süreci kapsar. </vt:lpstr>
      <vt:lpstr>Takım üyeliği:   her öğrenci sezon sürecinde birer takım üyesidir. Aynı takımın üyeleri birbirleri ile daha çok çalıştıkları için birbirlerini daha yakından tanıma fırsatı bulacaklar, böylece öğrenmenin niteliği artacaktır. Her bir üye takım içinde oyuncu olarak görev almanın yanı sıra takım idarecisi, antrenör, istatistikçi, malzemeci ve basın mensubu gibi çeşitli rolleri üstlenirler. </vt:lpstr>
      <vt:lpstr>Resmi maçlar:   sezonlar, antrenman çalışmaları ile birlikte diğer takımlarla yapılan ve planlanması yapılmış karşılaşmlar içerir. Yarışma yapıları ikili mücadele, liğ usulü maçlar veya turnuvalardan oluşabilir. Maç planlanması sezon başında belirlenir ve hazırlıklar bu doğrultuda yapılır. </vt:lpstr>
      <vt:lpstr>Sonuç etkinliği:  spor eğitimi sezonunu son bölümünde, yapılan hazırlıklar ve resmi maçlardan sonra bir sonuç etkinliği düzenlenir. Takımlar bu etkinliklerde en yüksek performanslarını sergilemeye çalışırlar. Bu etkinlik, birinci olan takım kadar bütün öğrencilerin sezon süresince yaptıkları çalışmaların kutlandığı ve gerekli takdiri aldıkları bir şenlik havasında olmalıdır. </vt:lpstr>
      <vt:lpstr>Kayıt tutma:   maç sonuçları ile birlikte, takımların ve öğrencilerin sezon için seçilen spora özgü performanslarının degerlendirilmesinde kullanılabilecek verilerin toplanması ve paylaşılmasıdır.   Ör. Sezonda seçilen spor dalı hentbol ise takımlrın attığı goller taptıları toplam hücüm ve savunmalar, kale atışı, 7m atışı ve hatalı pas yüzdeleri, vb gibi veriler degerlendirilebilir. Spor etkinliklerinde, takımda yer alan basın ve istatistikle ilgili öğrenciler bunlardan sorumludur. </vt:lpstr>
      <vt:lpstr>Festival:  spor eğitimindeki uygulamalar bir festival havasında düzenlenir. Takımlar bir isim bulmak, takım resimleri çekmek, takım başarısına ve bireysel başarılara ilgi çekmek ve düzenli olarak duyurmak centilmen ve sportmen oyuncuları seçmek ve kutlamak, tüm bunları okulun tamamıyla paylaşmak şenlik havasının oluşturulmasında oldukça önemlidir. </vt:lpstr>
      <vt:lpstr>PowerPoint Sunusu</vt:lpstr>
      <vt:lpstr>PowerPoint Sunusu</vt:lpstr>
      <vt:lpstr>PowerPoint Sunusu</vt:lpstr>
      <vt:lpstr>PowerPoint Sunusu</vt:lpstr>
      <vt:lpstr>PowerPoint Sunusu</vt:lpstr>
      <vt:lpstr> Takımların belirlenmesi  tüm takımlara eşit başarı şansı tanınması için takımların mümkun olduğunca eşit dağıtılmasına dikkat edilir  ** takımların sayısı ve büyüklüğü ** sınıftaki toplam öğrenci sayısı ** sezon için seçilen spor branşının özelliği ** sahip olunan etkinlik alanı   </vt:lpstr>
      <vt:lpstr> Takımlara öğrenci seçimi nasıl yapılır??  ** Performans göstergeleri  ** beceri yarışmaları ** küçük turnuvalar ** öğrenci seçim komitesi sıralama ölçeği ** seçim sistemi ** seçici olarak öğrencilerden faydanılması </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EGİTİM MODELİ</dc:title>
  <dc:creator>CemAtv</dc:creator>
  <cp:lastModifiedBy>nevin</cp:lastModifiedBy>
  <cp:revision>29</cp:revision>
  <dcterms:created xsi:type="dcterms:W3CDTF">2016-11-04T18:19:32Z</dcterms:created>
  <dcterms:modified xsi:type="dcterms:W3CDTF">2019-12-23T14:01:56Z</dcterms:modified>
</cp:coreProperties>
</file>