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6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6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2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6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6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6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9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5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8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AC5B-BED4-4C1C-91BE-F75A37AA728C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38868-0BDB-4F79-9EF2-0E5C68C0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5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Organizing Data, Database Approach and Data </a:t>
            </a:r>
            <a:r>
              <a:rPr lang="en-US" b="1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81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Databases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Examples of database applications:</a:t>
            </a:r>
          </a:p>
          <a:p>
            <a:pPr lvl="1"/>
            <a:r>
              <a:rPr lang="en-US" sz="3600" dirty="0"/>
              <a:t>Computerized library systems</a:t>
            </a:r>
          </a:p>
          <a:p>
            <a:pPr lvl="1"/>
            <a:r>
              <a:rPr lang="en-US" sz="3600" dirty="0"/>
              <a:t>Automated teller machines</a:t>
            </a:r>
          </a:p>
          <a:p>
            <a:pPr lvl="1"/>
            <a:r>
              <a:rPr lang="en-US" sz="3600" dirty="0"/>
              <a:t>Flight reservation systems</a:t>
            </a:r>
          </a:p>
          <a:p>
            <a:pPr lvl="1"/>
            <a:r>
              <a:rPr lang="en-US" sz="3600" dirty="0"/>
              <a:t>Computerized parts inventory systems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5076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Baltzan</a:t>
            </a:r>
            <a:r>
              <a:rPr lang="tr-TR" sz="3200" dirty="0" smtClean="0"/>
              <a:t> P. (2019), Business </a:t>
            </a:r>
            <a:r>
              <a:rPr lang="tr-TR" sz="3200" dirty="0" err="1" smtClean="0"/>
              <a:t>Driven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Systems</a:t>
            </a:r>
            <a:r>
              <a:rPr lang="tr-TR" sz="3200" dirty="0" smtClean="0"/>
              <a:t>, </a:t>
            </a:r>
            <a:r>
              <a:rPr lang="tr-TR" sz="3200" dirty="0" err="1" smtClean="0"/>
              <a:t>Mc</a:t>
            </a:r>
            <a:r>
              <a:rPr lang="tr-TR" sz="3200" dirty="0" smtClean="0"/>
              <a:t> </a:t>
            </a:r>
            <a:r>
              <a:rPr lang="tr-TR" sz="3200" dirty="0" err="1" smtClean="0"/>
              <a:t>Graw</a:t>
            </a:r>
            <a:r>
              <a:rPr lang="tr-TR" sz="3200" dirty="0" smtClean="0"/>
              <a:t> </a:t>
            </a:r>
            <a:r>
              <a:rPr lang="tr-TR" sz="3200" dirty="0" err="1" smtClean="0"/>
              <a:t>Hill</a:t>
            </a:r>
            <a:r>
              <a:rPr lang="tr-TR" sz="3200" dirty="0" smtClean="0"/>
              <a:t>, 6th Ed.</a:t>
            </a:r>
          </a:p>
          <a:p>
            <a:r>
              <a:rPr lang="en-US" sz="3200" dirty="0" smtClean="0"/>
              <a:t>Laudon K. and J. Laudon</a:t>
            </a:r>
            <a:r>
              <a:rPr lang="tr-TR" sz="3200" dirty="0" smtClean="0"/>
              <a:t> (2018)</a:t>
            </a:r>
            <a:r>
              <a:rPr lang="en-US" sz="3200" dirty="0" smtClean="0"/>
              <a:t>, Management Information Systems, </a:t>
            </a:r>
            <a:r>
              <a:rPr lang="tr-TR" sz="3200" dirty="0" err="1" smtClean="0"/>
              <a:t>Managing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Digital</a:t>
            </a:r>
            <a:r>
              <a:rPr lang="tr-TR" sz="3200" dirty="0" smtClean="0"/>
              <a:t> </a:t>
            </a:r>
            <a:r>
              <a:rPr lang="tr-TR" sz="3200" dirty="0" err="1" smtClean="0"/>
              <a:t>Firm</a:t>
            </a:r>
            <a:r>
              <a:rPr lang="tr-TR" sz="3200" dirty="0" smtClean="0"/>
              <a:t>, </a:t>
            </a:r>
            <a:r>
              <a:rPr lang="tr-TR" sz="3200" dirty="0" err="1" smtClean="0"/>
              <a:t>Pearson</a:t>
            </a:r>
            <a:r>
              <a:rPr lang="tr-TR" sz="3200" dirty="0" smtClean="0"/>
              <a:t>, 15th Ed.</a:t>
            </a:r>
          </a:p>
          <a:p>
            <a:r>
              <a:rPr lang="tr-TR" sz="3200" dirty="0" err="1" smtClean="0"/>
              <a:t>Plant</a:t>
            </a:r>
            <a:r>
              <a:rPr lang="tr-TR" sz="3200" dirty="0" smtClean="0"/>
              <a:t> R. </a:t>
            </a:r>
            <a:r>
              <a:rPr lang="tr-TR" sz="3200" dirty="0" err="1" smtClean="0"/>
              <a:t>And</a:t>
            </a:r>
            <a:r>
              <a:rPr lang="tr-TR" sz="3200" dirty="0" smtClean="0"/>
              <a:t> S. </a:t>
            </a:r>
            <a:r>
              <a:rPr lang="tr-TR" sz="3200" dirty="0" err="1" smtClean="0"/>
              <a:t>Murrel</a:t>
            </a:r>
            <a:r>
              <a:rPr lang="tr-TR" sz="3200" dirty="0" smtClean="0"/>
              <a:t> (2007), An </a:t>
            </a:r>
            <a:r>
              <a:rPr lang="tr-TR" sz="3200" dirty="0" err="1" smtClean="0"/>
              <a:t>Executive’s</a:t>
            </a:r>
            <a:r>
              <a:rPr lang="tr-TR" sz="3200" dirty="0" smtClean="0"/>
              <a:t> Guide </a:t>
            </a:r>
            <a:r>
              <a:rPr lang="tr-TR" sz="3200" dirty="0" err="1" smtClean="0"/>
              <a:t>to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Tehcnology</a:t>
            </a:r>
            <a:r>
              <a:rPr lang="tr-TR" sz="3200" dirty="0" smtClean="0"/>
              <a:t>, Cambridge.</a:t>
            </a:r>
          </a:p>
          <a:p>
            <a:r>
              <a:rPr lang="en-US" sz="3200" dirty="0"/>
              <a:t>O’Brien and </a:t>
            </a:r>
            <a:r>
              <a:rPr lang="en-US" sz="3200" dirty="0" err="1" smtClean="0"/>
              <a:t>Marakas</a:t>
            </a:r>
            <a:r>
              <a:rPr lang="tr-TR" sz="3200" dirty="0" smtClean="0"/>
              <a:t> (2011)</a:t>
            </a:r>
            <a:r>
              <a:rPr lang="en-US" sz="3200" smtClean="0"/>
              <a:t>, </a:t>
            </a:r>
            <a:r>
              <a:rPr lang="en-US" sz="3200"/>
              <a:t>Management Information Systems, </a:t>
            </a:r>
            <a:r>
              <a:rPr lang="en-US" sz="3200" smtClean="0"/>
              <a:t>McGraw </a:t>
            </a:r>
            <a:r>
              <a:rPr lang="en-US" sz="3200"/>
              <a:t>Hill, 10</a:t>
            </a:r>
            <a:r>
              <a:rPr lang="en-US" sz="3200" baseline="30000"/>
              <a:t>th</a:t>
            </a:r>
            <a:r>
              <a:rPr lang="en-US" sz="3200"/>
              <a:t> Ed.</a:t>
            </a:r>
            <a:endParaRPr lang="tr-T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8974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An effective information system provides users </a:t>
            </a:r>
            <a:r>
              <a:rPr lang="en-US" sz="4000" dirty="0" smtClean="0"/>
              <a:t>with</a:t>
            </a:r>
            <a:endParaRPr lang="tr-TR" sz="4000" dirty="0"/>
          </a:p>
          <a:p>
            <a:pPr lvl="1"/>
            <a:r>
              <a:rPr lang="en-US" sz="3600" dirty="0" smtClean="0"/>
              <a:t> accurate</a:t>
            </a:r>
            <a:endParaRPr lang="tr-TR" sz="3600" dirty="0" smtClean="0"/>
          </a:p>
          <a:p>
            <a:pPr lvl="1"/>
            <a:r>
              <a:rPr lang="en-US" sz="3600" dirty="0" smtClean="0"/>
              <a:t> timely</a:t>
            </a:r>
            <a:endParaRPr lang="tr-TR" sz="3600" dirty="0" smtClean="0"/>
          </a:p>
          <a:p>
            <a:pPr lvl="1"/>
            <a:r>
              <a:rPr lang="en-US" sz="3600" dirty="0" smtClean="0"/>
              <a:t>and </a:t>
            </a:r>
            <a:r>
              <a:rPr lang="en-US" sz="3600" dirty="0"/>
              <a:t>relevant information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en-US" sz="4000" dirty="0"/>
              <a:t>To obtain these 3 features, data management is essential.</a:t>
            </a:r>
          </a:p>
          <a:p>
            <a:pPr marL="457200" lvl="1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0651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Traditional</a:t>
            </a:r>
            <a:r>
              <a:rPr lang="tr-TR" b="1" dirty="0" smtClean="0"/>
              <a:t> File </a:t>
            </a:r>
            <a:r>
              <a:rPr lang="tr-TR" b="1" dirty="0" err="1" smtClean="0"/>
              <a:t>Processing</a:t>
            </a:r>
            <a:r>
              <a:rPr lang="tr-TR" b="1" dirty="0" smtClean="0"/>
              <a:t> </a:t>
            </a:r>
            <a:r>
              <a:rPr lang="tr-TR" sz="2000" b="1" dirty="0" smtClean="0"/>
              <a:t>Source: </a:t>
            </a:r>
            <a:r>
              <a:rPr lang="en-US" sz="2000" dirty="0"/>
              <a:t>Laudon K. and J. Laudon, Management Information Systems</a:t>
            </a:r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70"/>
          <a:stretch/>
        </p:blipFill>
        <p:spPr bwMode="auto">
          <a:xfrm>
            <a:off x="2272937" y="1690689"/>
            <a:ext cx="7276011" cy="4971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94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Possible</a:t>
            </a:r>
            <a:r>
              <a:rPr lang="tr-TR" b="1" dirty="0" smtClean="0"/>
              <a:t> </a:t>
            </a:r>
            <a:r>
              <a:rPr lang="tr-TR" b="1" dirty="0" err="1" smtClean="0"/>
              <a:t>Problems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b="1" dirty="0" smtClean="0"/>
          </a:p>
          <a:p>
            <a:r>
              <a:rPr lang="en-US" sz="3600" b="1" dirty="0" smtClean="0"/>
              <a:t>Data </a:t>
            </a:r>
            <a:r>
              <a:rPr lang="en-US" sz="3600" b="1" dirty="0"/>
              <a:t>redundancy and </a:t>
            </a:r>
            <a:r>
              <a:rPr lang="en-US" sz="3600" b="1" dirty="0" smtClean="0"/>
              <a:t>inconsistency</a:t>
            </a:r>
            <a:endParaRPr lang="tr-TR" sz="3600" b="1" dirty="0" smtClean="0"/>
          </a:p>
          <a:p>
            <a:pPr lvl="1"/>
            <a:r>
              <a:rPr lang="en-US" sz="3200" dirty="0"/>
              <a:t>duplicate data in multiple data </a:t>
            </a:r>
            <a:r>
              <a:rPr lang="en-US" sz="3200" dirty="0" smtClean="0"/>
              <a:t>files</a:t>
            </a:r>
            <a:endParaRPr lang="tr-TR" sz="3200" dirty="0" smtClean="0"/>
          </a:p>
          <a:p>
            <a:pPr lvl="1"/>
            <a:r>
              <a:rPr lang="tr-TR" sz="3200" dirty="0" smtClean="0"/>
              <a:t>W</a:t>
            </a:r>
            <a:r>
              <a:rPr lang="en-US" sz="3200" dirty="0" err="1" smtClean="0"/>
              <a:t>ast</a:t>
            </a:r>
            <a:r>
              <a:rPr lang="tr-TR" sz="3200" dirty="0" err="1" smtClean="0"/>
              <a:t>ing</a:t>
            </a:r>
            <a:r>
              <a:rPr lang="en-US" sz="3200" dirty="0" smtClean="0"/>
              <a:t> </a:t>
            </a:r>
            <a:r>
              <a:rPr lang="en-US" sz="3200" dirty="0"/>
              <a:t>storage resources </a:t>
            </a:r>
            <a:endParaRPr lang="tr-TR" sz="3200" dirty="0" smtClean="0"/>
          </a:p>
          <a:p>
            <a:pPr lvl="1"/>
            <a:r>
              <a:rPr lang="en-US" sz="3200" dirty="0" smtClean="0"/>
              <a:t>lead</a:t>
            </a:r>
            <a:r>
              <a:rPr lang="tr-TR" sz="3200" dirty="0" err="1" smtClean="0"/>
              <a:t>ing</a:t>
            </a:r>
            <a:r>
              <a:rPr lang="en-US" sz="3200" dirty="0" smtClean="0"/>
              <a:t> </a:t>
            </a:r>
            <a:r>
              <a:rPr lang="en-US" sz="3200" dirty="0"/>
              <a:t>to </a:t>
            </a:r>
            <a:r>
              <a:rPr lang="en-US" sz="3200" b="1" dirty="0"/>
              <a:t>data inconsistency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076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Possible</a:t>
            </a:r>
            <a:r>
              <a:rPr lang="tr-TR" b="1" dirty="0" smtClean="0"/>
              <a:t> </a:t>
            </a:r>
            <a:r>
              <a:rPr lang="tr-TR" b="1" dirty="0" err="1" smtClean="0"/>
              <a:t>Problems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/>
              <a:t>Program-data </a:t>
            </a:r>
            <a:r>
              <a:rPr lang="en-US" sz="3600" b="1" dirty="0" smtClean="0"/>
              <a:t>dependence</a:t>
            </a:r>
            <a:endParaRPr lang="tr-TR" sz="3600" b="1" dirty="0" smtClean="0"/>
          </a:p>
          <a:p>
            <a:pPr lvl="1"/>
            <a:r>
              <a:rPr lang="tr-TR" sz="3200" dirty="0" err="1" smtClean="0"/>
              <a:t>Only</a:t>
            </a:r>
            <a:r>
              <a:rPr lang="tr-TR" sz="3200" dirty="0" smtClean="0"/>
              <a:t> </a:t>
            </a:r>
            <a:r>
              <a:rPr lang="tr-TR" sz="3200" dirty="0" err="1" smtClean="0"/>
              <a:t>specific</a:t>
            </a:r>
            <a:r>
              <a:rPr lang="tr-TR" sz="3200" dirty="0" smtClean="0"/>
              <a:t> </a:t>
            </a:r>
            <a:r>
              <a:rPr lang="tr-TR" sz="3200" dirty="0" err="1" smtClean="0"/>
              <a:t>programs</a:t>
            </a:r>
            <a:r>
              <a:rPr lang="tr-TR" sz="3200" dirty="0" smtClean="0"/>
              <a:t> can </a:t>
            </a:r>
            <a:r>
              <a:rPr lang="tr-TR" sz="3200" dirty="0" err="1" smtClean="0"/>
              <a:t>update</a:t>
            </a:r>
            <a:r>
              <a:rPr lang="tr-TR" sz="3200" dirty="0" smtClean="0"/>
              <a:t>, </a:t>
            </a:r>
            <a:r>
              <a:rPr lang="tr-TR" sz="3200" dirty="0" err="1" smtClean="0"/>
              <a:t>change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maintain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files</a:t>
            </a:r>
            <a:r>
              <a:rPr lang="tr-TR" sz="3200" dirty="0" smtClean="0"/>
              <a:t>.</a:t>
            </a:r>
          </a:p>
          <a:p>
            <a:pPr lvl="1"/>
            <a:r>
              <a:rPr lang="tr-TR" sz="3200" dirty="0" err="1" smtClean="0"/>
              <a:t>Any</a:t>
            </a:r>
            <a:r>
              <a:rPr lang="tr-TR" sz="3200" dirty="0" smtClean="0"/>
              <a:t> </a:t>
            </a:r>
            <a:r>
              <a:rPr lang="tr-TR" sz="3200" dirty="0" err="1" smtClean="0"/>
              <a:t>change</a:t>
            </a:r>
            <a:r>
              <a:rPr lang="tr-TR" sz="3200" dirty="0" smtClean="0"/>
              <a:t> in a software </a:t>
            </a:r>
            <a:r>
              <a:rPr lang="tr-TR" sz="3200" dirty="0" err="1" smtClean="0"/>
              <a:t>could</a:t>
            </a:r>
            <a:r>
              <a:rPr lang="tr-TR" sz="3200" dirty="0" smtClean="0"/>
              <a:t> </a:t>
            </a:r>
            <a:r>
              <a:rPr lang="tr-TR" sz="3200" dirty="0" err="1" smtClean="0"/>
              <a:t>require</a:t>
            </a:r>
            <a:r>
              <a:rPr lang="tr-TR" sz="3200" dirty="0" smtClean="0"/>
              <a:t> a </a:t>
            </a:r>
            <a:r>
              <a:rPr lang="tr-TR" sz="3200" dirty="0" err="1" smtClean="0"/>
              <a:t>change</a:t>
            </a:r>
            <a:r>
              <a:rPr lang="tr-TR" sz="3200" dirty="0" smtClean="0"/>
              <a:t> in data </a:t>
            </a:r>
            <a:r>
              <a:rPr lang="tr-TR" sz="3200" dirty="0" err="1" smtClean="0"/>
              <a:t>accessed</a:t>
            </a:r>
            <a:r>
              <a:rPr lang="tr-TR" sz="3200" dirty="0" smtClean="0"/>
              <a:t>.</a:t>
            </a:r>
          </a:p>
          <a:p>
            <a:pPr marL="228600" lvl="1">
              <a:spcBef>
                <a:spcPts val="1000"/>
              </a:spcBef>
            </a:pPr>
            <a:r>
              <a:rPr lang="tr-TR" sz="3600" b="1" dirty="0" err="1"/>
              <a:t>Lack</a:t>
            </a:r>
            <a:r>
              <a:rPr lang="tr-TR" sz="3600" b="1" dirty="0"/>
              <a:t> of </a:t>
            </a:r>
            <a:r>
              <a:rPr lang="tr-TR" sz="3600" b="1" dirty="0" err="1" smtClean="0"/>
              <a:t>Flexibility</a:t>
            </a:r>
            <a:endParaRPr lang="tr-TR" sz="3600" b="1" dirty="0" smtClean="0"/>
          </a:p>
          <a:p>
            <a:pPr marL="685800" lvl="2">
              <a:spcBef>
                <a:spcPts val="1000"/>
              </a:spcBef>
            </a:pPr>
            <a:r>
              <a:rPr lang="tr-TR" sz="3200" dirty="0" err="1" smtClean="0"/>
              <a:t>Only</a:t>
            </a:r>
            <a:r>
              <a:rPr lang="tr-TR" sz="3200" dirty="0" smtClean="0"/>
              <a:t> </a:t>
            </a:r>
            <a:r>
              <a:rPr lang="en-US" sz="3200" dirty="0"/>
              <a:t>routine scheduled reports after extensive programming </a:t>
            </a:r>
            <a:r>
              <a:rPr lang="en-US" sz="3200" dirty="0" smtClean="0"/>
              <a:t>efforts</a:t>
            </a:r>
            <a:endParaRPr lang="tr-TR" sz="3200" dirty="0" smtClean="0"/>
          </a:p>
          <a:p>
            <a:pPr marL="685800" lvl="2">
              <a:spcBef>
                <a:spcPts val="1000"/>
              </a:spcBef>
            </a:pPr>
            <a:r>
              <a:rPr lang="tr-TR" sz="3200" dirty="0" smtClean="0"/>
              <a:t>Data </a:t>
            </a:r>
            <a:r>
              <a:rPr lang="tr-TR" sz="3200" dirty="0" err="1" smtClean="0"/>
              <a:t>rich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information</a:t>
            </a:r>
            <a:r>
              <a:rPr lang="tr-TR" sz="3200" dirty="0" smtClean="0"/>
              <a:t> </a:t>
            </a:r>
            <a:r>
              <a:rPr lang="tr-TR" sz="3200" dirty="0" err="1" smtClean="0"/>
              <a:t>poor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539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Possible</a:t>
            </a:r>
            <a:r>
              <a:rPr lang="tr-TR" b="1" dirty="0" smtClean="0"/>
              <a:t> </a:t>
            </a:r>
            <a:r>
              <a:rPr lang="tr-TR" b="1" dirty="0" err="1" smtClean="0"/>
              <a:t>Problems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b="1" dirty="0" err="1" smtClean="0"/>
              <a:t>Poor</a:t>
            </a:r>
            <a:r>
              <a:rPr lang="tr-TR" sz="4000" b="1" dirty="0" smtClean="0"/>
              <a:t> Security</a:t>
            </a:r>
          </a:p>
          <a:p>
            <a:endParaRPr lang="tr-TR" sz="4000" b="1" dirty="0" smtClean="0"/>
          </a:p>
          <a:p>
            <a:endParaRPr lang="tr-TR" sz="4000" b="1" dirty="0"/>
          </a:p>
          <a:p>
            <a:r>
              <a:rPr lang="en-US" sz="4000" b="1" dirty="0" smtClean="0"/>
              <a:t>Lack </a:t>
            </a:r>
            <a:r>
              <a:rPr lang="en-US" sz="4000" b="1" dirty="0"/>
              <a:t>of Data Sharing and </a:t>
            </a:r>
            <a:r>
              <a:rPr lang="en-US" sz="4000" b="1" dirty="0" smtClean="0"/>
              <a:t>Availability</a:t>
            </a:r>
            <a:endParaRPr lang="tr-TR" sz="4000" b="1" dirty="0"/>
          </a:p>
          <a:p>
            <a:pPr lvl="1"/>
            <a:r>
              <a:rPr lang="tr-TR" sz="3600" dirty="0" err="1" smtClean="0"/>
              <a:t>Different</a:t>
            </a:r>
            <a:r>
              <a:rPr lang="tr-TR" sz="3600" dirty="0" smtClean="0"/>
              <a:t> </a:t>
            </a:r>
            <a:r>
              <a:rPr lang="tr-TR" sz="3600" dirty="0" err="1" smtClean="0"/>
              <a:t>files</a:t>
            </a:r>
            <a:r>
              <a:rPr lang="tr-TR" sz="3600" dirty="0" smtClean="0"/>
              <a:t> in </a:t>
            </a:r>
            <a:r>
              <a:rPr lang="tr-TR" sz="3600" dirty="0" err="1" smtClean="0"/>
              <a:t>different</a:t>
            </a:r>
            <a:r>
              <a:rPr lang="tr-TR" sz="3600" dirty="0" smtClean="0"/>
              <a:t> </a:t>
            </a:r>
            <a:r>
              <a:rPr lang="tr-TR" sz="3600" dirty="0" err="1" smtClean="0"/>
              <a:t>parts</a:t>
            </a:r>
            <a:r>
              <a:rPr lang="tr-TR" sz="3600" dirty="0" smtClean="0"/>
              <a:t> of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organization</a:t>
            </a:r>
            <a:endParaRPr lang="tr-TR" sz="3600" dirty="0" smtClean="0"/>
          </a:p>
          <a:p>
            <a:pPr lvl="1"/>
            <a:r>
              <a:rPr lang="tr-TR" sz="3600" dirty="0" err="1" smtClean="0"/>
              <a:t>Timeliness</a:t>
            </a:r>
            <a:r>
              <a:rPr lang="tr-TR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071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Databases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 </a:t>
            </a:r>
            <a:r>
              <a:rPr lang="en-US" sz="4000" b="1" dirty="0"/>
              <a:t>database</a:t>
            </a:r>
            <a:r>
              <a:rPr lang="en-US" sz="4000" dirty="0"/>
              <a:t> is an organized collection of related information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pPr marL="0" indent="0">
              <a:buNone/>
            </a:pPr>
            <a:endParaRPr lang="tr-TR" sz="4000" dirty="0" smtClean="0"/>
          </a:p>
          <a:p>
            <a:r>
              <a:rPr lang="en-US" sz="4000" dirty="0" smtClean="0"/>
              <a:t> </a:t>
            </a:r>
            <a:r>
              <a:rPr lang="en-US" sz="4000" dirty="0"/>
              <a:t>It is an organized collection, because in a database, all data is described and associated with other data. </a:t>
            </a: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151031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Databases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All </a:t>
            </a:r>
            <a:r>
              <a:rPr lang="en-US" sz="4000" dirty="0"/>
              <a:t>information in a database should be </a:t>
            </a:r>
            <a:r>
              <a:rPr lang="en-US" sz="4000" dirty="0" smtClean="0"/>
              <a:t>related</a:t>
            </a:r>
            <a:r>
              <a:rPr lang="tr-TR" sz="4000" dirty="0" smtClean="0"/>
              <a:t>.</a:t>
            </a:r>
          </a:p>
          <a:p>
            <a:pPr marL="0" indent="0">
              <a:buNone/>
            </a:pPr>
            <a:endParaRPr lang="tr-TR" sz="4000" dirty="0" smtClean="0"/>
          </a:p>
          <a:p>
            <a:r>
              <a:rPr lang="tr-TR" sz="4000" dirty="0" smtClean="0"/>
              <a:t>S</a:t>
            </a:r>
            <a:r>
              <a:rPr lang="en-US" sz="4000" dirty="0" err="1" smtClean="0"/>
              <a:t>eparate</a:t>
            </a:r>
            <a:r>
              <a:rPr lang="en-US" sz="4000" dirty="0" smtClean="0"/>
              <a:t> </a:t>
            </a:r>
            <a:r>
              <a:rPr lang="en-US" sz="4000" dirty="0"/>
              <a:t>databases should be created to manage unrelated information.</a:t>
            </a:r>
          </a:p>
        </p:txBody>
      </p:sp>
    </p:spTree>
    <p:extLst>
      <p:ext uri="{BB962C8B-B14F-4D97-AF65-F5344CB8AC3E}">
        <p14:creationId xmlns:p14="http://schemas.microsoft.com/office/powerpoint/2010/main" val="151031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Databases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A database management system (DBMS)</a:t>
            </a:r>
            <a:r>
              <a:rPr lang="en-US" sz="3600" dirty="0"/>
              <a:t> is a software application that is used </a:t>
            </a:r>
            <a:endParaRPr lang="tr-TR" sz="3600" dirty="0" smtClean="0"/>
          </a:p>
          <a:p>
            <a:pPr lvl="1"/>
            <a:r>
              <a:rPr lang="en-US" sz="3200" dirty="0" smtClean="0"/>
              <a:t>to </a:t>
            </a:r>
            <a:r>
              <a:rPr lang="en-US" sz="3200" dirty="0"/>
              <a:t>create and manage </a:t>
            </a:r>
            <a:r>
              <a:rPr lang="en-US" sz="3200" dirty="0" smtClean="0"/>
              <a:t>databases</a:t>
            </a:r>
            <a:r>
              <a:rPr lang="tr-TR" sz="3200" dirty="0"/>
              <a:t>.</a:t>
            </a:r>
            <a:endParaRPr lang="tr-TR" sz="3200" dirty="0" smtClean="0"/>
          </a:p>
          <a:p>
            <a:pPr lvl="1"/>
            <a:r>
              <a:rPr lang="tr-TR" sz="3200" dirty="0" err="1" smtClean="0"/>
              <a:t>It</a:t>
            </a:r>
            <a:r>
              <a:rPr lang="tr-TR" sz="3200" dirty="0" smtClean="0"/>
              <a:t> </a:t>
            </a:r>
            <a:r>
              <a:rPr lang="en-US" sz="3200" dirty="0" smtClean="0"/>
              <a:t>can </a:t>
            </a:r>
            <a:r>
              <a:rPr lang="en-US" sz="3200" dirty="0"/>
              <a:t>take the form of a personal DBMS, used by one </a:t>
            </a:r>
            <a:r>
              <a:rPr lang="en-US" sz="3200" dirty="0" smtClean="0"/>
              <a:t>person </a:t>
            </a:r>
            <a:endParaRPr lang="tr-TR" sz="3200" dirty="0" smtClean="0"/>
          </a:p>
          <a:p>
            <a:pPr lvl="1"/>
            <a:r>
              <a:rPr lang="en-US" sz="3200" dirty="0" smtClean="0"/>
              <a:t>or </a:t>
            </a:r>
            <a:r>
              <a:rPr lang="en-US" sz="3200" dirty="0"/>
              <a:t>an enterprise DBMS that can be used by multiple users. </a:t>
            </a:r>
          </a:p>
        </p:txBody>
      </p:sp>
    </p:spTree>
    <p:extLst>
      <p:ext uri="{BB962C8B-B14F-4D97-AF65-F5344CB8AC3E}">
        <p14:creationId xmlns:p14="http://schemas.microsoft.com/office/powerpoint/2010/main" val="49780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343</Words>
  <Application>Microsoft Office PowerPoint</Application>
  <PresentationFormat>Geniş ekran</PresentationFormat>
  <Paragraphs>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Business Information Systems II</vt:lpstr>
      <vt:lpstr>Organizing Data</vt:lpstr>
      <vt:lpstr>Traditional File Processing Source: Laudon K. and J. Laudon, Management Information Systems</vt:lpstr>
      <vt:lpstr>Possible Problems</vt:lpstr>
      <vt:lpstr>Possible Problems</vt:lpstr>
      <vt:lpstr>Possible Problems</vt:lpstr>
      <vt:lpstr>Databases</vt:lpstr>
      <vt:lpstr>Databases</vt:lpstr>
      <vt:lpstr>Databases</vt:lpstr>
      <vt:lpstr>Databases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33</cp:revision>
  <dcterms:created xsi:type="dcterms:W3CDTF">2020-01-21T08:46:39Z</dcterms:created>
  <dcterms:modified xsi:type="dcterms:W3CDTF">2020-01-21T11:22:03Z</dcterms:modified>
</cp:coreProperties>
</file>