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304" r:id="rId3"/>
    <p:sldId id="305" r:id="rId4"/>
    <p:sldId id="306" r:id="rId5"/>
    <p:sldId id="307" r:id="rId6"/>
    <p:sldId id="308" r:id="rId7"/>
    <p:sldId id="309" r:id="rId8"/>
    <p:sldId id="310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4ECAA-891E-416B-A79F-7DFD4541415A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E9A8D-05C6-4F80-9A45-8F1964611E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67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fld id="{138B703D-8F46-4509-95F2-A13F5F76C14D}" type="slidenum">
              <a:rPr lang="tr-TR" altLang="tr-TR" sz="1200" b="0"/>
              <a:pPr algn="r">
                <a:buFontTx/>
                <a:buNone/>
              </a:pPr>
              <a:t>1</a:t>
            </a:fld>
            <a:endParaRPr lang="tr-TR" altLang="tr-TR" sz="1200" b="0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36480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fld id="{42C15814-04DF-478A-920D-7660873F9F12}" type="slidenum">
              <a:rPr lang="tr-TR" altLang="tr-TR" sz="1200" b="0"/>
              <a:pPr algn="r">
                <a:buFontTx/>
                <a:buNone/>
              </a:pPr>
              <a:t>2</a:t>
            </a:fld>
            <a:endParaRPr lang="tr-TR" altLang="tr-TR" sz="1200" b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982543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fld id="{685F448B-2CD3-41E8-A17F-40271214CC0A}" type="slidenum">
              <a:rPr lang="tr-TR" altLang="tr-TR" sz="1200" b="0"/>
              <a:pPr algn="r">
                <a:buFontTx/>
                <a:buNone/>
              </a:pPr>
              <a:t>3</a:t>
            </a:fld>
            <a:endParaRPr lang="tr-TR" altLang="tr-TR" sz="1200" b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625045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fld id="{DA616F2F-C3D7-4A69-B30D-F8F816263680}" type="slidenum">
              <a:rPr lang="tr-TR" altLang="tr-TR" sz="1200" b="0"/>
              <a:pPr algn="r">
                <a:buFontTx/>
                <a:buNone/>
              </a:pPr>
              <a:t>4</a:t>
            </a:fld>
            <a:endParaRPr lang="tr-TR" altLang="tr-TR" sz="1200" b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27157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fld id="{7B6053CD-43B4-41B4-B4F3-5E47E61658C3}" type="slidenum">
              <a:rPr lang="tr-TR" altLang="tr-TR" sz="1200" b="0"/>
              <a:pPr algn="r">
                <a:buFontTx/>
                <a:buNone/>
              </a:pPr>
              <a:t>5</a:t>
            </a:fld>
            <a:endParaRPr lang="tr-TR" altLang="tr-TR" sz="1200" b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636841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fld id="{772731DC-3721-4674-B2B3-D5C2CF4B9E89}" type="slidenum">
              <a:rPr lang="tr-TR" altLang="tr-TR" sz="1200" b="0"/>
              <a:pPr algn="r">
                <a:buFontTx/>
                <a:buNone/>
              </a:pPr>
              <a:t>6</a:t>
            </a:fld>
            <a:endParaRPr lang="tr-TR" altLang="tr-TR" sz="1200" b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666255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fld id="{B4CB19E6-6E32-480E-8E94-AC66DAB6F303}" type="slidenum">
              <a:rPr lang="tr-TR" altLang="tr-TR" sz="1200" b="0"/>
              <a:pPr algn="r">
                <a:buFontTx/>
                <a:buNone/>
              </a:pPr>
              <a:t>7</a:t>
            </a:fld>
            <a:endParaRPr lang="tr-TR" altLang="tr-TR" sz="1200" b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6825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fld id="{CE2FEE24-E17E-4C30-9BAE-6B8529FA4860}" type="slidenum">
              <a:rPr lang="tr-TR" altLang="tr-TR" sz="1200" b="0"/>
              <a:pPr algn="r">
                <a:buFontTx/>
                <a:buNone/>
              </a:pPr>
              <a:t>8</a:t>
            </a:fld>
            <a:endParaRPr lang="tr-TR" altLang="tr-TR" sz="1200" b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61850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94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49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13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7E51-564B-4DA1-9741-6AEABB97818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1075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44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19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19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96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191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70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24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23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31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3039" y="2414589"/>
            <a:ext cx="5689600" cy="3024187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KIRSAL YOLLAR DERSİ </a:t>
            </a: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HAFTA</a:t>
            </a:r>
            <a:b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Doç.Dr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Havva Eylem POLAT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altLang="tr-TR" sz="4400" b="1" dirty="0"/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2424114" y="333376"/>
            <a:ext cx="5978525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3000" b="0">
                <a:latin typeface="Times New Roman" panose="02020603050405020304" pitchFamily="18" charset="0"/>
                <a:cs typeface="Times New Roman" panose="02020603050405020304" pitchFamily="18" charset="0"/>
              </a:rPr>
              <a:t>ANKARA ÜNİVERSİTESİ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700" b="0">
                <a:latin typeface="Times New Roman" panose="02020603050405020304" pitchFamily="18" charset="0"/>
                <a:cs typeface="Times New Roman" panose="02020603050405020304" pitchFamily="18" charset="0"/>
              </a:rPr>
              <a:t>ZİRAAT FAKÜLTESİ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TARIMSAL YAPILAR VE SULAMA  BÖLÜMÜ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tr-TR" altLang="tr-TR" sz="2000" b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774826" y="400058"/>
            <a:ext cx="7777163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chemeClr val="accent2"/>
                </a:solidFill>
                <a:latin typeface="Comic Sans MS" panose="030F0702030302020204" pitchFamily="66" charset="0"/>
              </a:rPr>
              <a:t>KARAYOLLARI GEOMETRİK ELEMANLARI TASARIMI</a:t>
            </a:r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1992313" y="1341439"/>
            <a:ext cx="7993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altLang="tr-T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3.2 DÜŞEY KURPLAR</a:t>
            </a:r>
            <a:r>
              <a:rPr lang="tr-TR" altLang="tr-TR"/>
              <a:t>    </a:t>
            </a:r>
          </a:p>
          <a:p>
            <a:pPr eaLnBrk="1" hangingPunct="1">
              <a:defRPr/>
            </a:pPr>
            <a:r>
              <a:rPr lang="tr-TR" altLang="tr-T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3.2.1 PARABOLİK DÜŞEY KURPLER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5931975" y="2899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992313" y="3068638"/>
            <a:ext cx="8532812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tr-TR" altLang="tr-TR" b="0"/>
              <a:t>g1 ve g2	:Düşey eksen eğimleri</a:t>
            </a:r>
          </a:p>
          <a:p>
            <a:pPr algn="l" eaLnBrk="1" hangingPunct="1">
              <a:buFontTx/>
              <a:buNone/>
            </a:pPr>
            <a:r>
              <a:rPr lang="tr-TR" altLang="tr-TR" b="0"/>
              <a:t>L	:Düşey kurbun yatay izdüşümündeki uzunluğu</a:t>
            </a:r>
          </a:p>
          <a:p>
            <a:pPr algn="l" eaLnBrk="1" hangingPunct="1">
              <a:buFontTx/>
              <a:buNone/>
            </a:pPr>
            <a:r>
              <a:rPr lang="tr-TR" altLang="tr-TR" b="0"/>
              <a:t>N	:Düşey kurp üzerindeki herhangi bir nokta</a:t>
            </a:r>
          </a:p>
          <a:p>
            <a:pPr algn="l" eaLnBrk="1" hangingPunct="1">
              <a:buFontTx/>
              <a:buNone/>
            </a:pPr>
            <a:r>
              <a:rPr lang="tr-TR" altLang="tr-TR" b="0"/>
              <a:t>L	:N noktasının en yakın teğet noktasına olan yatay mesafe</a:t>
            </a:r>
          </a:p>
          <a:p>
            <a:pPr algn="l" eaLnBrk="1" hangingPunct="1">
              <a:buFontTx/>
              <a:buNone/>
            </a:pPr>
            <a:r>
              <a:rPr lang="tr-TR" altLang="tr-TR" b="0"/>
              <a:t>D	:Düşey kurp üzerindeki bir N noktasının düşey kurp üzerindeki iz düşümüne olan 	  	 mesafesi</a:t>
            </a:r>
          </a:p>
          <a:p>
            <a:pPr algn="l" eaLnBrk="1" hangingPunct="1">
              <a:buFontTx/>
              <a:buNone/>
            </a:pPr>
            <a:r>
              <a:rPr lang="tr-TR" altLang="tr-TR" b="0"/>
              <a:t>G	:Eğimlerin cebrik farkı (gı-g2)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992313" y="2479675"/>
            <a:ext cx="8348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tr-TR" altLang="tr-TR"/>
              <a:t>3.2.1.3.Parabolik Düşey Kurplarda Kırmızı Kot Hesabı</a:t>
            </a: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5931975" y="305017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5931975" y="305017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920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774826" y="365133"/>
            <a:ext cx="7777163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chemeClr val="accent2"/>
                </a:solidFill>
                <a:latin typeface="Comic Sans MS" panose="030F0702030302020204" pitchFamily="66" charset="0"/>
              </a:rPr>
              <a:t>KARAYOLLARI GEOMETRİK ELEMANLARI TASARIMI</a:t>
            </a:r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1992313" y="1341439"/>
            <a:ext cx="7993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altLang="tr-T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3.2 DÜŞEY KURPLAR</a:t>
            </a:r>
            <a:r>
              <a:rPr lang="tr-TR" altLang="tr-TR"/>
              <a:t>    </a:t>
            </a:r>
          </a:p>
          <a:p>
            <a:pPr eaLnBrk="1" hangingPunct="1">
              <a:defRPr/>
            </a:pPr>
            <a:r>
              <a:rPr lang="tr-TR" altLang="tr-T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3.2.2 ALT GEÇİŞLERDE GÖRÜŞ MESAFESİ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5931975" y="2899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0359" name="Rectangle 8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0360" name="Rectangle 10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0361" name="Rectangle 11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0362" name="Rectangle 12"/>
          <p:cNvSpPr>
            <a:spLocks noChangeArrowheads="1"/>
          </p:cNvSpPr>
          <p:nvPr/>
        </p:nvSpPr>
        <p:spPr bwMode="auto">
          <a:xfrm>
            <a:off x="5931975" y="305017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0363" name="Rectangle 14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0364" name="Rectangle 15"/>
          <p:cNvSpPr>
            <a:spLocks noChangeArrowheads="1"/>
          </p:cNvSpPr>
          <p:nvPr/>
        </p:nvSpPr>
        <p:spPr bwMode="auto">
          <a:xfrm>
            <a:off x="2135188" y="2205039"/>
            <a:ext cx="78724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Low" eaLnBrk="1" hangingPunct="1">
              <a:buFontTx/>
              <a:buNone/>
            </a:pPr>
            <a:r>
              <a:rPr lang="tr-TR" altLang="tr-TR" sz="1800" b="0"/>
              <a:t>Alt geçitlerde görüş mesafesinin </a:t>
            </a:r>
            <a:r>
              <a:rPr lang="tr-TR" altLang="tr-TR" sz="1800" b="0">
                <a:solidFill>
                  <a:srgbClr val="CC0000"/>
                </a:solidFill>
              </a:rPr>
              <a:t>DGM'ni sağlayacak uzunlukta</a:t>
            </a:r>
            <a:r>
              <a:rPr lang="tr-TR" altLang="tr-TR" sz="1800" b="0"/>
              <a:t> olmalıdır. Ancak daha uzun mesafeler tercih edilmelidir. </a:t>
            </a:r>
          </a:p>
          <a:p>
            <a:pPr algn="justLow" eaLnBrk="1" hangingPunct="1">
              <a:buFontTx/>
              <a:buNone/>
            </a:pPr>
            <a:r>
              <a:rPr lang="tr-TR" altLang="tr-TR" sz="1800" b="0"/>
              <a:t>Alt geçitlerde düşey kurbun uzunluğu aşağıdaki formül ile hesaplanır.</a:t>
            </a:r>
          </a:p>
        </p:txBody>
      </p:sp>
      <p:pic>
        <p:nvPicPr>
          <p:cNvPr id="1003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789364"/>
            <a:ext cx="5292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6" name="Rectangle 19"/>
          <p:cNvSpPr>
            <a:spLocks noChangeArrowheads="1"/>
          </p:cNvSpPr>
          <p:nvPr/>
        </p:nvSpPr>
        <p:spPr bwMode="auto">
          <a:xfrm>
            <a:off x="5931975" y="304382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100367" name="Object 18"/>
          <p:cNvGraphicFramePr>
            <a:graphicFrameLocks noChangeAspect="1"/>
          </p:cNvGraphicFramePr>
          <p:nvPr/>
        </p:nvGraphicFramePr>
        <p:xfrm>
          <a:off x="6959601" y="4076701"/>
          <a:ext cx="28813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Denklem" r:id="rId5" imgW="2286000" imgH="457200" progId="Equation.3">
                  <p:embed/>
                </p:oleObj>
              </mc:Choice>
              <mc:Fallback>
                <p:oleObj name="Denklem" r:id="rId5" imgW="2286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1" y="4076701"/>
                        <a:ext cx="288131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8" name="Rectangle 21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100369" name="Object 20"/>
          <p:cNvGraphicFramePr>
            <a:graphicFrameLocks noChangeAspect="1"/>
          </p:cNvGraphicFramePr>
          <p:nvPr/>
        </p:nvGraphicFramePr>
        <p:xfrm>
          <a:off x="6888163" y="5219701"/>
          <a:ext cx="36004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Denklem" r:id="rId7" imgW="2578100" imgH="393700" progId="Equation.3">
                  <p:embed/>
                </p:oleObj>
              </mc:Choice>
              <mc:Fallback>
                <p:oleObj name="Denklem" r:id="rId7" imgW="2578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3" y="5219701"/>
                        <a:ext cx="360045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3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774826" y="365133"/>
            <a:ext cx="7777163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chemeClr val="accent2"/>
                </a:solidFill>
                <a:latin typeface="Comic Sans MS" panose="030F0702030302020204" pitchFamily="66" charset="0"/>
              </a:rPr>
              <a:t>KARAYOLLARI GEOMETRİK ELEMANLARI TASARIMI</a:t>
            </a: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1992313" y="1341439"/>
            <a:ext cx="7993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altLang="tr-T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3.2 DÜŞEY KURPLAR</a:t>
            </a:r>
            <a:r>
              <a:rPr lang="tr-TR" altLang="tr-TR"/>
              <a:t>    </a:t>
            </a:r>
          </a:p>
          <a:p>
            <a:pPr eaLnBrk="1" hangingPunct="1">
              <a:defRPr/>
            </a:pPr>
            <a:r>
              <a:rPr lang="tr-TR" altLang="tr-T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3.2.2 ALT GEÇİŞLERDE GÖRÜŞ MESAFESİ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5931975" y="2899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5931975" y="305017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2412" name="Rectangle 14"/>
          <p:cNvSpPr>
            <a:spLocks noChangeArrowheads="1"/>
          </p:cNvSpPr>
          <p:nvPr/>
        </p:nvSpPr>
        <p:spPr bwMode="auto">
          <a:xfrm>
            <a:off x="5931975" y="303112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2413" name="Rectangle 16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2414" name="Rectangle 18"/>
          <p:cNvSpPr>
            <a:spLocks noChangeArrowheads="1"/>
          </p:cNvSpPr>
          <p:nvPr/>
        </p:nvSpPr>
        <p:spPr bwMode="auto">
          <a:xfrm>
            <a:off x="2063750" y="2198491"/>
            <a:ext cx="704001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0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0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0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0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0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0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0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0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0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/>
              <a:t>L	:Dere düşey kurp uzunluğu,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/>
              <a:t>S	:Görüş mesafesi,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/>
              <a:t>A	:Eğimlerin cebrik farkı,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/>
              <a:t>C	:Düşey açıklık, m (köprü, alt geçit, vb. gabari yüksekliği min. 5.00m.'dir.)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/>
              <a:t>h1	:Kamyon sürücüsü için göz yüksekliği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/>
              <a:t>h2	:Obje yüksekliği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2415" name="Rectangle 19"/>
          <p:cNvSpPr>
            <a:spLocks noChangeArrowheads="1"/>
          </p:cNvSpPr>
          <p:nvPr/>
        </p:nvSpPr>
        <p:spPr bwMode="auto">
          <a:xfrm>
            <a:off x="1993900" y="3860800"/>
            <a:ext cx="82057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0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0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0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0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0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0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0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0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0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tr-TR" altLang="tr-TR" sz="1600"/>
              <a:t>Alt geçitlerde kritik kurp boyu, taşıt olarak kamyon ve obje yüksekliği olarak taşıtın stop lamba yüksekliği esas alındığında (h1)=2.00m, h2:0.60m) aşağıdaki formül kullanılarak hesaplanır.</a:t>
            </a:r>
          </a:p>
        </p:txBody>
      </p:sp>
      <p:sp>
        <p:nvSpPr>
          <p:cNvPr id="102416" name="Rectangle 21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102417" name="Object 20"/>
          <p:cNvGraphicFramePr>
            <a:graphicFrameLocks noChangeAspect="1"/>
          </p:cNvGraphicFramePr>
          <p:nvPr/>
        </p:nvGraphicFramePr>
        <p:xfrm>
          <a:off x="2063751" y="4941889"/>
          <a:ext cx="309562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Denklem" r:id="rId4" imgW="1803400" imgH="444500" progId="Equation.3">
                  <p:embed/>
                </p:oleObj>
              </mc:Choice>
              <mc:Fallback>
                <p:oleObj name="Denklem" r:id="rId4" imgW="1803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4941889"/>
                        <a:ext cx="3095625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8" name="Rectangle 23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102419" name="Object 22"/>
          <p:cNvGraphicFramePr>
            <a:graphicFrameLocks noChangeAspect="1"/>
          </p:cNvGraphicFramePr>
          <p:nvPr/>
        </p:nvGraphicFramePr>
        <p:xfrm>
          <a:off x="5880101" y="5084763"/>
          <a:ext cx="32416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Denklem" r:id="rId6" imgW="2120900" imgH="393700" progId="Equation.3">
                  <p:embed/>
                </p:oleObj>
              </mc:Choice>
              <mc:Fallback>
                <p:oleObj name="Denklem" r:id="rId6" imgW="2120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1" y="5084763"/>
                        <a:ext cx="3241675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7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1774826" y="365133"/>
            <a:ext cx="7777163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chemeClr val="accent2"/>
                </a:solidFill>
                <a:latin typeface="Comic Sans MS" panose="030F0702030302020204" pitchFamily="66" charset="0"/>
              </a:rPr>
              <a:t>KARAYOLLARI GEOMETRİK ELEMANLARI TASARIMI</a:t>
            </a:r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1992313" y="1341439"/>
            <a:ext cx="7993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altLang="tr-T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3.2 DÜŞEY KURPLAR</a:t>
            </a:r>
            <a:r>
              <a:rPr lang="tr-TR" altLang="tr-TR"/>
              <a:t>    </a:t>
            </a:r>
          </a:p>
          <a:p>
            <a:pPr eaLnBrk="1" hangingPunct="1">
              <a:defRPr/>
            </a:pPr>
            <a:r>
              <a:rPr lang="tr-TR" altLang="tr-T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3.2.3 DAİRESEL DÜŞEY KURPLER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5931975" y="2899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5931975" y="305017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5931975" y="303112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4462" name="Rectangle 14"/>
          <p:cNvSpPr>
            <a:spLocks noChangeArrowheads="1"/>
          </p:cNvSpPr>
          <p:nvPr/>
        </p:nvSpPr>
        <p:spPr bwMode="auto">
          <a:xfrm>
            <a:off x="2063750" y="2816225"/>
            <a:ext cx="67818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0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0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0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0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0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0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0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0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0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/>
              <a:t>Dairesel düşey kurpler tasarımında aşağıdaki şekil ve formüller kullanılır.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4463" name="Rectangle 16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4464" name="Rectangle 18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104465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302000"/>
            <a:ext cx="605631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6" name="Rectangle 26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104467" name="Object 25"/>
          <p:cNvGraphicFramePr>
            <a:graphicFrameLocks noChangeAspect="1"/>
          </p:cNvGraphicFramePr>
          <p:nvPr/>
        </p:nvGraphicFramePr>
        <p:xfrm>
          <a:off x="8166101" y="3357564"/>
          <a:ext cx="809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Denklem" r:id="rId5" imgW="812447" imgH="393529" progId="Equation.3">
                  <p:embed/>
                </p:oleObj>
              </mc:Choice>
              <mc:Fallback>
                <p:oleObj name="Denklem" r:id="rId5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6101" y="3357564"/>
                        <a:ext cx="8096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8" name="Rectangle 28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104469" name="Object 27"/>
          <p:cNvGraphicFramePr>
            <a:graphicFrameLocks noChangeAspect="1"/>
          </p:cNvGraphicFramePr>
          <p:nvPr/>
        </p:nvGraphicFramePr>
        <p:xfrm>
          <a:off x="8183564" y="4005264"/>
          <a:ext cx="12096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Denklem" r:id="rId7" imgW="1206500" imgH="469900" progId="Equation.3">
                  <p:embed/>
                </p:oleObj>
              </mc:Choice>
              <mc:Fallback>
                <p:oleObj name="Denklem" r:id="rId7" imgW="1206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564" y="4005264"/>
                        <a:ext cx="12096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70" name="Rectangle 30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104471" name="Object 29"/>
          <p:cNvGraphicFramePr>
            <a:graphicFrameLocks noChangeAspect="1"/>
          </p:cNvGraphicFramePr>
          <p:nvPr/>
        </p:nvGraphicFramePr>
        <p:xfrm>
          <a:off x="8256588" y="4581526"/>
          <a:ext cx="1219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Denklem" r:id="rId9" imgW="1219200" imgH="469900" progId="Equation.3">
                  <p:embed/>
                </p:oleObj>
              </mc:Choice>
              <mc:Fallback>
                <p:oleObj name="Denklem" r:id="rId9" imgW="1219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8" y="4581526"/>
                        <a:ext cx="12192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72" name="Rectangle 32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104473" name="Object 31"/>
          <p:cNvGraphicFramePr>
            <a:graphicFrameLocks noChangeAspect="1"/>
          </p:cNvGraphicFramePr>
          <p:nvPr/>
        </p:nvGraphicFramePr>
        <p:xfrm>
          <a:off x="8183564" y="5229226"/>
          <a:ext cx="10763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Denklem" r:id="rId11" imgW="1079032" imgH="444307" progId="Equation.3">
                  <p:embed/>
                </p:oleObj>
              </mc:Choice>
              <mc:Fallback>
                <p:oleObj name="Denklem" r:id="rId11" imgW="107903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564" y="5229226"/>
                        <a:ext cx="10763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74" name="Rectangle 34"/>
          <p:cNvSpPr>
            <a:spLocks noChangeArrowheads="1"/>
          </p:cNvSpPr>
          <p:nvPr/>
        </p:nvSpPr>
        <p:spPr bwMode="auto">
          <a:xfrm>
            <a:off x="5931975" y="301207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104475" name="Object 33"/>
          <p:cNvGraphicFramePr>
            <a:graphicFrameLocks noChangeAspect="1"/>
          </p:cNvGraphicFramePr>
          <p:nvPr/>
        </p:nvGraphicFramePr>
        <p:xfrm>
          <a:off x="7824789" y="6021388"/>
          <a:ext cx="24669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Denklem" r:id="rId13" imgW="2463800" imgH="495300" progId="Equation.3">
                  <p:embed/>
                </p:oleObj>
              </mc:Choice>
              <mc:Fallback>
                <p:oleObj name="Denklem" r:id="rId13" imgW="24638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789" y="6021388"/>
                        <a:ext cx="24669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774826" y="365133"/>
            <a:ext cx="7777163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chemeClr val="accent2"/>
                </a:solidFill>
                <a:latin typeface="Comic Sans MS" panose="030F0702030302020204" pitchFamily="66" charset="0"/>
              </a:rPr>
              <a:t>KARAYOLLARI GEOMETRİK ELEMANLARI TASARIMI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1992313" y="1341439"/>
            <a:ext cx="7993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altLang="tr-T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3.2 DÜŞEY KURPLAR</a:t>
            </a:r>
            <a:r>
              <a:rPr lang="tr-TR" altLang="tr-TR"/>
              <a:t>    </a:t>
            </a:r>
          </a:p>
          <a:p>
            <a:pPr eaLnBrk="1" hangingPunct="1">
              <a:defRPr/>
            </a:pPr>
            <a:r>
              <a:rPr lang="tr-TR" altLang="tr-T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3.2.3 DAİRESEL DÜŞEY KURPLER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5931975" y="2899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5931975" y="305017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5931975" y="303112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6510" name="Rectangle 15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6511" name="Rectangle 16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6512" name="Rectangle 18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6513" name="Rectangle 20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6514" name="Rectangle 22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6515" name="Rectangle 24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6516" name="Rectangle 26"/>
          <p:cNvSpPr>
            <a:spLocks noChangeArrowheads="1"/>
          </p:cNvSpPr>
          <p:nvPr/>
        </p:nvSpPr>
        <p:spPr bwMode="auto">
          <a:xfrm>
            <a:off x="5931975" y="301207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6517" name="Rectangle 28"/>
          <p:cNvSpPr>
            <a:spLocks noChangeArrowheads="1"/>
          </p:cNvSpPr>
          <p:nvPr/>
        </p:nvSpPr>
        <p:spPr bwMode="auto">
          <a:xfrm>
            <a:off x="1992313" y="2508251"/>
            <a:ext cx="6223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tr-TR" altLang="tr-TR" sz="1800" b="0"/>
              <a:t>G1,G2	:Düşey eğimler (%)</a:t>
            </a:r>
          </a:p>
          <a:p>
            <a:pPr algn="l" eaLnBrk="1" hangingPunct="1">
              <a:buFontTx/>
              <a:buNone/>
            </a:pPr>
            <a:r>
              <a:rPr lang="tr-TR" altLang="tr-TR" sz="1800" b="0"/>
              <a:t>Ry	:Düşey kurp yarıçapı (m)</a:t>
            </a:r>
          </a:p>
          <a:p>
            <a:pPr algn="l" eaLnBrk="1" hangingPunct="1">
              <a:buFontTx/>
              <a:buNone/>
            </a:pPr>
            <a:r>
              <a:rPr lang="tr-TR" altLang="tr-TR" sz="1800" b="0"/>
              <a:t>T	:Tanjant uzunluğu (m)</a:t>
            </a:r>
          </a:p>
          <a:p>
            <a:pPr algn="l" eaLnBrk="1" hangingPunct="1">
              <a:buFontTx/>
              <a:buNone/>
            </a:pPr>
            <a:r>
              <a:rPr lang="tr-TR" altLang="tr-TR" sz="1800" b="0"/>
              <a:t>yı 	:Düşey tanjant ofseti (m)</a:t>
            </a:r>
          </a:p>
          <a:p>
            <a:pPr algn="l" eaLnBrk="1" hangingPunct="1">
              <a:buFontTx/>
              <a:buNone/>
            </a:pPr>
            <a:r>
              <a:rPr lang="tr-TR" altLang="tr-TR" sz="1800" b="0"/>
              <a:t>x	:Yatay mesafe (m)</a:t>
            </a:r>
          </a:p>
          <a:p>
            <a:pPr algn="l" eaLnBrk="1" hangingPunct="1">
              <a:buFontTx/>
              <a:buNone/>
            </a:pPr>
            <a:r>
              <a:rPr lang="tr-TR" altLang="tr-TR" sz="1800" b="0"/>
              <a:t>f	:Some noktasındaki tanjant mesafesinin ofseti (m)</a:t>
            </a:r>
          </a:p>
          <a:p>
            <a:pPr algn="l" eaLnBrk="1" hangingPunct="1">
              <a:buFontTx/>
              <a:buNone/>
            </a:pPr>
            <a:r>
              <a:rPr lang="tr-TR" altLang="tr-TR" sz="1800" b="0"/>
              <a:t>L	:Düşey kurp uzunluğu (m)</a:t>
            </a:r>
          </a:p>
          <a:p>
            <a:pPr algn="l" eaLnBrk="1" hangingPunct="1">
              <a:buFontTx/>
              <a:buNone/>
            </a:pPr>
            <a:r>
              <a:rPr lang="tr-TR" altLang="tr-TR" sz="1800" b="0"/>
              <a:t>V	:Düşey kurp dönüm noktası</a:t>
            </a:r>
          </a:p>
        </p:txBody>
      </p:sp>
    </p:spTree>
    <p:extLst>
      <p:ext uri="{BB962C8B-B14F-4D97-AF65-F5344CB8AC3E}">
        <p14:creationId xmlns:p14="http://schemas.microsoft.com/office/powerpoint/2010/main" val="30939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774826" y="365133"/>
            <a:ext cx="7777163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chemeClr val="accent2"/>
                </a:solidFill>
                <a:latin typeface="Comic Sans MS" panose="030F0702030302020204" pitchFamily="66" charset="0"/>
              </a:rPr>
              <a:t>KARAYOLLARI GEOMETRİK ELEMANLARI TASARIMI</a:t>
            </a: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1992313" y="1341439"/>
            <a:ext cx="7993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altLang="tr-T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3.3 DÜŞEY EKSEN TASARIMI GENEL KURALLAR</a:t>
            </a:r>
            <a:r>
              <a:rPr lang="tr-TR" altLang="tr-TR"/>
              <a:t>    </a:t>
            </a:r>
          </a:p>
          <a:p>
            <a:pPr eaLnBrk="1" hangingPunct="1">
              <a:defRPr/>
            </a:pPr>
            <a:endParaRPr lang="tr-TR" altLang="tr-TR" sz="2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5931975" y="2899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5931975" y="305017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5931975" y="303112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8557" name="Rectangle 13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8561" name="Rectangle 1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8564" name="Rectangle 20"/>
          <p:cNvSpPr>
            <a:spLocks noChangeArrowheads="1"/>
          </p:cNvSpPr>
          <p:nvPr/>
        </p:nvSpPr>
        <p:spPr bwMode="auto">
          <a:xfrm>
            <a:off x="5931975" y="301207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8565" name="Rectangle 22"/>
          <p:cNvSpPr>
            <a:spLocks noChangeArrowheads="1"/>
          </p:cNvSpPr>
          <p:nvPr/>
        </p:nvSpPr>
        <p:spPr bwMode="auto">
          <a:xfrm>
            <a:off x="1992313" y="2755900"/>
            <a:ext cx="8521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tr-TR" altLang="tr-TR" sz="1800" b="0"/>
              <a:t>1.Arazi yapısana bağlı olarak mümkün olduğunca düşük eğimler tercih edilmelidir.</a:t>
            </a:r>
          </a:p>
          <a:p>
            <a:pPr algn="l" eaLnBrk="1" hangingPunct="1">
              <a:buFontTx/>
              <a:buNone/>
            </a:pPr>
            <a:r>
              <a:rPr lang="tr-TR" altLang="tr-TR" sz="1800" b="0"/>
              <a:t>2.Gizlenmiş tip profillerden kaçınılmalıdır.</a:t>
            </a:r>
          </a:p>
        </p:txBody>
      </p:sp>
    </p:spTree>
    <p:extLst>
      <p:ext uri="{BB962C8B-B14F-4D97-AF65-F5344CB8AC3E}">
        <p14:creationId xmlns:p14="http://schemas.microsoft.com/office/powerpoint/2010/main" val="9884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1774826" y="365133"/>
            <a:ext cx="7777163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chemeClr val="accent2"/>
                </a:solidFill>
                <a:latin typeface="Comic Sans MS" panose="030F0702030302020204" pitchFamily="66" charset="0"/>
              </a:rPr>
              <a:t>KARAYOLLARI GEOMETRİK ELEMANLARI TASARIMI</a:t>
            </a:r>
          </a:p>
        </p:txBody>
      </p:sp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1992313" y="1341439"/>
            <a:ext cx="7993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altLang="tr-T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3.3 DÜŞEY EKSEN TASARIMI GENEL KURALLAR</a:t>
            </a:r>
            <a:r>
              <a:rPr lang="tr-TR" altLang="tr-TR"/>
              <a:t>    </a:t>
            </a:r>
          </a:p>
          <a:p>
            <a:pPr eaLnBrk="1" hangingPunct="1">
              <a:defRPr/>
            </a:pPr>
            <a:endParaRPr lang="tr-TR" altLang="tr-TR" sz="2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5931975" y="2899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5931975" y="305017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5931975" y="303112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610" name="Rectangle 18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611" name="Rectangle 19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5931975" y="301207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11061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0"/>
            <a:ext cx="8893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9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189</Words>
  <Application>Microsoft Office PowerPoint</Application>
  <PresentationFormat>Geniş ekran</PresentationFormat>
  <Paragraphs>58</Paragraphs>
  <Slides>8</Slides>
  <Notes>8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Verdana</vt:lpstr>
      <vt:lpstr>Office Teması</vt:lpstr>
      <vt:lpstr>Microsoft Denklem 3.0</vt:lpstr>
      <vt:lpstr>  KIRSAL YOLLAR DERSİ  7. HAFTA    Doç.Dr. Havva Eylem POLAT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KIRSAL YOLLAR DERSİ  2. HAFTA    Doç.Dr. Havva Eylem POLAT</dc:title>
  <dc:creator>user</dc:creator>
  <cp:lastModifiedBy>user</cp:lastModifiedBy>
  <cp:revision>6</cp:revision>
  <dcterms:created xsi:type="dcterms:W3CDTF">2020-12-03T12:34:00Z</dcterms:created>
  <dcterms:modified xsi:type="dcterms:W3CDTF">2020-12-03T12:38:04Z</dcterms:modified>
</cp:coreProperties>
</file>