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Bir sanat ürünü 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toplumsal bir hafızanın kurulması ile nasıl ilişkilenir?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Hatırlamanın ve unutmanın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kollektif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biçimleri sanatta ne gibi karşılıklar bulmaktadır?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Bell MT" pitchFamily="18" charset="0"/>
              </a:rPr>
              <a:t>Zihinsel haritalarla zaman ve mekanı işaretlemek:</a:t>
            </a:r>
          </a:p>
          <a:p>
            <a:r>
              <a:rPr lang="tr-TR" sz="2400" dirty="0" smtClean="0">
                <a:latin typeface="Bell MT" pitchFamily="18" charset="0"/>
              </a:rPr>
              <a:t>Bu hafta zihinsel haritalar ve zaman-mekan kavramsallaştırması arasındaki ilişkiselliği arayışımıza konu olan tahayyülü ve bedensel pratikleri layıkıyla </a:t>
            </a:r>
            <a:r>
              <a:rPr lang="tr-TR" sz="2400" dirty="0" err="1" smtClean="0">
                <a:latin typeface="Bell MT" pitchFamily="18" charset="0"/>
              </a:rPr>
              <a:t>problematize</a:t>
            </a:r>
            <a:r>
              <a:rPr lang="tr-TR" sz="2400" dirty="0" smtClean="0">
                <a:latin typeface="Bell MT" pitchFamily="18" charset="0"/>
              </a:rPr>
              <a:t> eden bir sanat parçasının tartışılmasına ayrıldı.</a:t>
            </a:r>
          </a:p>
          <a:p>
            <a:r>
              <a:rPr lang="tr-TR" sz="2400" dirty="0" smtClean="0">
                <a:latin typeface="Bell MT" pitchFamily="18" charset="0"/>
              </a:rPr>
              <a:t>İlgili sanat parçası, yalnızca belirtilen boyutuyla değil sosyal antropologun alanda </a:t>
            </a:r>
            <a:r>
              <a:rPr lang="tr-TR" sz="2400" dirty="0" err="1" smtClean="0">
                <a:latin typeface="Bell MT" pitchFamily="18" charset="0"/>
              </a:rPr>
              <a:t>varolma</a:t>
            </a:r>
            <a:r>
              <a:rPr lang="tr-TR" sz="2400" dirty="0" smtClean="0">
                <a:latin typeface="Bell MT" pitchFamily="18" charset="0"/>
              </a:rPr>
              <a:t>, alana girme ve alanın ona dahil olması gibi antropolojik bedenselliğe dair bir çok argüman barındırıyor.</a:t>
            </a:r>
          </a:p>
          <a:p>
            <a:r>
              <a:rPr lang="tr-TR" sz="2400" dirty="0" smtClean="0">
                <a:latin typeface="Bell MT" pitchFamily="18" charset="0"/>
              </a:rPr>
              <a:t>Filmi hep beraber izleyeceğiz. Öğrencilerin bu hafta derse gelmeden filmle ilgili kısa bir araştırma yapması ve kimi değerlendirme yazıları ile muhatap olmaları beklenmektedir..   </a:t>
            </a:r>
          </a:p>
          <a:p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11.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 smtClean="0">
                <a:latin typeface="Bell MT" pitchFamily="18" charset="0"/>
              </a:rPr>
              <a:t>:</a:t>
            </a:r>
          </a:p>
          <a:p>
            <a:r>
              <a:rPr lang="tr-TR" sz="2400" dirty="0" err="1" smtClean="0">
                <a:latin typeface="Bell MT" pitchFamily="18" charset="0"/>
              </a:rPr>
              <a:t>Grizzly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Man</a:t>
            </a:r>
            <a:r>
              <a:rPr lang="tr-TR" sz="2400" dirty="0" smtClean="0">
                <a:latin typeface="Bell MT" pitchFamily="18" charset="0"/>
              </a:rPr>
              <a:t> – </a:t>
            </a:r>
            <a:r>
              <a:rPr lang="tr-TR" sz="2400" dirty="0" err="1" smtClean="0">
                <a:latin typeface="Bell MT" pitchFamily="18" charset="0"/>
              </a:rPr>
              <a:t>Werner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Herzog</a:t>
            </a:r>
            <a:r>
              <a:rPr lang="tr-TR" sz="2400" dirty="0" smtClean="0">
                <a:latin typeface="Bell MT" pitchFamily="18" charset="0"/>
              </a:rPr>
              <a:t>– </a:t>
            </a:r>
            <a:r>
              <a:rPr lang="tr-TR" sz="2400" dirty="0" smtClean="0">
                <a:latin typeface="Bell MT" pitchFamily="18" charset="0"/>
              </a:rPr>
              <a:t>2005</a:t>
            </a:r>
          </a:p>
          <a:p>
            <a:r>
              <a:rPr lang="tr-TR" sz="2400" dirty="0" smtClean="0">
                <a:latin typeface="Bell MT" pitchFamily="18" charset="0"/>
              </a:rPr>
              <a:t>Orhan Pamuk (2018). </a:t>
            </a:r>
            <a:r>
              <a:rPr lang="tr-TR" sz="2400" i="1" dirty="0" smtClean="0">
                <a:latin typeface="Bell MT" pitchFamily="18" charset="0"/>
              </a:rPr>
              <a:t>Yeni Hayat. </a:t>
            </a:r>
            <a:r>
              <a:rPr lang="tr-TR" sz="2400" dirty="0" smtClean="0">
                <a:latin typeface="Bell MT" pitchFamily="18" charset="0"/>
              </a:rPr>
              <a:t>İstanbul: Yapı Kredi Yayınları</a:t>
            </a:r>
            <a:r>
              <a:rPr lang="tr-TR" sz="2400" dirty="0" smtClean="0">
                <a:latin typeface="Bell MT" pitchFamily="18" charset="0"/>
              </a:rPr>
              <a:t>. (Kitabın </a:t>
            </a:r>
            <a:r>
              <a:rPr lang="tr-TR" sz="2400" smtClean="0">
                <a:latin typeface="Bell MT" pitchFamily="18" charset="0"/>
              </a:rPr>
              <a:t>ikinci çeyreği)</a:t>
            </a:r>
            <a:endParaRPr lang="tr-TR" sz="2400" dirty="0" smtClean="0">
              <a:latin typeface="Bell MT" pitchFamily="18" charset="0"/>
            </a:endParaRPr>
          </a:p>
          <a:p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147</Words>
  <Application>Microsoft Office PowerPoint</Application>
  <PresentationFormat>Ekran Gösterisi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2. konu</vt:lpstr>
      <vt:lpstr>11. hafta</vt:lpstr>
      <vt:lpstr>11.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24</cp:revision>
  <dcterms:created xsi:type="dcterms:W3CDTF">2018-05-08T13:48:36Z</dcterms:created>
  <dcterms:modified xsi:type="dcterms:W3CDTF">2018-05-29T14:16:25Z</dcterms:modified>
</cp:coreProperties>
</file>