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8" r:id="rId3"/>
    <p:sldId id="259" r:id="rId4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EF6291-42BD-4073-B5FC-90C42CA0F377}" type="datetimeFigureOut">
              <a:rPr lang="tr-TR" smtClean="0"/>
              <a:pPr/>
              <a:t>29.5.2018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C608B7-BA56-4DE4-AF90-CE5ECEE55FA3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C608B7-BA56-4DE4-AF90-CE5ECEE55FA3}" type="slidenum">
              <a:rPr lang="tr-TR" smtClean="0"/>
              <a:pPr/>
              <a:t>1</a:t>
            </a:fld>
            <a:endParaRPr lang="tr-T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4FF87-16F7-4B52-A867-587D7D98BC62}" type="datetimeFigureOut">
              <a:rPr lang="tr-TR" smtClean="0"/>
              <a:pPr/>
              <a:t>29.5.2018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76020-7276-4183-87CA-7D2DDEDCF56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4FF87-16F7-4B52-A867-587D7D98BC62}" type="datetimeFigureOut">
              <a:rPr lang="tr-TR" smtClean="0"/>
              <a:pPr/>
              <a:t>29.5.2018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76020-7276-4183-87CA-7D2DDEDCF56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4FF87-16F7-4B52-A867-587D7D98BC62}" type="datetimeFigureOut">
              <a:rPr lang="tr-TR" smtClean="0"/>
              <a:pPr/>
              <a:t>29.5.2018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76020-7276-4183-87CA-7D2DDEDCF56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4FF87-16F7-4B52-A867-587D7D98BC62}" type="datetimeFigureOut">
              <a:rPr lang="tr-TR" smtClean="0"/>
              <a:pPr/>
              <a:t>29.5.2018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76020-7276-4183-87CA-7D2DDEDCF56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4FF87-16F7-4B52-A867-587D7D98BC62}" type="datetimeFigureOut">
              <a:rPr lang="tr-TR" smtClean="0"/>
              <a:pPr/>
              <a:t>29.5.2018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76020-7276-4183-87CA-7D2DDEDCF56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4FF87-16F7-4B52-A867-587D7D98BC62}" type="datetimeFigureOut">
              <a:rPr lang="tr-TR" smtClean="0"/>
              <a:pPr/>
              <a:t>29.5.2018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76020-7276-4183-87CA-7D2DDEDCF56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4FF87-16F7-4B52-A867-587D7D98BC62}" type="datetimeFigureOut">
              <a:rPr lang="tr-TR" smtClean="0"/>
              <a:pPr/>
              <a:t>29.5.2018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76020-7276-4183-87CA-7D2DDEDCF56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4FF87-16F7-4B52-A867-587D7D98BC62}" type="datetimeFigureOut">
              <a:rPr lang="tr-TR" smtClean="0"/>
              <a:pPr/>
              <a:t>29.5.2018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76020-7276-4183-87CA-7D2DDEDCF56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4FF87-16F7-4B52-A867-587D7D98BC62}" type="datetimeFigureOut">
              <a:rPr lang="tr-TR" smtClean="0"/>
              <a:pPr/>
              <a:t>29.5.2018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76020-7276-4183-87CA-7D2DDEDCF56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4FF87-16F7-4B52-A867-587D7D98BC62}" type="datetimeFigureOut">
              <a:rPr lang="tr-TR" smtClean="0"/>
              <a:pPr/>
              <a:t>29.5.2018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76020-7276-4183-87CA-7D2DDEDCF56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4FF87-16F7-4B52-A867-587D7D98BC62}" type="datetimeFigureOut">
              <a:rPr lang="tr-TR" smtClean="0"/>
              <a:pPr/>
              <a:t>29.5.2018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76020-7276-4183-87CA-7D2DDEDCF56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94FF87-16F7-4B52-A867-587D7D98BC62}" type="datetimeFigureOut">
              <a:rPr lang="tr-TR" smtClean="0"/>
              <a:pPr/>
              <a:t>29.5.2018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276020-7276-4183-87CA-7D2DDEDCF56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sz="4800" dirty="0">
                <a:latin typeface="Andalus" pitchFamily="18" charset="-78"/>
                <a:cs typeface="Andalus" pitchFamily="18" charset="-78"/>
              </a:rPr>
              <a:t>2</a:t>
            </a:r>
            <a:r>
              <a:rPr lang="tr-TR" sz="4800" dirty="0" smtClean="0">
                <a:latin typeface="Andalus" pitchFamily="18" charset="-78"/>
                <a:cs typeface="Andalus" pitchFamily="18" charset="-78"/>
              </a:rPr>
              <a:t>. </a:t>
            </a:r>
            <a:r>
              <a:rPr lang="tr-TR" sz="4800" dirty="0">
                <a:latin typeface="Andalus" pitchFamily="18" charset="-78"/>
                <a:cs typeface="Andalus" pitchFamily="18" charset="-78"/>
              </a:rPr>
              <a:t>konu</a:t>
            </a: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tr-TR" sz="4400" dirty="0">
                <a:latin typeface="Bell MT" pitchFamily="18" charset="0"/>
                <a:cs typeface="Andalus" pitchFamily="18" charset="-78"/>
              </a:rPr>
              <a:t>Bir sanat ürünü </a:t>
            </a:r>
            <a:r>
              <a:rPr lang="tr-TR" sz="4400" dirty="0" smtClean="0">
                <a:latin typeface="Bell MT" pitchFamily="18" charset="0"/>
                <a:cs typeface="Andalus" pitchFamily="18" charset="-78"/>
              </a:rPr>
              <a:t>toplumsal bir hafızanın kurulması ile nasıl ilişkilenir?</a:t>
            </a:r>
            <a:endParaRPr lang="tr-TR" sz="4400" dirty="0">
              <a:latin typeface="Bell MT" pitchFamily="18" charset="0"/>
              <a:cs typeface="Andalus" pitchFamily="18" charset="-78"/>
            </a:endParaRPr>
          </a:p>
          <a:p>
            <a:r>
              <a:rPr lang="tr-TR" sz="4400" dirty="0" smtClean="0">
                <a:latin typeface="Bell MT" pitchFamily="18" charset="0"/>
                <a:cs typeface="Andalus" pitchFamily="18" charset="-78"/>
              </a:rPr>
              <a:t>Hatırlamanın ve unutmanın </a:t>
            </a:r>
            <a:r>
              <a:rPr lang="tr-TR" sz="4400" dirty="0" err="1" smtClean="0">
                <a:latin typeface="Bell MT" pitchFamily="18" charset="0"/>
                <a:cs typeface="Andalus" pitchFamily="18" charset="-78"/>
              </a:rPr>
              <a:t>kollektif</a:t>
            </a:r>
            <a:r>
              <a:rPr lang="tr-TR" sz="4400" dirty="0" smtClean="0">
                <a:latin typeface="Bell MT" pitchFamily="18" charset="0"/>
                <a:cs typeface="Andalus" pitchFamily="18" charset="-78"/>
              </a:rPr>
              <a:t> biçimleri sanatta ne gibi karşılıklar bulmaktadır?</a:t>
            </a:r>
            <a:endParaRPr lang="tr-TR" sz="4400" dirty="0">
              <a:latin typeface="Bell MT" pitchFamily="18" charset="0"/>
              <a:cs typeface="Andalus" pitchFamily="18" charset="-7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latin typeface="Andalus" pitchFamily="18" charset="-78"/>
                <a:cs typeface="Andalus" pitchFamily="18" charset="-78"/>
              </a:rPr>
              <a:t>11. </a:t>
            </a:r>
            <a:r>
              <a:rPr lang="tr-TR" dirty="0">
                <a:latin typeface="Andalus" pitchFamily="18" charset="-78"/>
                <a:cs typeface="Andalus" pitchFamily="18" charset="-78"/>
              </a:rPr>
              <a:t>hafta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sz="2400" dirty="0" smtClean="0">
                <a:latin typeface="Bell MT" pitchFamily="18" charset="0"/>
              </a:rPr>
              <a:t>Zihinsel haritalarla zaman ve mekanı işaretlemek:</a:t>
            </a:r>
          </a:p>
          <a:p>
            <a:r>
              <a:rPr lang="tr-TR" sz="2400" dirty="0" smtClean="0">
                <a:latin typeface="Bell MT" pitchFamily="18" charset="0"/>
              </a:rPr>
              <a:t>Bu hafta zihinsel haritalar ve zaman-mekan kavramsallaştırması arasındaki ilişkiselliği arayışımıza konu olan tahayyülü ve bedensel pratikleri layıkıyla </a:t>
            </a:r>
            <a:r>
              <a:rPr lang="tr-TR" sz="2400" dirty="0" err="1" smtClean="0">
                <a:latin typeface="Bell MT" pitchFamily="18" charset="0"/>
              </a:rPr>
              <a:t>problematize</a:t>
            </a:r>
            <a:r>
              <a:rPr lang="tr-TR" sz="2400" dirty="0" smtClean="0">
                <a:latin typeface="Bell MT" pitchFamily="18" charset="0"/>
              </a:rPr>
              <a:t> eden bir sanat parçasının tartışılmasına ayrıldı.</a:t>
            </a:r>
          </a:p>
          <a:p>
            <a:r>
              <a:rPr lang="tr-TR" sz="2400" dirty="0" smtClean="0">
                <a:latin typeface="Bell MT" pitchFamily="18" charset="0"/>
              </a:rPr>
              <a:t>İlgili sanat parçası, yalnızca belirtilen boyutuyla değil sosyal antropologun alanda </a:t>
            </a:r>
            <a:r>
              <a:rPr lang="tr-TR" sz="2400" dirty="0" err="1" smtClean="0">
                <a:latin typeface="Bell MT" pitchFamily="18" charset="0"/>
              </a:rPr>
              <a:t>varolma</a:t>
            </a:r>
            <a:r>
              <a:rPr lang="tr-TR" sz="2400" dirty="0" smtClean="0">
                <a:latin typeface="Bell MT" pitchFamily="18" charset="0"/>
              </a:rPr>
              <a:t>, alana girme ve alanın ona dahil olması gibi antropolojik bedenselliğe dair bir çok argüman barındırıyor.</a:t>
            </a:r>
          </a:p>
          <a:p>
            <a:r>
              <a:rPr lang="tr-TR" sz="2400" dirty="0" smtClean="0">
                <a:latin typeface="Bell MT" pitchFamily="18" charset="0"/>
              </a:rPr>
              <a:t>Filmi hep beraber izleyeceğiz. Öğrencilerin bu hafta derse gelmeden filmle ilgili kısa bir araştırma yapması ve kimi değerlendirme yazıları ile muhatap olmaları beklenmektedir..   </a:t>
            </a:r>
          </a:p>
          <a:p>
            <a:endParaRPr lang="tr-TR" sz="2400" dirty="0">
              <a:latin typeface="Bell MT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latin typeface="Andalus" pitchFamily="18" charset="-78"/>
                <a:cs typeface="Andalus" pitchFamily="18" charset="-78"/>
              </a:rPr>
              <a:t>11. </a:t>
            </a:r>
            <a:r>
              <a:rPr lang="tr-TR" dirty="0">
                <a:latin typeface="Andalus" pitchFamily="18" charset="-78"/>
                <a:cs typeface="Andalus" pitchFamily="18" charset="-78"/>
              </a:rPr>
              <a:t>hafta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400" b="1" dirty="0">
                <a:latin typeface="Bell MT" pitchFamily="18" charset="0"/>
              </a:rPr>
              <a:t>Zorunlu okumalar</a:t>
            </a:r>
            <a:r>
              <a:rPr lang="tr-TR" sz="2400" dirty="0" smtClean="0">
                <a:latin typeface="Bell MT" pitchFamily="18" charset="0"/>
              </a:rPr>
              <a:t>:</a:t>
            </a:r>
          </a:p>
          <a:p>
            <a:r>
              <a:rPr lang="tr-TR" sz="2400" dirty="0" err="1" smtClean="0">
                <a:latin typeface="Bell MT" pitchFamily="18" charset="0"/>
              </a:rPr>
              <a:t>Grizzly</a:t>
            </a:r>
            <a:r>
              <a:rPr lang="tr-TR" sz="2400" dirty="0" smtClean="0">
                <a:latin typeface="Bell MT" pitchFamily="18" charset="0"/>
              </a:rPr>
              <a:t> </a:t>
            </a:r>
            <a:r>
              <a:rPr lang="tr-TR" sz="2400" dirty="0" err="1" smtClean="0">
                <a:latin typeface="Bell MT" pitchFamily="18" charset="0"/>
              </a:rPr>
              <a:t>Man</a:t>
            </a:r>
            <a:r>
              <a:rPr lang="tr-TR" sz="2400" dirty="0" smtClean="0">
                <a:latin typeface="Bell MT" pitchFamily="18" charset="0"/>
              </a:rPr>
              <a:t> – </a:t>
            </a:r>
            <a:r>
              <a:rPr lang="tr-TR" sz="2400" dirty="0" err="1" smtClean="0">
                <a:latin typeface="Bell MT" pitchFamily="18" charset="0"/>
              </a:rPr>
              <a:t>Werner</a:t>
            </a:r>
            <a:r>
              <a:rPr lang="tr-TR" sz="2400" dirty="0" smtClean="0">
                <a:latin typeface="Bell MT" pitchFamily="18" charset="0"/>
              </a:rPr>
              <a:t> </a:t>
            </a:r>
            <a:r>
              <a:rPr lang="tr-TR" sz="2400" dirty="0" err="1" smtClean="0">
                <a:latin typeface="Bell MT" pitchFamily="18" charset="0"/>
              </a:rPr>
              <a:t>Herzog</a:t>
            </a:r>
            <a:r>
              <a:rPr lang="tr-TR" sz="2400" dirty="0" smtClean="0">
                <a:latin typeface="Bell MT" pitchFamily="18" charset="0"/>
              </a:rPr>
              <a:t>– </a:t>
            </a:r>
            <a:r>
              <a:rPr lang="tr-TR" sz="2400" dirty="0" smtClean="0">
                <a:latin typeface="Bell MT" pitchFamily="18" charset="0"/>
              </a:rPr>
              <a:t>2005</a:t>
            </a:r>
          </a:p>
          <a:p>
            <a:r>
              <a:rPr lang="tr-TR" sz="2400" dirty="0" smtClean="0">
                <a:latin typeface="Bell MT" pitchFamily="18" charset="0"/>
              </a:rPr>
              <a:t>Orhan Pamuk (2018). </a:t>
            </a:r>
            <a:r>
              <a:rPr lang="tr-TR" sz="2400" i="1" dirty="0" smtClean="0">
                <a:latin typeface="Bell MT" pitchFamily="18" charset="0"/>
              </a:rPr>
              <a:t>Yeni Hayat. </a:t>
            </a:r>
            <a:r>
              <a:rPr lang="tr-TR" sz="2400" dirty="0" smtClean="0">
                <a:latin typeface="Bell MT" pitchFamily="18" charset="0"/>
              </a:rPr>
              <a:t>İstanbul: Yapı Kredi Yayınları</a:t>
            </a:r>
            <a:r>
              <a:rPr lang="tr-TR" sz="2400" dirty="0" smtClean="0">
                <a:latin typeface="Bell MT" pitchFamily="18" charset="0"/>
              </a:rPr>
              <a:t>. (Kitabın </a:t>
            </a:r>
            <a:r>
              <a:rPr lang="tr-TR" sz="2400" smtClean="0">
                <a:latin typeface="Bell MT" pitchFamily="18" charset="0"/>
              </a:rPr>
              <a:t>ikinci çeyreği)</a:t>
            </a:r>
            <a:endParaRPr lang="tr-TR" sz="2400" dirty="0" smtClean="0">
              <a:latin typeface="Bell MT" pitchFamily="18" charset="0"/>
            </a:endParaRPr>
          </a:p>
          <a:p>
            <a:endParaRPr lang="tr-TR" sz="2400" dirty="0">
              <a:latin typeface="Bell MT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</TotalTime>
  <Words>147</Words>
  <Application>Microsoft Office PowerPoint</Application>
  <PresentationFormat>Ekran Gösterisi (4:3)</PresentationFormat>
  <Paragraphs>13</Paragraphs>
  <Slides>3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3</vt:i4>
      </vt:variant>
    </vt:vector>
  </HeadingPairs>
  <TitlesOfParts>
    <vt:vector size="4" baseType="lpstr">
      <vt:lpstr>Ofis Teması</vt:lpstr>
      <vt:lpstr>2. konu</vt:lpstr>
      <vt:lpstr>11. hafta</vt:lpstr>
      <vt:lpstr>11. hafta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konu</dc:title>
  <dc:creator>çağlar</dc:creator>
  <cp:lastModifiedBy>çağlar</cp:lastModifiedBy>
  <cp:revision>24</cp:revision>
  <dcterms:created xsi:type="dcterms:W3CDTF">2018-05-08T13:48:36Z</dcterms:created>
  <dcterms:modified xsi:type="dcterms:W3CDTF">2018-05-29T14:16:25Z</dcterms:modified>
</cp:coreProperties>
</file>