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71" r:id="rId11"/>
    <p:sldId id="269" r:id="rId12"/>
    <p:sldId id="266" r:id="rId13"/>
    <p:sldId id="270" r:id="rId14"/>
    <p:sldId id="267" r:id="rId15"/>
    <p:sldId id="264" r:id="rId16"/>
    <p:sldId id="265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9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E64E3B9-75AA-4FBC-B830-FF7EDCA3078E}" type="datetimeFigureOut">
              <a:rPr lang="tr-TR" smtClean="0"/>
              <a:pPr/>
              <a:t>10.09.2017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BE8B94E-69CF-4CB7-B6AF-2CD8D8CFDB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ÇOCUK HASTANIN GENEL POLİKLİNİKTE DEĞERLENDİRİLMESİ</a:t>
            </a:r>
            <a:endParaRPr lang="tr-TR" sz="36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22376" y="4514864"/>
            <a:ext cx="7772400" cy="914400"/>
          </a:xfrm>
        </p:spPr>
        <p:txBody>
          <a:bodyPr/>
          <a:lstStyle/>
          <a:p>
            <a:r>
              <a:rPr lang="tr-TR" b="1" dirty="0" err="1" smtClean="0">
                <a:solidFill>
                  <a:srgbClr val="002060"/>
                </a:solidFill>
              </a:rPr>
              <a:t>Uzm</a:t>
            </a:r>
            <a:r>
              <a:rPr lang="tr-TR" b="1" dirty="0" smtClean="0">
                <a:solidFill>
                  <a:srgbClr val="002060"/>
                </a:solidFill>
              </a:rPr>
              <a:t>. Dr. Fatih GÜNAY</a:t>
            </a: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2962" y="264318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SOLUNUM YOLU İNFEKSİYONLARI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5449274"/>
            <a:ext cx="8183880" cy="105156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Akut </a:t>
            </a:r>
            <a:r>
              <a:rPr lang="tr-TR" sz="2800" dirty="0" err="1" smtClean="0"/>
              <a:t>Tonsillofarenjit</a:t>
            </a:r>
            <a:r>
              <a:rPr lang="tr-TR" sz="2800" dirty="0" smtClean="0"/>
              <a:t>-etken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384188"/>
            <a:ext cx="8641080" cy="4187952"/>
          </a:xfrm>
        </p:spPr>
        <p:txBody>
          <a:bodyPr>
            <a:normAutofit/>
          </a:bodyPr>
          <a:lstStyle/>
          <a:p>
            <a:r>
              <a:rPr lang="tr-TR" sz="2000" dirty="0" smtClean="0"/>
              <a:t>Bakteri</a:t>
            </a:r>
          </a:p>
          <a:p>
            <a:r>
              <a:rPr lang="tr-TR" sz="2000" dirty="0" smtClean="0"/>
              <a:t>    - AGBHS: %20-30</a:t>
            </a:r>
          </a:p>
          <a:p>
            <a:endParaRPr lang="tr-TR" sz="2000" dirty="0" smtClean="0"/>
          </a:p>
          <a:p>
            <a:r>
              <a:rPr lang="tr-TR" sz="2000" dirty="0" smtClean="0"/>
              <a:t>Virüsler</a:t>
            </a:r>
          </a:p>
          <a:p>
            <a:r>
              <a:rPr lang="tr-TR" sz="2000" dirty="0" smtClean="0"/>
              <a:t>    - Solunum yolu virüsleri ve EBV: %70-80</a:t>
            </a:r>
            <a:endParaRPr lang="tr-TR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4400" y="5357826"/>
            <a:ext cx="8183880" cy="1051560"/>
          </a:xfrm>
        </p:spPr>
        <p:txBody>
          <a:bodyPr>
            <a:normAutofit/>
          </a:bodyPr>
          <a:lstStyle/>
          <a:p>
            <a:r>
              <a:rPr lang="tr-TR" sz="2000" dirty="0" smtClean="0"/>
              <a:t>A grubu Beta </a:t>
            </a:r>
            <a:r>
              <a:rPr lang="tr-TR" sz="2000" dirty="0" err="1" smtClean="0"/>
              <a:t>Hemolitik</a:t>
            </a:r>
            <a:r>
              <a:rPr lang="tr-TR" sz="2000" dirty="0" smtClean="0"/>
              <a:t> streptokoka bağlı </a:t>
            </a:r>
            <a:r>
              <a:rPr lang="tr-TR" sz="2000" dirty="0" err="1" smtClean="0"/>
              <a:t>tonsillofarenjiti</a:t>
            </a:r>
            <a:r>
              <a:rPr lang="tr-TR" sz="2000" dirty="0" smtClean="0"/>
              <a:t> destekleyen bulgular </a:t>
            </a:r>
            <a:endParaRPr lang="tr-TR" sz="2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455626"/>
            <a:ext cx="8183880" cy="4187952"/>
          </a:xfrm>
        </p:spPr>
        <p:txBody>
          <a:bodyPr/>
          <a:lstStyle/>
          <a:p>
            <a:pPr lvl="0"/>
            <a:r>
              <a:rPr lang="tr-TR" sz="2000" dirty="0" smtClean="0"/>
              <a:t>Akut başlangıçlı boğaz ağrısı ve yutma güçlüğü,</a:t>
            </a:r>
          </a:p>
          <a:p>
            <a:pPr lvl="0"/>
            <a:r>
              <a:rPr lang="tr-TR" sz="2000" dirty="0" smtClean="0"/>
              <a:t>Ateş varlığı,</a:t>
            </a:r>
          </a:p>
          <a:p>
            <a:pPr lvl="0"/>
            <a:r>
              <a:rPr lang="tr-TR" sz="2000" dirty="0" err="1" smtClean="0"/>
              <a:t>Eksudatif</a:t>
            </a:r>
            <a:r>
              <a:rPr lang="tr-TR" sz="2000" dirty="0" smtClean="0"/>
              <a:t> </a:t>
            </a:r>
            <a:r>
              <a:rPr lang="tr-TR" sz="2000" dirty="0" err="1" smtClean="0"/>
              <a:t>tonsillit</a:t>
            </a:r>
            <a:r>
              <a:rPr lang="tr-TR" sz="2000" dirty="0" smtClean="0"/>
              <a:t>,</a:t>
            </a:r>
          </a:p>
          <a:p>
            <a:pPr lvl="0"/>
            <a:r>
              <a:rPr lang="tr-TR" sz="2000" dirty="0" smtClean="0"/>
              <a:t>Hassas çene açısı LAP,</a:t>
            </a:r>
          </a:p>
          <a:p>
            <a:pPr lvl="0"/>
            <a:r>
              <a:rPr lang="tr-TR" sz="2000" dirty="0" smtClean="0"/>
              <a:t>Yumuşak damakta </a:t>
            </a:r>
            <a:r>
              <a:rPr lang="tr-TR" sz="2000" dirty="0" err="1" smtClean="0"/>
              <a:t>peteşi</a:t>
            </a:r>
            <a:r>
              <a:rPr lang="tr-TR" sz="2000" dirty="0" smtClean="0"/>
              <a:t>,</a:t>
            </a:r>
          </a:p>
          <a:p>
            <a:pPr lvl="0"/>
            <a:r>
              <a:rPr lang="tr-TR" sz="2000" dirty="0" smtClean="0"/>
              <a:t>Kızıl döküntüsü</a:t>
            </a:r>
          </a:p>
          <a:p>
            <a:pPr lvl="0"/>
            <a:r>
              <a:rPr lang="tr-TR" sz="2000" dirty="0" smtClean="0"/>
              <a:t>AGBHS ile temas öyküsü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5449274"/>
            <a:ext cx="8183880" cy="1051560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Viral</a:t>
            </a:r>
            <a:r>
              <a:rPr lang="tr-TR" sz="2800" dirty="0" smtClean="0"/>
              <a:t> </a:t>
            </a:r>
            <a:r>
              <a:rPr lang="tr-TR" sz="2800" dirty="0" err="1" smtClean="0"/>
              <a:t>Tonsillofarenjiti</a:t>
            </a:r>
            <a:r>
              <a:rPr lang="tr-TR" sz="2800" dirty="0" smtClean="0"/>
              <a:t> destekleyen bulgular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455626"/>
            <a:ext cx="8183880" cy="4187952"/>
          </a:xfrm>
        </p:spPr>
        <p:txBody>
          <a:bodyPr>
            <a:normAutofit/>
          </a:bodyPr>
          <a:lstStyle/>
          <a:p>
            <a:r>
              <a:rPr lang="tr-TR" sz="2000" dirty="0" smtClean="0"/>
              <a:t>Ateş olmaması,</a:t>
            </a:r>
          </a:p>
          <a:p>
            <a:r>
              <a:rPr lang="tr-TR" sz="2000" dirty="0" err="1" smtClean="0"/>
              <a:t>Konjunktivitis</a:t>
            </a:r>
            <a:r>
              <a:rPr lang="tr-TR" sz="2000" dirty="0" smtClean="0"/>
              <a:t>,</a:t>
            </a:r>
          </a:p>
          <a:p>
            <a:r>
              <a:rPr lang="tr-TR" sz="2000" dirty="0" smtClean="0"/>
              <a:t>Öksürük,</a:t>
            </a:r>
          </a:p>
          <a:p>
            <a:r>
              <a:rPr lang="tr-TR" sz="2000" dirty="0" smtClean="0"/>
              <a:t>Burun akıntısı,</a:t>
            </a:r>
          </a:p>
          <a:p>
            <a:r>
              <a:rPr lang="tr-TR" sz="2000" dirty="0" smtClean="0"/>
              <a:t>Ses kısıklığı,</a:t>
            </a:r>
          </a:p>
          <a:p>
            <a:r>
              <a:rPr lang="tr-TR" sz="2000" dirty="0" smtClean="0"/>
              <a:t>Ağız içinde aft,</a:t>
            </a:r>
          </a:p>
          <a:p>
            <a:r>
              <a:rPr lang="tr-TR" sz="2000" dirty="0" smtClean="0"/>
              <a:t>Kızıl dışı döküntü,</a:t>
            </a:r>
          </a:p>
          <a:p>
            <a:r>
              <a:rPr lang="tr-TR" sz="2000" dirty="0" smtClean="0"/>
              <a:t>İshal</a:t>
            </a:r>
            <a:endParaRPr lang="tr-TR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58064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Tedavide ilk seçenek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812816"/>
            <a:ext cx="8183880" cy="4187952"/>
          </a:xfrm>
        </p:spPr>
        <p:txBody>
          <a:bodyPr/>
          <a:lstStyle/>
          <a:p>
            <a:r>
              <a:rPr lang="tr-TR" sz="2000" dirty="0" smtClean="0"/>
              <a:t>1)Penisilin V:  &lt;27 kg: 2-3x400.000 Ü, 10 gün, &gt;27 kg: 2-3x800.000, 10 gün</a:t>
            </a:r>
          </a:p>
          <a:p>
            <a:r>
              <a:rPr lang="tr-TR" sz="2000" dirty="0" smtClean="0"/>
              <a:t>2)</a:t>
            </a:r>
            <a:r>
              <a:rPr lang="tr-TR" sz="2000" dirty="0" err="1" smtClean="0"/>
              <a:t>Amoksisilin</a:t>
            </a:r>
            <a:r>
              <a:rPr lang="tr-TR" sz="2000" dirty="0" smtClean="0"/>
              <a:t>: 50 mg/kg/doz, günde tek doz, 10 gün veya 25 mg/kg/doz, 2 doz, 10 gün</a:t>
            </a:r>
          </a:p>
          <a:p>
            <a:r>
              <a:rPr lang="tr-TR" sz="2000" dirty="0" smtClean="0"/>
              <a:t>3) IM </a:t>
            </a:r>
            <a:r>
              <a:rPr lang="tr-TR" sz="2000" dirty="0" err="1" smtClean="0"/>
              <a:t>Benzatin</a:t>
            </a:r>
            <a:r>
              <a:rPr lang="tr-TR" sz="2000" dirty="0" smtClean="0"/>
              <a:t> penisilin: &lt;27 kg: 600.000 Ü tek doz IM, &gt;27 kg: 1.200.000 Ü tek doz IM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14285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Pnömonili</a:t>
            </a:r>
            <a:r>
              <a:rPr lang="tr-TR" dirty="0" smtClean="0"/>
              <a:t> hastada FM bulguları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527064"/>
            <a:ext cx="7569542" cy="4402266"/>
          </a:xfrm>
        </p:spPr>
        <p:txBody>
          <a:bodyPr>
            <a:norm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İnspeksiyon</a:t>
            </a:r>
            <a:r>
              <a:rPr lang="tr-TR" b="1" u="sng" dirty="0" smtClean="0">
                <a:solidFill>
                  <a:srgbClr val="FF0000"/>
                </a:solidFill>
              </a:rPr>
              <a:t>:</a:t>
            </a:r>
          </a:p>
          <a:p>
            <a:endParaRPr lang="tr-TR" dirty="0" smtClean="0"/>
          </a:p>
          <a:p>
            <a:r>
              <a:rPr lang="tr-TR" sz="2200" dirty="0" err="1" smtClean="0"/>
              <a:t>Takipne</a:t>
            </a:r>
            <a:endParaRPr lang="tr-TR" sz="2200" dirty="0" smtClean="0"/>
          </a:p>
          <a:p>
            <a:r>
              <a:rPr lang="tr-TR" sz="2200" dirty="0" err="1" smtClean="0"/>
              <a:t>Retraksiyon</a:t>
            </a:r>
            <a:endParaRPr lang="tr-TR" sz="2200" dirty="0" smtClean="0"/>
          </a:p>
          <a:p>
            <a:r>
              <a:rPr lang="tr-TR" sz="2200" dirty="0" smtClean="0"/>
              <a:t>Burun kanadı solunumu</a:t>
            </a:r>
          </a:p>
          <a:p>
            <a:r>
              <a:rPr lang="tr-TR" sz="2200" dirty="0" smtClean="0"/>
              <a:t>İnleme</a:t>
            </a:r>
          </a:p>
          <a:p>
            <a:r>
              <a:rPr lang="tr-TR" sz="2200" dirty="0" err="1" smtClean="0"/>
              <a:t>Siyanoz</a:t>
            </a:r>
            <a:endParaRPr lang="tr-TR" sz="2200" dirty="0" smtClean="0"/>
          </a:p>
          <a:p>
            <a:r>
              <a:rPr lang="tr-TR" sz="2200" dirty="0" smtClean="0"/>
              <a:t>Yardımcı solunum kaslarının solunuma katılması(Baş sallamalı solunum)</a:t>
            </a:r>
          </a:p>
          <a:p>
            <a:r>
              <a:rPr lang="tr-TR" sz="2200" dirty="0" smtClean="0"/>
              <a:t>Bilinç değişikliği</a:t>
            </a:r>
          </a:p>
          <a:p>
            <a:r>
              <a:rPr lang="tr-TR" sz="2200" dirty="0" smtClean="0"/>
              <a:t>Solunumun düzensizleşmesi</a:t>
            </a:r>
            <a:endParaRPr lang="tr-TR" sz="2200" dirty="0"/>
          </a:p>
        </p:txBody>
      </p:sp>
      <p:sp>
        <p:nvSpPr>
          <p:cNvPr id="4" name="3 Aşağı Ok"/>
          <p:cNvSpPr/>
          <p:nvPr/>
        </p:nvSpPr>
        <p:spPr>
          <a:xfrm>
            <a:off x="7000892" y="2500306"/>
            <a:ext cx="627508" cy="328614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7727682" y="1500174"/>
            <a:ext cx="701970" cy="4194832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 smtClean="0">
                <a:solidFill>
                  <a:srgbClr val="000066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 smtClean="0">
                <a:solidFill>
                  <a:srgbClr val="000066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Ö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 smtClean="0">
                <a:solidFill>
                  <a:srgbClr val="000066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Ü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 smtClean="0">
                <a:solidFill>
                  <a:srgbClr val="000066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 smtClean="0">
                <a:solidFill>
                  <a:srgbClr val="000066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2098568"/>
            <a:ext cx="8183880" cy="4187952"/>
          </a:xfrm>
        </p:spPr>
        <p:txBody>
          <a:bodyPr>
            <a:normAutofit/>
          </a:bodyPr>
          <a:lstStyle/>
          <a:p>
            <a:r>
              <a:rPr lang="tr-TR" sz="2400" u="sng" dirty="0" err="1" smtClean="0">
                <a:solidFill>
                  <a:srgbClr val="FF0000"/>
                </a:solidFill>
              </a:rPr>
              <a:t>Palpasyon</a:t>
            </a:r>
            <a:r>
              <a:rPr lang="tr-TR" sz="2400" u="sng" dirty="0" smtClean="0">
                <a:solidFill>
                  <a:srgbClr val="FF0000"/>
                </a:solidFill>
              </a:rPr>
              <a:t>:</a:t>
            </a:r>
            <a:r>
              <a:rPr lang="tr-TR" sz="2400" dirty="0" smtClean="0"/>
              <a:t> </a:t>
            </a:r>
            <a:r>
              <a:rPr lang="tr-TR" sz="2400" dirty="0" err="1" smtClean="0"/>
              <a:t>Pnömoni</a:t>
            </a:r>
            <a:r>
              <a:rPr lang="tr-TR" sz="2400" dirty="0" smtClean="0"/>
              <a:t> olan taraftaki </a:t>
            </a:r>
            <a:r>
              <a:rPr lang="tr-TR" sz="2400" dirty="0" err="1" smtClean="0"/>
              <a:t>hemitoraks</a:t>
            </a:r>
            <a:r>
              <a:rPr lang="tr-TR" sz="2400" dirty="0" smtClean="0"/>
              <a:t> solunuma daha az katılır, </a:t>
            </a:r>
            <a:r>
              <a:rPr lang="tr-TR" sz="2400" dirty="0" err="1" smtClean="0"/>
              <a:t>vibrasyo</a:t>
            </a:r>
            <a:r>
              <a:rPr lang="tr-TR" sz="2400" dirty="0" smtClean="0"/>
              <a:t> </a:t>
            </a:r>
            <a:r>
              <a:rPr lang="tr-TR" sz="2400" dirty="0" err="1" smtClean="0"/>
              <a:t>torasik’te</a:t>
            </a:r>
            <a:r>
              <a:rPr lang="tr-TR" sz="2400" dirty="0" smtClean="0"/>
              <a:t> artış</a:t>
            </a:r>
          </a:p>
          <a:p>
            <a:endParaRPr lang="tr-TR" sz="2400" dirty="0" smtClean="0"/>
          </a:p>
          <a:p>
            <a:r>
              <a:rPr lang="tr-TR" sz="2400" u="sng" dirty="0" smtClean="0">
                <a:solidFill>
                  <a:srgbClr val="FF0000"/>
                </a:solidFill>
              </a:rPr>
              <a:t>Perküsyon:</a:t>
            </a:r>
            <a:r>
              <a:rPr lang="tr-TR" sz="2400" dirty="0" smtClean="0"/>
              <a:t> </a:t>
            </a:r>
            <a:r>
              <a:rPr lang="tr-TR" sz="2400" dirty="0" err="1" smtClean="0"/>
              <a:t>Matite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u="sng" dirty="0" err="1" smtClean="0">
                <a:solidFill>
                  <a:srgbClr val="FF0000"/>
                </a:solidFill>
              </a:rPr>
              <a:t>Oskültasyon</a:t>
            </a:r>
            <a:r>
              <a:rPr lang="tr-TR" sz="2400" u="sng" dirty="0" smtClean="0">
                <a:solidFill>
                  <a:srgbClr val="FF0000"/>
                </a:solidFill>
              </a:rPr>
              <a:t>:</a:t>
            </a:r>
            <a:r>
              <a:rPr lang="tr-TR" sz="2400" dirty="0" smtClean="0"/>
              <a:t> </a:t>
            </a:r>
            <a:r>
              <a:rPr lang="tr-TR" sz="2400" dirty="0" err="1" smtClean="0"/>
              <a:t>Krepitan</a:t>
            </a:r>
            <a:r>
              <a:rPr lang="tr-TR" sz="2400" dirty="0" smtClean="0"/>
              <a:t> </a:t>
            </a:r>
            <a:r>
              <a:rPr lang="tr-TR" sz="2400" dirty="0" err="1" smtClean="0"/>
              <a:t>raller</a:t>
            </a:r>
            <a:r>
              <a:rPr lang="tr-TR" sz="2400" dirty="0" smtClean="0"/>
              <a:t>, solunum seslerinde azalma</a:t>
            </a:r>
            <a:endParaRPr lang="tr-TR" sz="24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502920" y="44861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Pnömonili</a:t>
            </a:r>
            <a:r>
              <a:rPr lang="tr-TR" dirty="0" smtClean="0"/>
              <a:t> hastada FM bulguları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169874"/>
            <a:ext cx="8183880" cy="4187952"/>
          </a:xfrm>
        </p:spPr>
        <p:txBody>
          <a:bodyPr/>
          <a:lstStyle/>
          <a:p>
            <a:r>
              <a:rPr lang="tr-TR" dirty="0" smtClean="0"/>
              <a:t>Öncelikle vücut ağırlığı, boy ve baş çevresi ölçümü yapılır</a:t>
            </a:r>
          </a:p>
          <a:p>
            <a:endParaRPr lang="tr-TR" dirty="0" smtClean="0"/>
          </a:p>
          <a:p>
            <a:r>
              <a:rPr lang="tr-TR" dirty="0" smtClean="0"/>
              <a:t>Bulunan değerler </a:t>
            </a:r>
            <a:r>
              <a:rPr lang="tr-TR" dirty="0" err="1" smtClean="0"/>
              <a:t>persentil</a:t>
            </a:r>
            <a:r>
              <a:rPr lang="tr-TR" dirty="0" smtClean="0"/>
              <a:t> eğrilerine bakılarak değerlendirilir</a:t>
            </a:r>
          </a:p>
          <a:p>
            <a:endParaRPr lang="tr-TR" dirty="0" smtClean="0"/>
          </a:p>
          <a:p>
            <a:r>
              <a:rPr lang="tr-TR" dirty="0" smtClean="0"/>
              <a:t>3.</a:t>
            </a:r>
            <a:r>
              <a:rPr lang="tr-TR" dirty="0" err="1" smtClean="0"/>
              <a:t>persentil</a:t>
            </a:r>
            <a:r>
              <a:rPr lang="tr-TR" dirty="0" smtClean="0"/>
              <a:t> altı ve 97.</a:t>
            </a:r>
            <a:r>
              <a:rPr lang="tr-TR" dirty="0" err="1" smtClean="0"/>
              <a:t>persentil</a:t>
            </a:r>
            <a:r>
              <a:rPr lang="tr-TR" dirty="0" smtClean="0"/>
              <a:t> üstü patolojiktir.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169874"/>
            <a:ext cx="8641080" cy="4187952"/>
          </a:xfrm>
        </p:spPr>
        <p:txBody>
          <a:bodyPr/>
          <a:lstStyle/>
          <a:p>
            <a:r>
              <a:rPr lang="tr-TR" dirty="0" smtClean="0"/>
              <a:t>Çocukluk çağında baş çevresi ölçümü son derece önemlidir</a:t>
            </a:r>
          </a:p>
          <a:p>
            <a:endParaRPr lang="tr-TR" dirty="0" smtClean="0"/>
          </a:p>
          <a:p>
            <a:r>
              <a:rPr lang="tr-TR" dirty="0" smtClean="0"/>
              <a:t>Bebek doğduğunda erişkin beyin hacminin %25’i kadarı ile doğar, 1 yaşında %75 kadarına erişmiş olur</a:t>
            </a:r>
          </a:p>
          <a:p>
            <a:endParaRPr lang="tr-TR" dirty="0" smtClean="0"/>
          </a:p>
          <a:p>
            <a:r>
              <a:rPr lang="tr-TR" dirty="0" smtClean="0"/>
              <a:t>Bu nedenle beyin </a:t>
            </a:r>
            <a:r>
              <a:rPr lang="tr-TR" dirty="0" err="1" smtClean="0"/>
              <a:t>gelişminin</a:t>
            </a:r>
            <a:r>
              <a:rPr lang="tr-TR" dirty="0" smtClean="0"/>
              <a:t> bir göstergesidir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143116"/>
            <a:ext cx="3710795" cy="3786214"/>
          </a:xfrm>
          <a:prstGeom prst="rect">
            <a:avLst/>
          </a:prstGeom>
          <a:noFill/>
          <a:ln w="25400">
            <a:solidFill>
              <a:srgbClr val="FF3399"/>
            </a:solidFill>
            <a:miter lim="800000"/>
            <a:headEnd/>
            <a:tailEnd/>
          </a:ln>
          <a:effectLst/>
        </p:spPr>
      </p:pic>
      <p:sp>
        <p:nvSpPr>
          <p:cNvPr id="5" name="2 İçerik Yer Tutucusu"/>
          <p:cNvSpPr txBox="1">
            <a:spLocks/>
          </p:cNvSpPr>
          <p:nvPr/>
        </p:nvSpPr>
        <p:spPr>
          <a:xfrm>
            <a:off x="214282" y="785794"/>
            <a:ext cx="86410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tr-TR" sz="2800" dirty="0" smtClean="0"/>
              <a:t>Baş çevresinin normal sınırlarda devam edebilmesi için </a:t>
            </a:r>
            <a:r>
              <a:rPr lang="tr-TR" sz="2800" dirty="0" err="1" smtClean="0"/>
              <a:t>fontanel</a:t>
            </a:r>
            <a:r>
              <a:rPr lang="tr-TR" sz="2800" dirty="0" smtClean="0"/>
              <a:t> ve </a:t>
            </a:r>
            <a:r>
              <a:rPr lang="tr-TR" sz="2800" dirty="0" err="1" smtClean="0"/>
              <a:t>sütürlere</a:t>
            </a:r>
            <a:r>
              <a:rPr lang="tr-TR" sz="2800" dirty="0" smtClean="0"/>
              <a:t> ihtiyaç vardır</a:t>
            </a: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520052"/>
            <a:ext cx="8183880" cy="105156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Ön </a:t>
            </a:r>
            <a:r>
              <a:rPr lang="tr-TR" sz="2800" dirty="0" err="1" smtClean="0"/>
              <a:t>Fontanel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2598634"/>
            <a:ext cx="8183880" cy="418795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6-24 aylar arasında kapanır.</a:t>
            </a:r>
          </a:p>
          <a:p>
            <a:endParaRPr lang="tr-TR" sz="2400" dirty="0" smtClean="0"/>
          </a:p>
          <a:p>
            <a:r>
              <a:rPr lang="tr-TR" sz="2400" dirty="0" smtClean="0"/>
              <a:t>Büyük çoğunluğu 6-18 aylar arasında kapanır</a:t>
            </a: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1384188"/>
            <a:ext cx="8183880" cy="4187952"/>
          </a:xfrm>
        </p:spPr>
        <p:txBody>
          <a:bodyPr>
            <a:normAutofit fontScale="77500" lnSpcReduction="20000"/>
          </a:bodyPr>
          <a:lstStyle/>
          <a:p>
            <a:r>
              <a:rPr lang="tr-TR" b="1" u="sng" dirty="0" smtClean="0">
                <a:solidFill>
                  <a:srgbClr val="FF0000"/>
                </a:solidFill>
              </a:rPr>
              <a:t>Kapanmasını geciktiren nedenler;</a:t>
            </a:r>
          </a:p>
          <a:p>
            <a:endParaRPr lang="tr-TR" dirty="0" smtClean="0"/>
          </a:p>
          <a:p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 smtClean="0"/>
              <a:t>Hipotiroidizm</a:t>
            </a:r>
            <a:endParaRPr lang="tr-TR" dirty="0" smtClean="0"/>
          </a:p>
          <a:p>
            <a:r>
              <a:rPr lang="tr-TR" dirty="0" smtClean="0"/>
              <a:t>Raşitizm</a:t>
            </a:r>
          </a:p>
          <a:p>
            <a:r>
              <a:rPr lang="tr-TR" dirty="0" err="1" smtClean="0"/>
              <a:t>Osteogenezis</a:t>
            </a:r>
            <a:r>
              <a:rPr lang="tr-TR" dirty="0" smtClean="0"/>
              <a:t> </a:t>
            </a:r>
            <a:r>
              <a:rPr lang="tr-TR" dirty="0" err="1" smtClean="0"/>
              <a:t>imperfekta</a:t>
            </a:r>
            <a:endParaRPr lang="tr-TR" dirty="0" smtClean="0"/>
          </a:p>
          <a:p>
            <a:r>
              <a:rPr lang="tr-TR" dirty="0" err="1" smtClean="0"/>
              <a:t>Akondroplazi</a:t>
            </a:r>
            <a:endParaRPr lang="tr-TR" dirty="0" smtClean="0"/>
          </a:p>
          <a:p>
            <a:r>
              <a:rPr lang="tr-TR" dirty="0" err="1" smtClean="0"/>
              <a:t>Mukopolisakkaridoz</a:t>
            </a:r>
            <a:endParaRPr lang="tr-TR" dirty="0" smtClean="0"/>
          </a:p>
          <a:p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 smtClean="0"/>
              <a:t>Sifiliz</a:t>
            </a:r>
            <a:endParaRPr lang="tr-TR" dirty="0" smtClean="0"/>
          </a:p>
          <a:p>
            <a:r>
              <a:rPr lang="tr-TR" dirty="0" err="1" smtClean="0"/>
              <a:t>Konjenital</a:t>
            </a:r>
            <a:r>
              <a:rPr lang="tr-TR" dirty="0" smtClean="0"/>
              <a:t> </a:t>
            </a:r>
            <a:r>
              <a:rPr lang="tr-TR" dirty="0" err="1" smtClean="0"/>
              <a:t>Rubella</a:t>
            </a:r>
            <a:endParaRPr lang="tr-TR" dirty="0" smtClean="0"/>
          </a:p>
          <a:p>
            <a:r>
              <a:rPr lang="tr-TR" dirty="0" err="1" smtClean="0"/>
              <a:t>Trizomi</a:t>
            </a:r>
            <a:r>
              <a:rPr lang="tr-TR" dirty="0" smtClean="0"/>
              <a:t> 21, </a:t>
            </a:r>
            <a:r>
              <a:rPr lang="tr-TR" dirty="0" err="1" smtClean="0"/>
              <a:t>trizomi</a:t>
            </a:r>
            <a:r>
              <a:rPr lang="tr-TR" dirty="0" smtClean="0"/>
              <a:t> 13, </a:t>
            </a:r>
            <a:r>
              <a:rPr lang="tr-TR" dirty="0" err="1" smtClean="0"/>
              <a:t>trizomi</a:t>
            </a:r>
            <a:r>
              <a:rPr lang="tr-TR" dirty="0" smtClean="0"/>
              <a:t> 18</a:t>
            </a:r>
          </a:p>
          <a:p>
            <a:r>
              <a:rPr lang="tr-TR" dirty="0" smtClean="0"/>
              <a:t>KİBAS yaratan durumlar(Hidrosefali, kitle vs)</a:t>
            </a:r>
          </a:p>
          <a:p>
            <a:r>
              <a:rPr lang="tr-TR" dirty="0" err="1" smtClean="0"/>
              <a:t>Malnütrisyon</a:t>
            </a:r>
            <a:endParaRPr lang="tr-TR" dirty="0" smtClean="0"/>
          </a:p>
          <a:p>
            <a:r>
              <a:rPr lang="tr-TR" dirty="0" smtClean="0"/>
              <a:t>Normal varyasyon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502920" y="142852"/>
            <a:ext cx="8183880" cy="1051560"/>
          </a:xfrm>
        </p:spPr>
        <p:txBody>
          <a:bodyPr/>
          <a:lstStyle/>
          <a:p>
            <a:r>
              <a:rPr lang="tr-TR" dirty="0" smtClean="0"/>
              <a:t>Ön </a:t>
            </a:r>
            <a:r>
              <a:rPr lang="tr-TR" dirty="0" err="1" smtClean="0"/>
              <a:t>Fontanel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502920" y="448614"/>
            <a:ext cx="8183880" cy="1051560"/>
          </a:xfrm>
        </p:spPr>
        <p:txBody>
          <a:bodyPr/>
          <a:lstStyle/>
          <a:p>
            <a:r>
              <a:rPr lang="tr-TR" dirty="0" smtClean="0"/>
              <a:t>Ön </a:t>
            </a:r>
            <a:r>
              <a:rPr lang="tr-TR" dirty="0" err="1" smtClean="0"/>
              <a:t>Fontanel</a:t>
            </a:r>
            <a:endParaRPr lang="tr-TR" dirty="0"/>
          </a:p>
        </p:txBody>
      </p:sp>
      <p:sp>
        <p:nvSpPr>
          <p:cNvPr id="5" name="2 İçerik Yer Tutucusu"/>
          <p:cNvSpPr>
            <a:spLocks noGrp="1"/>
          </p:cNvSpPr>
          <p:nvPr>
            <p:ph idx="1"/>
          </p:nvPr>
        </p:nvSpPr>
        <p:spPr>
          <a:xfrm>
            <a:off x="503238" y="2027257"/>
            <a:ext cx="8183562" cy="4187825"/>
          </a:xfrm>
        </p:spPr>
        <p:txBody>
          <a:bodyPr>
            <a:normAutofit/>
          </a:bodyPr>
          <a:lstStyle/>
          <a:p>
            <a:r>
              <a:rPr lang="tr-TR" b="1" u="sng" dirty="0" smtClean="0">
                <a:solidFill>
                  <a:srgbClr val="FF0000"/>
                </a:solidFill>
              </a:rPr>
              <a:t>Kapanmasını hızlandıran nedenler;</a:t>
            </a:r>
          </a:p>
          <a:p>
            <a:endParaRPr lang="tr-TR" dirty="0" smtClean="0"/>
          </a:p>
          <a:p>
            <a:r>
              <a:rPr lang="tr-TR" sz="2400" dirty="0" err="1" smtClean="0"/>
              <a:t>Hipertiroidizm</a:t>
            </a:r>
            <a:endParaRPr lang="tr-TR" sz="2400" dirty="0" smtClean="0"/>
          </a:p>
          <a:p>
            <a:r>
              <a:rPr lang="tr-TR" sz="2400" dirty="0" err="1" smtClean="0"/>
              <a:t>Hiperparatiroidizm</a:t>
            </a:r>
            <a:endParaRPr lang="tr-TR" sz="2400" dirty="0" smtClean="0"/>
          </a:p>
          <a:p>
            <a:r>
              <a:rPr lang="tr-TR" sz="2400" dirty="0" err="1" smtClean="0"/>
              <a:t>Hiperkalsemi</a:t>
            </a:r>
            <a:r>
              <a:rPr lang="tr-TR" sz="2400" dirty="0" smtClean="0"/>
              <a:t> yaratan durumlar</a:t>
            </a:r>
          </a:p>
          <a:p>
            <a:r>
              <a:rPr lang="tr-TR" sz="2400" dirty="0" err="1" smtClean="0"/>
              <a:t>Kraniosinositoz</a:t>
            </a:r>
            <a:endParaRPr lang="tr-T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2241444"/>
            <a:ext cx="8183880" cy="4187952"/>
          </a:xfrm>
        </p:spPr>
        <p:txBody>
          <a:bodyPr/>
          <a:lstStyle/>
          <a:p>
            <a:r>
              <a:rPr lang="tr-TR" sz="2400" dirty="0" smtClean="0"/>
              <a:t>0-3 ay aralığında kapanır</a:t>
            </a:r>
          </a:p>
          <a:p>
            <a:endParaRPr lang="tr-TR" sz="2400" dirty="0" smtClean="0"/>
          </a:p>
          <a:p>
            <a:r>
              <a:rPr lang="tr-TR" sz="2400" dirty="0" smtClean="0"/>
              <a:t>Büyük çoğunluğu 2 aya kadar kapanır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602962" y="734366"/>
            <a:ext cx="8183880" cy="105156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Arka </a:t>
            </a:r>
            <a:r>
              <a:rPr lang="tr-TR" sz="2800" dirty="0" err="1" smtClean="0"/>
              <a:t>Fontanel</a:t>
            </a:r>
            <a:endParaRPr lang="tr-T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4400" y="571480"/>
            <a:ext cx="8183880" cy="891528"/>
          </a:xfrm>
        </p:spPr>
        <p:txBody>
          <a:bodyPr>
            <a:normAutofit/>
          </a:bodyPr>
          <a:lstStyle/>
          <a:p>
            <a:r>
              <a:rPr lang="tr-TR" sz="2800" dirty="0" err="1" smtClean="0"/>
              <a:t>Kraniotabes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2027130"/>
            <a:ext cx="8183880" cy="4187952"/>
          </a:xfrm>
        </p:spPr>
        <p:txBody>
          <a:bodyPr>
            <a:normAutofit/>
          </a:bodyPr>
          <a:lstStyle/>
          <a:p>
            <a:r>
              <a:rPr lang="tr-TR" sz="2000" dirty="0" smtClean="0"/>
              <a:t>Süt çocuğunda saçlı deri muayenesinde özellikle </a:t>
            </a:r>
            <a:r>
              <a:rPr lang="tr-TR" sz="2000" dirty="0" err="1" smtClean="0"/>
              <a:t>sütür</a:t>
            </a:r>
            <a:r>
              <a:rPr lang="tr-TR" sz="2000" dirty="0" smtClean="0"/>
              <a:t> hatları boyunca ve </a:t>
            </a:r>
            <a:r>
              <a:rPr lang="tr-TR" sz="2000" dirty="0" err="1" smtClean="0"/>
              <a:t>vertexe</a:t>
            </a:r>
            <a:r>
              <a:rPr lang="tr-TR" sz="2000" dirty="0" smtClean="0"/>
              <a:t> yakın </a:t>
            </a:r>
            <a:r>
              <a:rPr lang="tr-TR" sz="2000" dirty="0" err="1" smtClean="0"/>
              <a:t>parietal</a:t>
            </a:r>
            <a:r>
              <a:rPr lang="tr-TR" sz="2000" dirty="0" smtClean="0"/>
              <a:t> kemikler üzerinde </a:t>
            </a:r>
            <a:r>
              <a:rPr lang="tr-TR" sz="2000" dirty="0" err="1" smtClean="0"/>
              <a:t>ping</a:t>
            </a:r>
            <a:r>
              <a:rPr lang="tr-TR" sz="2000" dirty="0" smtClean="0"/>
              <a:t>-</a:t>
            </a:r>
            <a:r>
              <a:rPr lang="tr-TR" sz="2000" dirty="0" err="1" smtClean="0"/>
              <a:t>pong</a:t>
            </a:r>
            <a:r>
              <a:rPr lang="tr-TR" sz="2000" dirty="0" smtClean="0"/>
              <a:t> topu benzeri yumuşak alanların bulunmasına </a:t>
            </a:r>
            <a:r>
              <a:rPr lang="tr-TR" sz="2000" dirty="0" err="1" smtClean="0">
                <a:solidFill>
                  <a:srgbClr val="FF0000"/>
                </a:solidFill>
              </a:rPr>
              <a:t>kraniotabes</a:t>
            </a:r>
            <a:r>
              <a:rPr lang="tr-TR" sz="2000" dirty="0" smtClean="0"/>
              <a:t> denir</a:t>
            </a:r>
          </a:p>
          <a:p>
            <a:r>
              <a:rPr lang="tr-TR" sz="2000" dirty="0" smtClean="0"/>
              <a:t> 3 aya kadar fizyolojik olarak kabul edilir. Bu süreyi aşan durumlarda akla şunlar gelmelidir;</a:t>
            </a:r>
          </a:p>
          <a:p>
            <a:pPr lvl="0"/>
            <a:r>
              <a:rPr lang="tr-TR" sz="2000" dirty="0" smtClean="0"/>
              <a:t>Hidrosefali</a:t>
            </a:r>
          </a:p>
          <a:p>
            <a:pPr lvl="0"/>
            <a:r>
              <a:rPr lang="tr-TR" sz="2000" dirty="0" smtClean="0"/>
              <a:t>A </a:t>
            </a:r>
            <a:r>
              <a:rPr lang="tr-TR" sz="2000" dirty="0" err="1" smtClean="0"/>
              <a:t>Hipervitaminozu</a:t>
            </a:r>
            <a:endParaRPr lang="tr-TR" sz="2000" dirty="0" smtClean="0"/>
          </a:p>
          <a:p>
            <a:pPr lvl="0"/>
            <a:r>
              <a:rPr lang="tr-TR" sz="2000" dirty="0" err="1" smtClean="0"/>
              <a:t>Osteogenezis</a:t>
            </a:r>
            <a:r>
              <a:rPr lang="tr-TR" sz="2000" dirty="0" smtClean="0"/>
              <a:t> </a:t>
            </a:r>
            <a:r>
              <a:rPr lang="tr-TR" sz="2000" dirty="0" err="1" smtClean="0"/>
              <a:t>İmperfekta</a:t>
            </a:r>
            <a:endParaRPr lang="tr-TR" sz="2000" dirty="0" smtClean="0"/>
          </a:p>
          <a:p>
            <a:pPr lvl="0"/>
            <a:r>
              <a:rPr lang="tr-TR" sz="2000" dirty="0" err="1" smtClean="0"/>
              <a:t>Rikets</a:t>
            </a:r>
            <a:endParaRPr lang="tr-TR" sz="2000" dirty="0" smtClean="0"/>
          </a:p>
          <a:p>
            <a:pPr lvl="0"/>
            <a:r>
              <a:rPr lang="tr-TR" sz="2000" dirty="0" err="1" smtClean="0"/>
              <a:t>Sifiliz</a:t>
            </a:r>
            <a:endParaRPr lang="tr-TR" sz="2000" dirty="0" smtClean="0"/>
          </a:p>
          <a:p>
            <a:endParaRPr lang="tr-TR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94</TotalTime>
  <Words>417</Words>
  <Application>Microsoft Office PowerPoint</Application>
  <PresentationFormat>Ekran Gösterisi (4:3)</PresentationFormat>
  <Paragraphs>104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Görünüş</vt:lpstr>
      <vt:lpstr>ÇOCUK HASTANIN GENEL POLİKLİNİKTE DEĞERLENDİRİLMESİ</vt:lpstr>
      <vt:lpstr>Slayt 2</vt:lpstr>
      <vt:lpstr>Slayt 3</vt:lpstr>
      <vt:lpstr>Slayt 4</vt:lpstr>
      <vt:lpstr>Ön Fontanel</vt:lpstr>
      <vt:lpstr>Ön Fontanel</vt:lpstr>
      <vt:lpstr>Ön Fontanel</vt:lpstr>
      <vt:lpstr>Arka Fontanel</vt:lpstr>
      <vt:lpstr>Kraniotabes</vt:lpstr>
      <vt:lpstr>SOLUNUM YOLU İNFEKSİYONLARI</vt:lpstr>
      <vt:lpstr>Akut Tonsillofarenjit-etken</vt:lpstr>
      <vt:lpstr>A grubu Beta Hemolitik streptokoka bağlı tonsillofarenjiti destekleyen bulgular </vt:lpstr>
      <vt:lpstr>Viral Tonsillofarenjiti destekleyen bulgular</vt:lpstr>
      <vt:lpstr>Tedavide ilk seçenek  </vt:lpstr>
      <vt:lpstr>Pnömonili hastada FM bulguları</vt:lpstr>
      <vt:lpstr>Pnömonili hastada FM bulguları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HASTANIN GENEL POLİKLİNİKTE DEĞERLENDİRİLMESİ</dc:title>
  <dc:creator>fatih</dc:creator>
  <cp:lastModifiedBy>fatih</cp:lastModifiedBy>
  <cp:revision>18</cp:revision>
  <dcterms:created xsi:type="dcterms:W3CDTF">2017-03-18T21:54:38Z</dcterms:created>
  <dcterms:modified xsi:type="dcterms:W3CDTF">2017-09-10T19:03:29Z</dcterms:modified>
</cp:coreProperties>
</file>