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2"/>
  </p:notesMasterIdLst>
  <p:sldIdLst>
    <p:sldId id="256" r:id="rId2"/>
    <p:sldId id="257" r:id="rId3"/>
    <p:sldId id="258" r:id="rId4"/>
    <p:sldId id="259" r:id="rId5"/>
    <p:sldId id="260" r:id="rId6"/>
    <p:sldId id="276" r:id="rId7"/>
    <p:sldId id="277" r:id="rId8"/>
    <p:sldId id="278"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2655E7-12C1-488A-8456-A59C546671C0}" type="datetimeFigureOut">
              <a:rPr lang="tr-TR" smtClean="0"/>
              <a:t>8.05.2020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70E529-77F5-4B40-A5BE-E8B72BE7DE06}" type="slidenum">
              <a:rPr lang="tr-TR" smtClean="0"/>
              <a:t>‹#›</a:t>
            </a:fld>
            <a:endParaRPr lang="tr-TR"/>
          </a:p>
        </p:txBody>
      </p:sp>
    </p:spTree>
    <p:extLst>
      <p:ext uri="{BB962C8B-B14F-4D97-AF65-F5344CB8AC3E}">
        <p14:creationId xmlns:p14="http://schemas.microsoft.com/office/powerpoint/2010/main" val="3767071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42C567F-DF63-4962-9EB7-D9631B1A5ED1}"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2196521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A176942-A0D5-4AF8-B2DC-8E22CF3E4737}"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2274136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6A28646-1C69-4D81-B4F0-7E6D3109F536}"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622838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D3E9586-2AA0-42EB-A5FF-E27A16A4E0E8}"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546480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5DA9DEE-FD31-46E8-A42F-49C6E989D9AC}"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555967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75FD817-658A-4878-86F9-9E5421FE38B9}" type="datetime1">
              <a:rPr lang="tr-TR" smtClean="0"/>
              <a:t>8.05.2020</a:t>
            </a:fld>
            <a:endParaRPr lang="tr-TR"/>
          </a:p>
        </p:txBody>
      </p:sp>
      <p:sp>
        <p:nvSpPr>
          <p:cNvPr id="4"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1314441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2DF8273-0B7A-48D2-8FB4-4CBC88CCE3EB}" type="datetime1">
              <a:rPr lang="tr-TR" smtClean="0"/>
              <a:t>8.05.2020</a:t>
            </a:fld>
            <a:endParaRPr lang="tr-TR"/>
          </a:p>
        </p:txBody>
      </p:sp>
      <p:sp>
        <p:nvSpPr>
          <p:cNvPr id="4"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3970771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FCE6EC-45E4-42E6-AC35-FC2D8A280E01}"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34210420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0FB22E-D8AD-4B65-A6F5-953ECEABA4F6}"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4096502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185CE7-5260-4EA0-A633-D78FC8B4FE6D}"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214373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010B03-701F-4B29-B80D-216BD52740E6}"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2303393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8B5EECE-1444-4A39-8349-F462B138D733}"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77084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7B788D-0B15-46FB-ABD8-51C70A5FA38E}" type="datetime1">
              <a:rPr lang="tr-TR" smtClean="0"/>
              <a:t>8.05.2020</a:t>
            </a:fld>
            <a:endParaRPr lang="tr-TR"/>
          </a:p>
        </p:txBody>
      </p:sp>
      <p:sp>
        <p:nvSpPr>
          <p:cNvPr id="8" name="Footer Placeholder 7"/>
          <p:cNvSpPr>
            <a:spLocks noGrp="1"/>
          </p:cNvSpPr>
          <p:nvPr>
            <p:ph type="ftr" sz="quarter" idx="11"/>
          </p:nvPr>
        </p:nvSpPr>
        <p:spPr/>
        <p:txBody>
          <a:bodyPr/>
          <a:lstStyle/>
          <a:p>
            <a:r>
              <a:rPr lang="tr-TR" smtClean="0"/>
              <a:t>Halise Kader ZENGİN</a:t>
            </a:r>
            <a:endParaRPr lang="tr-TR"/>
          </a:p>
        </p:txBody>
      </p:sp>
      <p:sp>
        <p:nvSpPr>
          <p:cNvPr id="9" name="Slide Number Placeholder 8"/>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194508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0C92E47-C739-47A0-9A5D-CD987988CCC1}" type="datetime1">
              <a:rPr lang="tr-TR" smtClean="0"/>
              <a:t>8.05.2020</a:t>
            </a:fld>
            <a:endParaRPr lang="tr-TR"/>
          </a:p>
        </p:txBody>
      </p:sp>
      <p:sp>
        <p:nvSpPr>
          <p:cNvPr id="5" name="Footer Placeholder 3"/>
          <p:cNvSpPr>
            <a:spLocks noGrp="1"/>
          </p:cNvSpPr>
          <p:nvPr>
            <p:ph type="ftr" sz="quarter" idx="11"/>
          </p:nvPr>
        </p:nvSpPr>
        <p:spPr/>
        <p:txBody>
          <a:bodyPr/>
          <a:lstStyle/>
          <a:p>
            <a:r>
              <a:rPr lang="tr-TR" smtClean="0"/>
              <a:t>Halise Kader ZENGİN</a:t>
            </a:r>
            <a:endParaRPr lang="tr-TR"/>
          </a:p>
        </p:txBody>
      </p:sp>
      <p:sp>
        <p:nvSpPr>
          <p:cNvPr id="6" name="Slide Number Placeholder 4"/>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265872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D5AC2D2-88BA-4FA2-9DA4-A0133E4FDE87}" type="datetime1">
              <a:rPr lang="tr-TR" smtClean="0"/>
              <a:t>8.05.2020</a:t>
            </a:fld>
            <a:endParaRPr lang="tr-TR"/>
          </a:p>
        </p:txBody>
      </p:sp>
      <p:sp>
        <p:nvSpPr>
          <p:cNvPr id="5" name="Footer Placeholder 2"/>
          <p:cNvSpPr>
            <a:spLocks noGrp="1"/>
          </p:cNvSpPr>
          <p:nvPr>
            <p:ph type="ftr" sz="quarter" idx="11"/>
          </p:nvPr>
        </p:nvSpPr>
        <p:spPr/>
        <p:txBody>
          <a:bodyPr/>
          <a:lstStyle/>
          <a:p>
            <a:r>
              <a:rPr lang="tr-TR" smtClean="0"/>
              <a:t>Halise Kader ZENGİN</a:t>
            </a:r>
            <a:endParaRPr lang="tr-TR"/>
          </a:p>
        </p:txBody>
      </p:sp>
      <p:sp>
        <p:nvSpPr>
          <p:cNvPr id="6" name="Slide Number Placeholder 3"/>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171935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32228B89-53E9-4F43-A7D4-8584DC0E176F}" type="datetime1">
              <a:rPr lang="tr-TR" smtClean="0"/>
              <a:t>8.05.2020</a:t>
            </a:fld>
            <a:endParaRPr lang="tr-TR"/>
          </a:p>
        </p:txBody>
      </p:sp>
      <p:sp>
        <p:nvSpPr>
          <p:cNvPr id="5" name="Footer Placeholder 5"/>
          <p:cNvSpPr>
            <a:spLocks noGrp="1"/>
          </p:cNvSpPr>
          <p:nvPr>
            <p:ph type="ftr" sz="quarter" idx="11"/>
          </p:nvPr>
        </p:nvSpPr>
        <p:spPr/>
        <p:txBody>
          <a:bodyPr/>
          <a:lstStyle/>
          <a:p>
            <a:r>
              <a:rPr lang="tr-TR" smtClean="0"/>
              <a:t>Halise Kader ZENGİN</a:t>
            </a:r>
            <a:endParaRPr lang="tr-TR"/>
          </a:p>
        </p:txBody>
      </p:sp>
      <p:sp>
        <p:nvSpPr>
          <p:cNvPr id="6" name="Slide Number Placeholder 6"/>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3234806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C2554F-D0CC-47D9-BB39-3E40F298A0F4}"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795A8E01-8650-498F-992D-01BC76AD081F}" type="slidenum">
              <a:rPr lang="tr-TR" smtClean="0"/>
              <a:t>‹#›</a:t>
            </a:fld>
            <a:endParaRPr lang="tr-TR"/>
          </a:p>
        </p:txBody>
      </p:sp>
    </p:spTree>
    <p:extLst>
      <p:ext uri="{BB962C8B-B14F-4D97-AF65-F5344CB8AC3E}">
        <p14:creationId xmlns:p14="http://schemas.microsoft.com/office/powerpoint/2010/main" val="347274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62A54E8-8F1F-4962-8C2E-B10F5DA6345E}" type="datetime1">
              <a:rPr lang="tr-TR" smtClean="0"/>
              <a:t>8.05.2020</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smtClean="0"/>
              <a:t>Halise Kader ZENGİN</a:t>
            </a:r>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95A8E01-8650-498F-992D-01BC76AD081F}" type="slidenum">
              <a:rPr lang="tr-TR" smtClean="0"/>
              <a:t>‹#›</a:t>
            </a:fld>
            <a:endParaRPr lang="tr-TR"/>
          </a:p>
        </p:txBody>
      </p:sp>
    </p:spTree>
    <p:extLst>
      <p:ext uri="{BB962C8B-B14F-4D97-AF65-F5344CB8AC3E}">
        <p14:creationId xmlns:p14="http://schemas.microsoft.com/office/powerpoint/2010/main" val="47475981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Bireysel Gelişimi Farklı Olan Çocuklar</a:t>
            </a:r>
            <a:endParaRPr lang="tr-TR" dirty="0"/>
          </a:p>
        </p:txBody>
      </p:sp>
      <p:sp>
        <p:nvSpPr>
          <p:cNvPr id="3" name="Alt Başlık 2"/>
          <p:cNvSpPr>
            <a:spLocks noGrp="1"/>
          </p:cNvSpPr>
          <p:nvPr>
            <p:ph type="subTitle" idx="1"/>
          </p:nvPr>
        </p:nvSpPr>
        <p:spPr/>
        <p:txBody>
          <a:bodyPr/>
          <a:lstStyle/>
          <a:p>
            <a:pPr algn="r"/>
            <a:r>
              <a:rPr lang="tr-TR" smtClean="0"/>
              <a:t>HKZ</a:t>
            </a:r>
            <a:endParaRPr lang="tr-TR"/>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104733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 ÖĞRENME GÜÇLÜKLERİ</a:t>
            </a:r>
            <a:br>
              <a:rPr lang="tr-TR" dirty="0"/>
            </a:br>
            <a:r>
              <a:rPr lang="tr-TR" dirty="0"/>
              <a:t>1. DİSLEKSİ (okuma güçlüğü)</a:t>
            </a:r>
          </a:p>
        </p:txBody>
      </p:sp>
      <p:sp>
        <p:nvSpPr>
          <p:cNvPr id="3" name="İçerik Yer Tutucusu 2"/>
          <p:cNvSpPr>
            <a:spLocks noGrp="1"/>
          </p:cNvSpPr>
          <p:nvPr>
            <p:ph idx="1"/>
          </p:nvPr>
        </p:nvSpPr>
        <p:spPr/>
        <p:txBody>
          <a:bodyPr>
            <a:normAutofit lnSpcReduction="10000"/>
          </a:bodyPr>
          <a:lstStyle/>
          <a:p>
            <a:r>
              <a:rPr lang="tr-TR" dirty="0" smtClean="0"/>
              <a:t>Öğrenme güçlüğü olarak tanımlanan </a:t>
            </a:r>
            <a:r>
              <a:rPr lang="tr-TR" dirty="0" err="1" smtClean="0"/>
              <a:t>garden</a:t>
            </a:r>
            <a:r>
              <a:rPr lang="tr-TR" dirty="0" smtClean="0"/>
              <a:t> </a:t>
            </a:r>
            <a:r>
              <a:rPr lang="tr-TR" dirty="0" err="1" smtClean="0"/>
              <a:t>variety</a:t>
            </a:r>
            <a:r>
              <a:rPr lang="tr-TR" dirty="0" smtClean="0"/>
              <a:t> diğer problem türlerinden herhangi biri görülen çoğu çocukta, okuma güçlüğü de vardır.</a:t>
            </a:r>
          </a:p>
          <a:p>
            <a:r>
              <a:rPr lang="tr-TR" dirty="0" smtClean="0"/>
              <a:t>Okuma bozukluğunun genetik temelli ve genetik risk faktörlü çoklu kromozomlar sebebi ile oluştuğu yönünde deliller olsa da fonolojik sebeplerle de olabilmektedir.  Biyolojik ve çevresel faktörler de sayılabilir.</a:t>
            </a:r>
          </a:p>
          <a:p>
            <a:r>
              <a:rPr lang="tr-TR" dirty="0" smtClean="0"/>
              <a:t>Okumak ve ne okuduğunu anlamak iki farklı süreç gerektirir.</a:t>
            </a:r>
          </a:p>
          <a:p>
            <a:r>
              <a:rPr lang="tr-TR" dirty="0" smtClean="0"/>
              <a:t>Okuyan fakat okuduğunu anlamayan çocuklar olduğu gibi konuşma problemleri olduğundan okuyamayan ama içinden okuduğunda ne okuduğunu anlayan çocuklar da olabilir.</a:t>
            </a:r>
          </a:p>
          <a:p>
            <a:r>
              <a:rPr lang="tr-TR" dirty="0" smtClean="0"/>
              <a:t>Öğretmenlere öneriler </a:t>
            </a:r>
            <a:r>
              <a:rPr lang="tr-TR" dirty="0" smtClean="0"/>
              <a:t>bk. </a:t>
            </a:r>
            <a:r>
              <a:rPr lang="tr-TR" dirty="0" smtClean="0"/>
              <a:t>(s.272)</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894629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3055" y="465597"/>
            <a:ext cx="9404723" cy="1400530"/>
          </a:xfrm>
        </p:spPr>
        <p:txBody>
          <a:bodyPr/>
          <a:lstStyle/>
          <a:p>
            <a:r>
              <a:rPr lang="tr-TR" sz="2400" dirty="0"/>
              <a:t>ÖZEL ÖĞRENME GÜÇLÜKLERİ</a:t>
            </a:r>
            <a:br>
              <a:rPr lang="tr-TR" sz="2400" dirty="0"/>
            </a:br>
            <a:r>
              <a:rPr lang="tr-TR" sz="2400" dirty="0" smtClean="0"/>
              <a:t>2. </a:t>
            </a:r>
            <a:r>
              <a:rPr lang="tr-TR" sz="2400" dirty="0" err="1"/>
              <a:t>G</a:t>
            </a:r>
            <a:r>
              <a:rPr lang="tr-TR" sz="2400" dirty="0" err="1" smtClean="0"/>
              <a:t>arden</a:t>
            </a:r>
            <a:r>
              <a:rPr lang="tr-TR" sz="2400" dirty="0" smtClean="0"/>
              <a:t> </a:t>
            </a:r>
            <a:r>
              <a:rPr lang="tr-TR" sz="2400" dirty="0" err="1" smtClean="0"/>
              <a:t>variety</a:t>
            </a:r>
            <a:r>
              <a:rPr lang="tr-TR" sz="2400" dirty="0" smtClean="0"/>
              <a:t> (uyaran yoksunluğuna bağlı öğrenme güçlüğü)</a:t>
            </a:r>
            <a:endParaRPr lang="tr-TR" sz="2400" dirty="0"/>
          </a:p>
        </p:txBody>
      </p:sp>
      <p:sp>
        <p:nvSpPr>
          <p:cNvPr id="3" name="İçerik Yer Tutucusu 2"/>
          <p:cNvSpPr>
            <a:spLocks noGrp="1"/>
          </p:cNvSpPr>
          <p:nvPr>
            <p:ph idx="1"/>
          </p:nvPr>
        </p:nvSpPr>
        <p:spPr/>
        <p:txBody>
          <a:bodyPr>
            <a:normAutofit fontScale="92500" lnSpcReduction="20000"/>
          </a:bodyPr>
          <a:lstStyle/>
          <a:p>
            <a:r>
              <a:rPr lang="tr-TR" dirty="0" smtClean="0"/>
              <a:t>Bu tip okuma güçlüğünde iç içe geçmiş karmaşık bilgiler bir bütünlük oluşturmadığı gibi beyinde dağınık bahçe görüntüsü ile sembolize edilmektedir.</a:t>
            </a:r>
          </a:p>
          <a:p>
            <a:r>
              <a:rPr lang="tr-TR" dirty="0" smtClean="0"/>
              <a:t>Bilişsel alanda bu karmaşık durum bilgilerin hatırlanmasında, organize edilmesinde ve kullanılmasında yaşanılan güçlüklerle karakterize olmaktadır.</a:t>
            </a:r>
          </a:p>
          <a:p>
            <a:r>
              <a:rPr lang="tr-TR" dirty="0" smtClean="0"/>
              <a:t>Bu çocuklar özellikle yetersiz uyarılmaya bağlı olarak günlük yaşam içinde sıklıkla kullandıkları nesnelerin isimlerini dahi hatırlamada güçlük çekerler.</a:t>
            </a:r>
          </a:p>
          <a:p>
            <a:r>
              <a:rPr lang="tr-TR" dirty="0" err="1" smtClean="0"/>
              <a:t>Epizodik</a:t>
            </a:r>
            <a:r>
              <a:rPr lang="tr-TR" dirty="0" smtClean="0"/>
              <a:t> hafıza olarak tanımlanan bu bilişsel işlem performansının yetersizliği durumunda öğrenciler okudukları metindeki kahramanın adını, hikayede geçen olayın tarihini ya da hikayenin geçtiği yeri hatırlamakta güçlük çekerler.</a:t>
            </a:r>
          </a:p>
          <a:p>
            <a:r>
              <a:rPr lang="tr-TR" dirty="0" smtClean="0"/>
              <a:t>Öğrenci özellikleri ve öneriler için bk. (s. 275)</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909081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 ÖĞRENME GÜÇLÜKLERİ</a:t>
            </a:r>
            <a:br>
              <a:rPr lang="tr-TR" dirty="0"/>
            </a:br>
            <a:r>
              <a:rPr lang="tr-TR" dirty="0" smtClean="0"/>
              <a:t>3. DİSGRAFİ (yazma </a:t>
            </a:r>
            <a:r>
              <a:rPr lang="tr-TR" dirty="0"/>
              <a:t>güçlüğü)</a:t>
            </a:r>
          </a:p>
        </p:txBody>
      </p:sp>
      <p:sp>
        <p:nvSpPr>
          <p:cNvPr id="3" name="İçerik Yer Tutucusu 2"/>
          <p:cNvSpPr>
            <a:spLocks noGrp="1"/>
          </p:cNvSpPr>
          <p:nvPr>
            <p:ph idx="1"/>
          </p:nvPr>
        </p:nvSpPr>
        <p:spPr/>
        <p:txBody>
          <a:bodyPr/>
          <a:lstStyle/>
          <a:p>
            <a:r>
              <a:rPr lang="tr-TR" dirty="0" smtClean="0"/>
              <a:t>Yazı dili, hafızayı kullanırken girdi sistemine, geribildirim verirken de çıktı sistemine bağlıdır, ama diğerlerinden daha fazla beynin ön kısmı (</a:t>
            </a:r>
            <a:r>
              <a:rPr lang="tr-TR" dirty="0" err="1" smtClean="0"/>
              <a:t>frontal</a:t>
            </a:r>
            <a:r>
              <a:rPr lang="tr-TR" dirty="0" smtClean="0"/>
              <a:t>) ile ilgili bir beceridir, çünkü fikirleri formüle etmeyi, paragraflar ve cümleler içinde organize etmeyi, fikirleri birbirine bağlamayı ve anlamı vermek için kelimeleri kullanmayı, kelimeleri hecelemek ve yazmak için </a:t>
            </a:r>
            <a:r>
              <a:rPr lang="tr-TR" dirty="0" err="1" smtClean="0"/>
              <a:t>grafomotor</a:t>
            </a:r>
            <a:r>
              <a:rPr lang="tr-TR" dirty="0" smtClean="0"/>
              <a:t> becerileri kullanmayı, ürünün doğruluğunu değerlendirmeyi ve gerekliyse düzeltmeyi gerektirir. Fakat yazı dili bozukluğu olan çocuklar tarafından nadiren kullanılır.</a:t>
            </a:r>
          </a:p>
          <a:p>
            <a:r>
              <a:rPr lang="tr-TR" dirty="0" smtClean="0"/>
              <a:t>Öğrenci özellikleri ve öneriler için bk. (s. 277)</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676130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ÖZEL ÖĞRENME GÜÇLÜKLERİ</a:t>
            </a:r>
            <a:br>
              <a:rPr lang="tr-TR" sz="2800" dirty="0"/>
            </a:br>
            <a:r>
              <a:rPr lang="tr-TR" sz="2800" dirty="0" smtClean="0"/>
              <a:t>4. DİSKALKULİ (MATEMATİK </a:t>
            </a:r>
            <a:r>
              <a:rPr lang="tr-TR" sz="2800" dirty="0" err="1" smtClean="0"/>
              <a:t>öğr</a:t>
            </a:r>
            <a:r>
              <a:rPr lang="tr-TR" sz="2800" dirty="0" smtClean="0"/>
              <a:t>. </a:t>
            </a:r>
            <a:r>
              <a:rPr lang="tr-TR" sz="2800" dirty="0"/>
              <a:t>güçlüğü)</a:t>
            </a:r>
          </a:p>
        </p:txBody>
      </p:sp>
      <p:sp>
        <p:nvSpPr>
          <p:cNvPr id="3" name="İçerik Yer Tutucusu 2"/>
          <p:cNvSpPr>
            <a:spLocks noGrp="1"/>
          </p:cNvSpPr>
          <p:nvPr>
            <p:ph idx="1"/>
          </p:nvPr>
        </p:nvSpPr>
        <p:spPr/>
        <p:txBody>
          <a:bodyPr>
            <a:normAutofit lnSpcReduction="10000"/>
          </a:bodyPr>
          <a:lstStyle/>
          <a:p>
            <a:r>
              <a:rPr lang="tr-TR" dirty="0" smtClean="0"/>
              <a:t>Bir öğrencinin matematiksel performansı başka alanlardaki genel yetenekleri ya da performansları dolayısıyla beklenen düzeylere ulaşmaz veya beklentileri karşılamazsa matematiksel zayıflıktan söz edilebilir.</a:t>
            </a:r>
          </a:p>
          <a:p>
            <a:r>
              <a:rPr lang="tr-TR" dirty="0" smtClean="0"/>
              <a:t>Bunun nedenleri; eğitim yöntemleri, çocuğun gelişme düzeyi, zihni yetenek yoksunluğu ve merkezi sinir sisteminin çalışmasındaki aksaklıklar olabilir.</a:t>
            </a:r>
          </a:p>
          <a:p>
            <a:r>
              <a:rPr lang="tr-TR" dirty="0" smtClean="0"/>
              <a:t>Özellikle </a:t>
            </a:r>
            <a:r>
              <a:rPr lang="tr-TR" dirty="0" err="1" smtClean="0"/>
              <a:t>nöropsikolojik</a:t>
            </a:r>
            <a:r>
              <a:rPr lang="tr-TR" dirty="0" smtClean="0"/>
              <a:t> aksaklığa </a:t>
            </a:r>
            <a:r>
              <a:rPr lang="tr-TR" dirty="0" err="1" smtClean="0"/>
              <a:t>diskalkuli</a:t>
            </a:r>
            <a:r>
              <a:rPr lang="tr-TR" dirty="0" smtClean="0"/>
              <a:t> denir.</a:t>
            </a:r>
          </a:p>
          <a:p>
            <a:r>
              <a:rPr lang="tr-TR" dirty="0" smtClean="0"/>
              <a:t>Öğrencinin matematiksel sembollerle, işlem süresindeki basamaklarda, soyut kavramlarla, formül hatırlamada ve benzeri durumlarda büyük sorunlar yaşaması </a:t>
            </a:r>
            <a:r>
              <a:rPr lang="tr-TR" dirty="0" err="1" smtClean="0"/>
              <a:t>diskalkuli</a:t>
            </a:r>
            <a:r>
              <a:rPr lang="tr-TR" dirty="0" smtClean="0"/>
              <a:t> için örnektir. </a:t>
            </a:r>
          </a:p>
          <a:p>
            <a:r>
              <a:rPr lang="tr-TR" dirty="0" err="1" smtClean="0"/>
              <a:t>Öğr</a:t>
            </a:r>
            <a:r>
              <a:rPr lang="tr-TR" dirty="0" smtClean="0"/>
              <a:t>. </a:t>
            </a:r>
            <a:r>
              <a:rPr lang="tr-TR" dirty="0" smtClean="0"/>
              <a:t>özellikleri </a:t>
            </a:r>
            <a:r>
              <a:rPr lang="tr-TR" dirty="0" smtClean="0"/>
              <a:t>ve öneriler için </a:t>
            </a:r>
            <a:r>
              <a:rPr lang="tr-TR" dirty="0" smtClean="0"/>
              <a:t>bk. </a:t>
            </a:r>
            <a:r>
              <a:rPr lang="tr-TR" dirty="0" smtClean="0"/>
              <a:t>(s.279)</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945439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HAFIZA</a:t>
            </a:r>
            <a:endParaRPr lang="tr-TR" dirty="0"/>
          </a:p>
        </p:txBody>
      </p:sp>
      <p:sp>
        <p:nvSpPr>
          <p:cNvPr id="3" name="İçerik Yer Tutucusu 2"/>
          <p:cNvSpPr>
            <a:spLocks noGrp="1"/>
          </p:cNvSpPr>
          <p:nvPr>
            <p:ph idx="1"/>
          </p:nvPr>
        </p:nvSpPr>
        <p:spPr/>
        <p:txBody>
          <a:bodyPr/>
          <a:lstStyle/>
          <a:p>
            <a:r>
              <a:rPr lang="tr-TR" dirty="0" smtClean="0"/>
              <a:t>Öğrenme  yeni edindiğimiz bilgi ve becerilerin, bellek ise akılda tuttuğumuz bilgi ve becerilerin sürecidir.</a:t>
            </a:r>
          </a:p>
          <a:p>
            <a:r>
              <a:rPr lang="tr-TR" dirty="0" smtClean="0"/>
              <a:t>Hafıza güçlükleri önemli detaylarda ve işleyişin akılda tutulmasında kısa süreli, işleyen ve uzun süreli hafıza problemlerini içerir.</a:t>
            </a:r>
          </a:p>
          <a:p>
            <a:r>
              <a:rPr lang="tr-TR" dirty="0" smtClean="0"/>
              <a:t>Öğrencilerin özellikleri ve öneriler için bk. (s. 281)</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307713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ÜSTÜN YETENEKLİ ÇOCUKLAR</a:t>
            </a:r>
            <a:endParaRPr lang="tr-TR" dirty="0"/>
          </a:p>
        </p:txBody>
      </p:sp>
      <p:sp>
        <p:nvSpPr>
          <p:cNvPr id="3" name="İçerik Yer Tutucusu 2"/>
          <p:cNvSpPr>
            <a:spLocks noGrp="1"/>
          </p:cNvSpPr>
          <p:nvPr>
            <p:ph idx="1"/>
          </p:nvPr>
        </p:nvSpPr>
        <p:spPr/>
        <p:txBody>
          <a:bodyPr/>
          <a:lstStyle/>
          <a:p>
            <a:r>
              <a:rPr lang="tr-TR" dirty="0" smtClean="0"/>
              <a:t>Başlangıçta en kolay gözlenebilir sınırlı sayıda özelliğin basit sınıflaması olarak tanımlanan üstün yetenek giderek daha çok sayıda boyutu içeren, daha geniş bir kapsama yayılan ve zamanı da bir değişken olarak içeren esnek ve dinamik bir tanıma dönüşmüştür.</a:t>
            </a:r>
          </a:p>
          <a:p>
            <a:r>
              <a:rPr lang="tr-TR" dirty="0" smtClean="0"/>
              <a:t>Artık sadece üstün zekaya sahip olmak yeterli değildir.  Genel ve özel yüksek yetenek düzeyine sahip olmalı, yaratıcılığa, güdülenme yani üstün iş, görev yüklenme yeteneğine sahip olmalı.</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425093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YAYGIN GELİŞİMSEL BOZUKLUKLAR</a:t>
            </a:r>
            <a:endParaRPr lang="tr-TR" dirty="0"/>
          </a:p>
        </p:txBody>
      </p:sp>
      <p:sp>
        <p:nvSpPr>
          <p:cNvPr id="3" name="İçerik Yer Tutucusu 2"/>
          <p:cNvSpPr>
            <a:spLocks noGrp="1"/>
          </p:cNvSpPr>
          <p:nvPr>
            <p:ph idx="1"/>
          </p:nvPr>
        </p:nvSpPr>
        <p:spPr/>
        <p:txBody>
          <a:bodyPr/>
          <a:lstStyle/>
          <a:p>
            <a:r>
              <a:rPr lang="tr-TR" dirty="0" smtClean="0"/>
              <a:t>OTİZM: İletişim becerilerinde bozulma, zayıf sosyal beceriler, ilgi ve aktivitelerin dağılımındaki sınırlılık genel özellikleridir. Dikkat eksikliği, duyusal motor problemler, somut düşünce yapısı, ekolali, duygusal körlük, zayıf iç görü ve uykusuzluk problemleri görülür.</a:t>
            </a:r>
          </a:p>
          <a:p>
            <a:r>
              <a:rPr lang="tr-TR" dirty="0" smtClean="0"/>
              <a:t>ASPERGER SENDROMU: </a:t>
            </a:r>
            <a:r>
              <a:rPr lang="tr-TR" dirty="0" smtClean="0"/>
              <a:t>Otizmden </a:t>
            </a:r>
            <a:r>
              <a:rPr lang="tr-TR" dirty="0" smtClean="0"/>
              <a:t>farkı dil bilgisi performanslarıdır ve çok konuşmalarıdır. Dili kullanırken sosyal ve duygusal </a:t>
            </a:r>
            <a:r>
              <a:rPr lang="tr-TR" dirty="0" err="1" smtClean="0"/>
              <a:t>ifadelendirmelerde</a:t>
            </a:r>
            <a:r>
              <a:rPr lang="tr-TR" dirty="0" smtClean="0"/>
              <a:t> problemler yaşadıkları gözlemlenmektedir.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519584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KRONİK HASTALIKLAR</a:t>
            </a:r>
            <a:endParaRPr lang="tr-TR" dirty="0"/>
          </a:p>
        </p:txBody>
      </p:sp>
      <p:sp>
        <p:nvSpPr>
          <p:cNvPr id="3" name="İçerik Yer Tutucusu 2"/>
          <p:cNvSpPr>
            <a:spLocks noGrp="1"/>
          </p:cNvSpPr>
          <p:nvPr>
            <p:ph idx="1"/>
          </p:nvPr>
        </p:nvSpPr>
        <p:spPr/>
        <p:txBody>
          <a:bodyPr/>
          <a:lstStyle/>
          <a:p>
            <a:r>
              <a:rPr lang="tr-TR" dirty="0" smtClean="0"/>
              <a:t>Astım</a:t>
            </a:r>
          </a:p>
          <a:p>
            <a:r>
              <a:rPr lang="tr-TR" dirty="0" smtClean="0"/>
              <a:t>Kanser</a:t>
            </a:r>
          </a:p>
          <a:p>
            <a:r>
              <a:rPr lang="tr-TR" dirty="0" smtClean="0"/>
              <a:t>Kronik yorgunluk</a:t>
            </a:r>
          </a:p>
          <a:p>
            <a:r>
              <a:rPr lang="tr-TR" dirty="0" smtClean="0"/>
              <a:t>Diyabet</a:t>
            </a:r>
          </a:p>
          <a:p>
            <a:r>
              <a:rPr lang="tr-TR" dirty="0" smtClean="0"/>
              <a:t>Epilepsi</a:t>
            </a:r>
          </a:p>
          <a:p>
            <a:r>
              <a:rPr lang="tr-TR" dirty="0" smtClean="0"/>
              <a:t>Romatizma</a:t>
            </a:r>
          </a:p>
          <a:p>
            <a:pPr marL="0" indent="0">
              <a:buNone/>
            </a:pP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687678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 VE KONUŞMA BOZUKLUKLARI</a:t>
            </a:r>
            <a:endParaRPr lang="tr-TR" dirty="0"/>
          </a:p>
        </p:txBody>
      </p:sp>
      <p:sp>
        <p:nvSpPr>
          <p:cNvPr id="3" name="İçerik Yer Tutucusu 2"/>
          <p:cNvSpPr>
            <a:spLocks noGrp="1"/>
          </p:cNvSpPr>
          <p:nvPr>
            <p:ph idx="1"/>
          </p:nvPr>
        </p:nvSpPr>
        <p:spPr/>
        <p:txBody>
          <a:bodyPr/>
          <a:lstStyle/>
          <a:p>
            <a:r>
              <a:rPr lang="tr-TR" dirty="0" smtClean="0"/>
              <a:t>Pelteklik</a:t>
            </a:r>
          </a:p>
          <a:p>
            <a:r>
              <a:rPr lang="tr-TR" dirty="0" smtClean="0"/>
              <a:t>Kekeleme</a:t>
            </a:r>
          </a:p>
          <a:p>
            <a:r>
              <a:rPr lang="tr-TR" dirty="0" err="1" smtClean="0"/>
              <a:t>Dispraksi</a:t>
            </a:r>
            <a:r>
              <a:rPr lang="tr-TR" dirty="0" smtClean="0"/>
              <a:t> : konuşmanın üretim ve ekleminde bir motor koordinasyon bozukluğu</a:t>
            </a:r>
          </a:p>
          <a:p>
            <a:r>
              <a:rPr lang="tr-TR" dirty="0" smtClean="0"/>
              <a:t>Apraksi: </a:t>
            </a:r>
            <a:r>
              <a:rPr lang="tr-TR" dirty="0" smtClean="0"/>
              <a:t>Ses</a:t>
            </a:r>
            <a:r>
              <a:rPr lang="tr-TR" dirty="0" smtClean="0"/>
              <a:t>, hece ve kelimelerin tekrarlarında zorluklar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534221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06381"/>
          </a:xfrm>
        </p:spPr>
        <p:txBody>
          <a:bodyPr/>
          <a:lstStyle/>
          <a:p>
            <a:r>
              <a:rPr lang="tr-TR" sz="2800" dirty="0" smtClean="0"/>
              <a:t>DUYGUSAL VE DAVRANIŞSAL GÜÇLÜKLER</a:t>
            </a:r>
            <a:endParaRPr lang="tr-TR" sz="2800" dirty="0"/>
          </a:p>
        </p:txBody>
      </p:sp>
      <p:sp>
        <p:nvSpPr>
          <p:cNvPr id="3" name="İçerik Yer Tutucusu 2"/>
          <p:cNvSpPr>
            <a:spLocks noGrp="1"/>
          </p:cNvSpPr>
          <p:nvPr>
            <p:ph idx="1"/>
          </p:nvPr>
        </p:nvSpPr>
        <p:spPr>
          <a:xfrm>
            <a:off x="1103312" y="1493950"/>
            <a:ext cx="8946541" cy="4754450"/>
          </a:xfrm>
        </p:spPr>
        <p:txBody>
          <a:bodyPr>
            <a:normAutofit fontScale="85000" lnSpcReduction="20000"/>
          </a:bodyPr>
          <a:lstStyle/>
          <a:p>
            <a:r>
              <a:rPr lang="tr-TR" dirty="0" smtClean="0"/>
              <a:t>Öfke kontrolü sağlamada zorluk</a:t>
            </a:r>
          </a:p>
          <a:p>
            <a:r>
              <a:rPr lang="tr-TR" dirty="0" err="1" smtClean="0"/>
              <a:t>Dürtüsel</a:t>
            </a:r>
            <a:r>
              <a:rPr lang="tr-TR" dirty="0" smtClean="0"/>
              <a:t> hareketlilik</a:t>
            </a:r>
          </a:p>
          <a:p>
            <a:r>
              <a:rPr lang="tr-TR" dirty="0" smtClean="0"/>
              <a:t>Uyum ve davranış sorunları</a:t>
            </a:r>
          </a:p>
          <a:p>
            <a:r>
              <a:rPr lang="tr-TR" dirty="0" smtClean="0"/>
              <a:t>Dikkat dağınıklığı</a:t>
            </a:r>
          </a:p>
          <a:p>
            <a:r>
              <a:rPr lang="tr-TR" dirty="0" smtClean="0"/>
              <a:t>Faaliyet sürdürmede başarısızlık</a:t>
            </a:r>
          </a:p>
          <a:p>
            <a:r>
              <a:rPr lang="tr-TR" dirty="0" smtClean="0"/>
              <a:t>Güven eksikliği</a:t>
            </a:r>
          </a:p>
          <a:p>
            <a:r>
              <a:rPr lang="tr-TR" dirty="0" smtClean="0"/>
              <a:t>Düşük motivasyon</a:t>
            </a:r>
          </a:p>
          <a:p>
            <a:r>
              <a:rPr lang="tr-TR" dirty="0" smtClean="0"/>
              <a:t>Duygusal patlamalar yaşama</a:t>
            </a:r>
          </a:p>
          <a:p>
            <a:r>
              <a:rPr lang="tr-TR" dirty="0" smtClean="0"/>
              <a:t>Sosyal becerilerde eksiklik</a:t>
            </a:r>
          </a:p>
          <a:p>
            <a:r>
              <a:rPr lang="tr-TR" dirty="0" smtClean="0"/>
              <a:t>Düşük benlik saygısı</a:t>
            </a:r>
          </a:p>
          <a:p>
            <a:r>
              <a:rPr lang="tr-TR" dirty="0" smtClean="0"/>
              <a:t>Depresyon</a:t>
            </a:r>
          </a:p>
          <a:p>
            <a:r>
              <a:rPr lang="tr-TR" dirty="0" smtClean="0"/>
              <a:t>Kaygı</a:t>
            </a:r>
          </a:p>
          <a:p>
            <a:r>
              <a:rPr lang="tr-TR" dirty="0" smtClean="0"/>
              <a:t>Duygu durumun değişkenliği</a:t>
            </a:r>
          </a:p>
          <a:p>
            <a:r>
              <a:rPr lang="tr-TR" dirty="0" smtClean="0"/>
              <a:t>Aile ilişkilerinde sorunlar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67423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Bireysel Gelişimi Farklı Olan Çocuklar</a:t>
            </a:r>
            <a:endParaRPr lang="tr-TR" dirty="0"/>
          </a:p>
        </p:txBody>
      </p:sp>
      <p:sp>
        <p:nvSpPr>
          <p:cNvPr id="3" name="İçerik Yer Tutucusu 2"/>
          <p:cNvSpPr>
            <a:spLocks noGrp="1"/>
          </p:cNvSpPr>
          <p:nvPr>
            <p:ph idx="1"/>
          </p:nvPr>
        </p:nvSpPr>
        <p:spPr/>
        <p:txBody>
          <a:bodyPr/>
          <a:lstStyle/>
          <a:p>
            <a:r>
              <a:rPr lang="tr-TR" dirty="0" smtClean="0"/>
              <a:t>1.Dikkat eksikliği</a:t>
            </a:r>
          </a:p>
          <a:p>
            <a:r>
              <a:rPr lang="tr-TR" dirty="0" smtClean="0"/>
              <a:t>2. </a:t>
            </a:r>
            <a:r>
              <a:rPr lang="tr-TR" dirty="0" err="1" smtClean="0"/>
              <a:t>Hiperaktivite</a:t>
            </a:r>
            <a:endParaRPr lang="tr-TR" dirty="0" smtClean="0"/>
          </a:p>
          <a:p>
            <a:r>
              <a:rPr lang="tr-TR" dirty="0" smtClean="0"/>
              <a:t>3. Özel Öğrenme Güçlükleri</a:t>
            </a:r>
          </a:p>
          <a:p>
            <a:r>
              <a:rPr lang="tr-TR" dirty="0" smtClean="0"/>
              <a:t>4. Doğuştan Yetenekli ve Yetenekli Çocuklar</a:t>
            </a:r>
          </a:p>
          <a:p>
            <a:r>
              <a:rPr lang="tr-TR" dirty="0" smtClean="0"/>
              <a:t>5. Yaygın Gelişimsel Bozukluklar</a:t>
            </a:r>
          </a:p>
          <a:p>
            <a:r>
              <a:rPr lang="tr-TR" dirty="0" smtClean="0"/>
              <a:t>6. Kronik Hastalıklar</a:t>
            </a:r>
          </a:p>
          <a:p>
            <a:r>
              <a:rPr lang="tr-TR" dirty="0" smtClean="0"/>
              <a:t>7. İletişim ve Konuşma Bozuklukları</a:t>
            </a:r>
          </a:p>
          <a:p>
            <a:r>
              <a:rPr lang="tr-TR" dirty="0" smtClean="0"/>
              <a:t>8. Duygusal ve Davranışsal Güçlükler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5218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1103312" y="2575775"/>
            <a:ext cx="8946541" cy="3672624"/>
          </a:xfrm>
        </p:spPr>
        <p:txBody>
          <a:bodyPr/>
          <a:lstStyle/>
          <a:p>
            <a:r>
              <a:rPr lang="tr-TR" dirty="0" smtClean="0"/>
              <a:t>Hatice Ergin, S. Armağan Yıldız (ed.), </a:t>
            </a:r>
            <a:r>
              <a:rPr lang="tr-TR" i="1" dirty="0" smtClean="0"/>
              <a:t>Gelişim Psikolojisi, </a:t>
            </a:r>
            <a:r>
              <a:rPr lang="tr-TR" dirty="0" smtClean="0"/>
              <a:t>Nobel Yay. Ankara 2010</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57003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 gelişimsel özellikler</a:t>
            </a:r>
            <a:endParaRPr lang="tr-TR" dirty="0"/>
          </a:p>
        </p:txBody>
      </p:sp>
      <p:sp>
        <p:nvSpPr>
          <p:cNvPr id="3" name="İçerik Yer Tutucusu 2"/>
          <p:cNvSpPr>
            <a:spLocks noGrp="1"/>
          </p:cNvSpPr>
          <p:nvPr>
            <p:ph idx="1"/>
          </p:nvPr>
        </p:nvSpPr>
        <p:spPr/>
        <p:txBody>
          <a:bodyPr/>
          <a:lstStyle/>
          <a:p>
            <a:r>
              <a:rPr lang="tr-TR" dirty="0" smtClean="0"/>
              <a:t>Öğrenme problemleri olan çocuklar bireysel olarak ele alınmalıdır.</a:t>
            </a:r>
          </a:p>
          <a:p>
            <a:pPr marL="0" indent="0">
              <a:buNone/>
            </a:pPr>
            <a:r>
              <a:rPr lang="tr-TR" dirty="0" smtClean="0"/>
              <a:t>Farklılıklar;</a:t>
            </a:r>
          </a:p>
          <a:p>
            <a:r>
              <a:rPr lang="tr-TR" dirty="0" smtClean="0"/>
              <a:t>Zeka ile ilgili </a:t>
            </a:r>
            <a:r>
              <a:rPr lang="tr-TR" dirty="0" smtClean="0"/>
              <a:t>olabilir.</a:t>
            </a:r>
            <a:endParaRPr lang="tr-TR" dirty="0" smtClean="0"/>
          </a:p>
          <a:p>
            <a:r>
              <a:rPr lang="tr-TR" dirty="0" smtClean="0"/>
              <a:t>Geç ya da güç öğrenen çocuklar </a:t>
            </a:r>
            <a:r>
              <a:rPr lang="tr-TR" dirty="0" smtClean="0"/>
              <a:t>olabilir.</a:t>
            </a:r>
            <a:endParaRPr lang="tr-TR" dirty="0" smtClean="0"/>
          </a:p>
          <a:p>
            <a:r>
              <a:rPr lang="tr-TR" dirty="0" smtClean="0"/>
              <a:t>Dil problemi yaşıyor </a:t>
            </a:r>
            <a:r>
              <a:rPr lang="tr-TR" dirty="0" smtClean="0"/>
              <a:t>olabilir.</a:t>
            </a:r>
            <a:endParaRPr lang="tr-TR" dirty="0" smtClean="0"/>
          </a:p>
          <a:p>
            <a:r>
              <a:rPr lang="tr-TR" dirty="0" smtClean="0"/>
              <a:t>Gelişimsel bir sorun </a:t>
            </a:r>
            <a:r>
              <a:rPr lang="tr-TR" dirty="0" smtClean="0"/>
              <a:t>olabilir.</a:t>
            </a:r>
            <a:endParaRPr lang="tr-TR" dirty="0" smtClean="0"/>
          </a:p>
          <a:p>
            <a:r>
              <a:rPr lang="tr-TR" dirty="0" smtClean="0"/>
              <a:t>Duygusal bir problemden kaynaklanıyor </a:t>
            </a:r>
            <a:r>
              <a:rPr lang="tr-TR" dirty="0" smtClean="0"/>
              <a:t>olabilir.</a:t>
            </a:r>
            <a:endParaRPr lang="tr-TR" dirty="0" smtClean="0"/>
          </a:p>
          <a:p>
            <a:r>
              <a:rPr lang="tr-TR" dirty="0" smtClean="0"/>
              <a:t>İşitme sorunundan </a:t>
            </a:r>
            <a:r>
              <a:rPr lang="tr-TR" dirty="0" smtClean="0"/>
              <a:t>olabilir.</a:t>
            </a:r>
            <a:endParaRPr lang="tr-TR" dirty="0" smtClean="0"/>
          </a:p>
          <a:p>
            <a:r>
              <a:rPr lang="tr-TR" dirty="0" smtClean="0"/>
              <a:t>Epilepsi ya da </a:t>
            </a:r>
            <a:r>
              <a:rPr lang="tr-TR" dirty="0" err="1" smtClean="0"/>
              <a:t>travmatik</a:t>
            </a:r>
            <a:r>
              <a:rPr lang="tr-TR" dirty="0" smtClean="0"/>
              <a:t> beyin hasarı yaşamış </a:t>
            </a:r>
            <a:r>
              <a:rPr lang="tr-TR" dirty="0" smtClean="0"/>
              <a:t>olabilir.</a:t>
            </a:r>
            <a:endParaRPr lang="tr-TR" dirty="0" smtClean="0"/>
          </a:p>
          <a:p>
            <a:endParaRPr lang="tr-TR" dirty="0" smtClean="0"/>
          </a:p>
          <a:p>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78956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Farklı gelişimsel özellikler</a:t>
            </a:r>
          </a:p>
        </p:txBody>
      </p:sp>
      <p:sp>
        <p:nvSpPr>
          <p:cNvPr id="3" name="İçerik Yer Tutucusu 2"/>
          <p:cNvSpPr>
            <a:spLocks noGrp="1"/>
          </p:cNvSpPr>
          <p:nvPr>
            <p:ph idx="1"/>
          </p:nvPr>
        </p:nvSpPr>
        <p:spPr/>
        <p:txBody>
          <a:bodyPr/>
          <a:lstStyle/>
          <a:p>
            <a:pPr marL="0" indent="0">
              <a:buNone/>
            </a:pPr>
            <a:r>
              <a:rPr lang="tr-TR" dirty="0" smtClean="0"/>
              <a:t>Bu farklılıklar çocuklarda;</a:t>
            </a:r>
          </a:p>
          <a:p>
            <a:pPr>
              <a:buFontTx/>
              <a:buChar char="-"/>
            </a:pPr>
            <a:r>
              <a:rPr lang="tr-TR" dirty="0" smtClean="0"/>
              <a:t>Dili etkili </a:t>
            </a:r>
            <a:r>
              <a:rPr lang="tr-TR" dirty="0" smtClean="0"/>
              <a:t>kullanamayabilir.</a:t>
            </a:r>
            <a:endParaRPr lang="tr-TR" dirty="0" smtClean="0"/>
          </a:p>
          <a:p>
            <a:pPr>
              <a:buFontTx/>
              <a:buChar char="-"/>
            </a:pPr>
            <a:r>
              <a:rPr lang="tr-TR" dirty="0" smtClean="0"/>
              <a:t>Akademik beceri alanında </a:t>
            </a:r>
            <a:r>
              <a:rPr lang="tr-TR" dirty="0" smtClean="0"/>
              <a:t>yetersizlikler.</a:t>
            </a:r>
            <a:endParaRPr lang="tr-TR" dirty="0" smtClean="0"/>
          </a:p>
          <a:p>
            <a:pPr>
              <a:buFontTx/>
              <a:buChar char="-"/>
            </a:pPr>
            <a:r>
              <a:rPr lang="tr-TR" dirty="0" smtClean="0"/>
              <a:t>Eğitimsel ve yaşamsal deneyim </a:t>
            </a:r>
            <a:r>
              <a:rPr lang="tr-TR" dirty="0" smtClean="0"/>
              <a:t>eksiklikleri.</a:t>
            </a:r>
            <a:endParaRPr lang="tr-TR" dirty="0" smtClean="0"/>
          </a:p>
          <a:p>
            <a:pPr>
              <a:buFontTx/>
              <a:buChar char="-"/>
            </a:pPr>
            <a:r>
              <a:rPr lang="tr-TR" dirty="0" smtClean="0"/>
              <a:t>Bilginin işlenme performansındaki </a:t>
            </a:r>
            <a:r>
              <a:rPr lang="tr-TR" dirty="0" smtClean="0"/>
              <a:t>yetersizlikler.</a:t>
            </a:r>
            <a:endParaRPr lang="tr-TR" dirty="0" smtClean="0"/>
          </a:p>
          <a:p>
            <a:pPr>
              <a:buFontTx/>
              <a:buChar char="-"/>
            </a:pPr>
            <a:r>
              <a:rPr lang="tr-TR" dirty="0" smtClean="0"/>
              <a:t>Eğitimsel ve yaşamsal deneyim </a:t>
            </a:r>
            <a:r>
              <a:rPr lang="tr-TR" dirty="0" smtClean="0"/>
              <a:t>eksiklikleri.</a:t>
            </a:r>
            <a:endParaRPr lang="tr-TR" dirty="0" smtClean="0"/>
          </a:p>
          <a:p>
            <a:pPr>
              <a:buFontTx/>
              <a:buChar char="-"/>
            </a:pPr>
            <a:r>
              <a:rPr lang="tr-TR" dirty="0" smtClean="0"/>
              <a:t>Bilginin işlenme performansındaki </a:t>
            </a:r>
            <a:r>
              <a:rPr lang="tr-TR" dirty="0" smtClean="0"/>
              <a:t>yetersizlikler.</a:t>
            </a:r>
            <a:endParaRPr lang="tr-TR" dirty="0" smtClean="0"/>
          </a:p>
          <a:p>
            <a:pPr>
              <a:buFontTx/>
              <a:buChar char="-"/>
            </a:pPr>
            <a:r>
              <a:rPr lang="tr-TR" dirty="0" smtClean="0"/>
              <a:t>Entelektüel donanım eksiklikleri oluşturabilir.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214723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Dikkat eksikliği</a:t>
            </a:r>
            <a:endParaRPr lang="tr-TR" dirty="0"/>
          </a:p>
        </p:txBody>
      </p:sp>
      <p:sp>
        <p:nvSpPr>
          <p:cNvPr id="3" name="İçerik Yer Tutucusu 2"/>
          <p:cNvSpPr>
            <a:spLocks noGrp="1"/>
          </p:cNvSpPr>
          <p:nvPr>
            <p:ph idx="1"/>
          </p:nvPr>
        </p:nvSpPr>
        <p:spPr/>
        <p:txBody>
          <a:bodyPr/>
          <a:lstStyle/>
          <a:p>
            <a:r>
              <a:rPr lang="tr-TR" dirty="0" smtClean="0"/>
              <a:t>Gelişmiş batı ülkeleri, Amerika ve ülkemizde de daha fazla çocuk dikkat eksikliği ve öğrenme güçlüğü nedeniyle akademik hayatta zorlanmaktadır.</a:t>
            </a:r>
          </a:p>
          <a:p>
            <a:r>
              <a:rPr lang="tr-TR" dirty="0" err="1" smtClean="0"/>
              <a:t>Nöropsikolojik</a:t>
            </a:r>
            <a:r>
              <a:rPr lang="tr-TR" dirty="0" smtClean="0"/>
              <a:t> kaynaklı olmayıp, çağdaş dünyanın yaşam biçimiyle ilgili görülmektedir.</a:t>
            </a:r>
          </a:p>
          <a:p>
            <a:r>
              <a:rPr lang="tr-TR" dirty="0" smtClean="0"/>
              <a:t>Aşırı uyaran yüklü ve tüketim odaklı yaşam biçimi.</a:t>
            </a:r>
          </a:p>
          <a:p>
            <a:r>
              <a:rPr lang="tr-TR" dirty="0" smtClean="0"/>
              <a:t>Televizyon ve bilgisayardan aşırı derecede uyaran alan çocukların tüm bunları işleyemedikleri ve bunun neticesinde aşırı hareketlilik ve çeşitli davranış sorunları ortaya çıkmaktadır.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578882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Dikkat eksikliği</a:t>
            </a:r>
            <a:endParaRPr lang="tr-TR" dirty="0"/>
          </a:p>
        </p:txBody>
      </p:sp>
      <p:sp>
        <p:nvSpPr>
          <p:cNvPr id="3" name="İçerik Yer Tutucusu 2"/>
          <p:cNvSpPr>
            <a:spLocks noGrp="1"/>
          </p:cNvSpPr>
          <p:nvPr>
            <p:ph idx="1"/>
          </p:nvPr>
        </p:nvSpPr>
        <p:spPr/>
        <p:txBody>
          <a:bodyPr/>
          <a:lstStyle/>
          <a:p>
            <a:r>
              <a:rPr lang="tr-TR" dirty="0" smtClean="0"/>
              <a:t>Dikkat eksikliği olan öğrencilerin davranışları ve öğretmenin yapabilecekleri: (s.267-268)</a:t>
            </a:r>
          </a:p>
          <a:p>
            <a:pPr marL="0" indent="0">
              <a:buNone/>
            </a:pPr>
            <a:r>
              <a:rPr lang="tr-TR" dirty="0" smtClean="0"/>
              <a:t>Öğrenci:</a:t>
            </a:r>
          </a:p>
          <a:p>
            <a:pPr marL="457200" indent="-457200">
              <a:buAutoNum type="arabicPeriod"/>
            </a:pPr>
            <a:r>
              <a:rPr lang="tr-TR" dirty="0" smtClean="0"/>
              <a:t>Dikkatteki devamlılık</a:t>
            </a:r>
          </a:p>
          <a:p>
            <a:pPr marL="457200" indent="-457200">
              <a:buAutoNum type="arabicPeriod"/>
            </a:pPr>
            <a:r>
              <a:rPr lang="tr-TR" dirty="0" smtClean="0"/>
              <a:t>Organizasyon eksikliği</a:t>
            </a:r>
          </a:p>
          <a:p>
            <a:pPr marL="457200" indent="-457200">
              <a:buAutoNum type="arabicPeriod"/>
            </a:pPr>
            <a:r>
              <a:rPr lang="tr-TR" dirty="0" smtClean="0"/>
              <a:t>Çalışmaların düzensiz ve belirsiz olması</a:t>
            </a:r>
          </a:p>
          <a:p>
            <a:pPr marL="457200" indent="-457200">
              <a:buAutoNum type="arabicPeriod"/>
            </a:pPr>
            <a:r>
              <a:rPr lang="tr-TR" dirty="0" smtClean="0"/>
              <a:t>Ortamı bozucu davranışlar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574827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hiperaktivite</a:t>
            </a:r>
            <a:endParaRPr lang="tr-TR" dirty="0"/>
          </a:p>
        </p:txBody>
      </p:sp>
      <p:sp>
        <p:nvSpPr>
          <p:cNvPr id="3" name="İçerik Yer Tutucusu 2"/>
          <p:cNvSpPr>
            <a:spLocks noGrp="1"/>
          </p:cNvSpPr>
          <p:nvPr>
            <p:ph idx="1"/>
          </p:nvPr>
        </p:nvSpPr>
        <p:spPr/>
        <p:txBody>
          <a:bodyPr/>
          <a:lstStyle/>
          <a:p>
            <a:r>
              <a:rPr lang="tr-TR" dirty="0" smtClean="0"/>
              <a:t>Dikkat eksikliği ve </a:t>
            </a:r>
            <a:r>
              <a:rPr lang="tr-TR" dirty="0" err="1" smtClean="0"/>
              <a:t>hiperaktivite</a:t>
            </a:r>
            <a:r>
              <a:rPr lang="tr-TR" dirty="0" smtClean="0"/>
              <a:t> </a:t>
            </a:r>
            <a:r>
              <a:rPr lang="tr-TR" dirty="0" smtClean="0"/>
              <a:t>bozukluğunun </a:t>
            </a:r>
            <a:r>
              <a:rPr lang="tr-TR" dirty="0" smtClean="0"/>
              <a:t>temel özelliği, kalıcı ve sürekli olan dikkat süresinin kısalığı, engellemeye yönelik denetim eksikliği nedeniyle davranışlarda ya da bilişte ortaya çıkan ataklık ve huzursuzluktur.</a:t>
            </a:r>
          </a:p>
          <a:p>
            <a:r>
              <a:rPr lang="tr-TR" dirty="0" smtClean="0"/>
              <a:t>Başlangıcı genellikle 3 yaş dolayında olmakla birlikte tanı ilkokul yıllarında konulmaktadır.</a:t>
            </a:r>
          </a:p>
          <a:p>
            <a:r>
              <a:rPr lang="tr-TR" dirty="0" smtClean="0"/>
              <a:t>Bu sebeple çocuk ruh sağlığı servislerine başvuru birinci sıradadır.</a:t>
            </a:r>
            <a:endParaRPr lang="tr-TR" dirty="0"/>
          </a:p>
          <a:p>
            <a:r>
              <a:rPr lang="tr-TR" dirty="0" smtClean="0"/>
              <a:t>Erkeklerde kızlara oranla 4-8 kat daha fazla DEHB olma olasılığı bulunmaktadır.</a:t>
            </a:r>
          </a:p>
          <a:p>
            <a:r>
              <a:rPr lang="tr-TR" dirty="0" smtClean="0"/>
              <a:t>Yaygın olarak kabul edilen görüşe göre DEHB genetik ve çevresel etmenlerle beliren biyolojik temele dayanan işlevsel bozukluktur.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388324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hiperaktivite</a:t>
            </a:r>
            <a:endParaRPr lang="tr-TR" dirty="0"/>
          </a:p>
        </p:txBody>
      </p:sp>
      <p:sp>
        <p:nvSpPr>
          <p:cNvPr id="3" name="İçerik Yer Tutucusu 2"/>
          <p:cNvSpPr>
            <a:spLocks noGrp="1"/>
          </p:cNvSpPr>
          <p:nvPr>
            <p:ph idx="1"/>
          </p:nvPr>
        </p:nvSpPr>
        <p:spPr/>
        <p:txBody>
          <a:bodyPr/>
          <a:lstStyle/>
          <a:p>
            <a:r>
              <a:rPr lang="tr-TR" dirty="0" smtClean="0"/>
              <a:t>Öğrencilerin gelişimsel özellikleri ve öğretmenlere tavsiyeler. (s.269-270)</a:t>
            </a:r>
          </a:p>
          <a:p>
            <a:pPr marL="0" indent="0">
              <a:buNone/>
            </a:pPr>
            <a:r>
              <a:rPr lang="tr-TR" dirty="0" smtClean="0"/>
              <a:t>Öğrenci:</a:t>
            </a:r>
          </a:p>
          <a:p>
            <a:pPr marL="457200" indent="-457200">
              <a:buAutoNum type="arabicPeriod"/>
            </a:pPr>
            <a:r>
              <a:rPr lang="tr-TR" dirty="0" smtClean="0"/>
              <a:t>Aşırı hareketlilik, </a:t>
            </a:r>
            <a:r>
              <a:rPr lang="tr-TR" dirty="0" err="1" smtClean="0"/>
              <a:t>dürtüsellik</a:t>
            </a:r>
            <a:r>
              <a:rPr lang="tr-TR" dirty="0" smtClean="0"/>
              <a:t> ve tepkisellik</a:t>
            </a:r>
          </a:p>
          <a:p>
            <a:pPr marL="457200" indent="-457200">
              <a:buAutoNum type="arabicPeriod"/>
            </a:pPr>
            <a:endParaRPr lang="tr-TR" dirty="0"/>
          </a:p>
          <a:p>
            <a:pPr marL="457200" indent="-457200">
              <a:buAutoNum type="arabicPeriod"/>
            </a:pPr>
            <a:r>
              <a:rPr lang="tr-TR" dirty="0" smtClean="0"/>
              <a:t>Bekleme, sebat, sıra bekleme, kurallara uyma ile ilgili problemler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283088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 ÖĞRENME GÜÇLÜKLERİ</a:t>
            </a:r>
            <a:br>
              <a:rPr lang="tr-TR" dirty="0" smtClean="0"/>
            </a:br>
            <a:r>
              <a:rPr lang="tr-TR" dirty="0" smtClean="0"/>
              <a:t>1. DİSLEKSİ (okuma güçlüğü)</a:t>
            </a:r>
            <a:endParaRPr lang="tr-TR" dirty="0"/>
          </a:p>
        </p:txBody>
      </p:sp>
      <p:sp>
        <p:nvSpPr>
          <p:cNvPr id="3" name="İçerik Yer Tutucusu 2"/>
          <p:cNvSpPr>
            <a:spLocks noGrp="1"/>
          </p:cNvSpPr>
          <p:nvPr>
            <p:ph idx="1"/>
          </p:nvPr>
        </p:nvSpPr>
        <p:spPr/>
        <p:txBody>
          <a:bodyPr/>
          <a:lstStyle/>
          <a:p>
            <a:r>
              <a:rPr lang="tr-TR" dirty="0" smtClean="0"/>
              <a:t>İki tip yetersiz okumadan </a:t>
            </a:r>
            <a:r>
              <a:rPr lang="tr-TR" dirty="0" smtClean="0"/>
              <a:t>söz </a:t>
            </a:r>
            <a:r>
              <a:rPr lang="tr-TR" dirty="0" smtClean="0"/>
              <a:t>edilmektedir:</a:t>
            </a:r>
          </a:p>
          <a:p>
            <a:r>
              <a:rPr lang="tr-TR" dirty="0" smtClean="0"/>
              <a:t>1. </a:t>
            </a:r>
            <a:r>
              <a:rPr lang="tr-TR" dirty="0" err="1"/>
              <a:t>D</a:t>
            </a:r>
            <a:r>
              <a:rPr lang="tr-TR" dirty="0" err="1" smtClean="0"/>
              <a:t>isleksi</a:t>
            </a:r>
            <a:endParaRPr lang="tr-TR" dirty="0" smtClean="0"/>
          </a:p>
          <a:p>
            <a:r>
              <a:rPr lang="tr-TR" dirty="0" smtClean="0"/>
              <a:t>2. </a:t>
            </a:r>
            <a:r>
              <a:rPr lang="tr-TR" dirty="0" err="1" smtClean="0"/>
              <a:t>Garden</a:t>
            </a:r>
            <a:r>
              <a:rPr lang="tr-TR" dirty="0" smtClean="0"/>
              <a:t> </a:t>
            </a:r>
            <a:r>
              <a:rPr lang="tr-TR" dirty="0" err="1" smtClean="0"/>
              <a:t>variety</a:t>
            </a:r>
            <a:endParaRPr lang="tr-TR" dirty="0" smtClean="0"/>
          </a:p>
          <a:p>
            <a:pPr marL="0" indent="0">
              <a:buNone/>
            </a:pPr>
            <a:endParaRPr lang="tr-TR" dirty="0"/>
          </a:p>
          <a:p>
            <a:pPr marL="0" indent="0">
              <a:buNone/>
            </a:pPr>
            <a:r>
              <a:rPr lang="tr-TR" dirty="0" smtClean="0"/>
              <a:t>Eğer çocuk okumakta zorlanıyorsa anlamakta da zorlanacaktır. Aynı çocuk söylenileni ya da yazılanı okumakta zorluk yaşıyor olabilir. Okuduğunu anlamada ciddi zorluk yaşayan çocuklar ve dinlediğini anlamada az ya da hiç zorluk yaşamayan çocuk, sınıftaki diğer öğrencilerle karşılaştırıldığında gerçek </a:t>
            </a:r>
            <a:r>
              <a:rPr lang="tr-TR" dirty="0" err="1" smtClean="0"/>
              <a:t>disleksik</a:t>
            </a:r>
            <a:r>
              <a:rPr lang="tr-TR" dirty="0" smtClean="0"/>
              <a:t> olarak tanımlanabilir.</a:t>
            </a:r>
          </a:p>
          <a:p>
            <a:pPr marL="0" indent="0">
              <a:buNone/>
            </a:pPr>
            <a:r>
              <a:rPr lang="tr-TR" dirty="0" err="1" smtClean="0"/>
              <a:t>Disleksili</a:t>
            </a:r>
            <a:r>
              <a:rPr lang="tr-TR" dirty="0" smtClean="0"/>
              <a:t> çocuk </a:t>
            </a:r>
            <a:r>
              <a:rPr lang="tr-TR" dirty="0" err="1" smtClean="0"/>
              <a:t>IQ’suna</a:t>
            </a:r>
            <a:r>
              <a:rPr lang="tr-TR" dirty="0" smtClean="0"/>
              <a:t> </a:t>
            </a:r>
            <a:r>
              <a:rPr lang="tr-TR" dirty="0" smtClean="0"/>
              <a:t>göre okumada daha düşük performans gösteren çocuktur.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2372014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219</TotalTime>
  <Words>1189</Words>
  <Application>Microsoft Office PowerPoint</Application>
  <PresentationFormat>Geniş ekran</PresentationFormat>
  <Paragraphs>142</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Century Gothic</vt:lpstr>
      <vt:lpstr>Wingdings 3</vt:lpstr>
      <vt:lpstr>İyon</vt:lpstr>
      <vt:lpstr>Bireysel Gelişimi Farklı Olan Çocuklar</vt:lpstr>
      <vt:lpstr>Bireysel Gelişimi Farklı Olan Çocuklar</vt:lpstr>
      <vt:lpstr>Farklı gelişimsel özellikler</vt:lpstr>
      <vt:lpstr>Farklı gelişimsel özellikler</vt:lpstr>
      <vt:lpstr>Dikkat eksikliği</vt:lpstr>
      <vt:lpstr>Dikkat eksikliği</vt:lpstr>
      <vt:lpstr>hiperaktivite</vt:lpstr>
      <vt:lpstr>hiperaktivite</vt:lpstr>
      <vt:lpstr>ÖZEL ÖĞRENME GÜÇLÜKLERİ 1. DİSLEKSİ (okuma güçlüğü)</vt:lpstr>
      <vt:lpstr>ÖZEL ÖĞRENME GÜÇLÜKLERİ 1. DİSLEKSİ (okuma güçlüğü)</vt:lpstr>
      <vt:lpstr>ÖZEL ÖĞRENME GÜÇLÜKLERİ 2. Garden variety (uyaran yoksunluğuna bağlı öğrenme güçlüğü)</vt:lpstr>
      <vt:lpstr>ÖZEL ÖĞRENME GÜÇLÜKLERİ 3. DİSGRAFİ (yazma güçlüğü)</vt:lpstr>
      <vt:lpstr>ÖZEL ÖĞRENME GÜÇLÜKLERİ 4. DİSKALKULİ (MATEMATİK öğr. güçlüğü)</vt:lpstr>
      <vt:lpstr>HAFIZA</vt:lpstr>
      <vt:lpstr>ÜSTÜN YETENEKLİ ÇOCUKLAR</vt:lpstr>
      <vt:lpstr>YAYGIN GELİŞİMSEL BOZUKLUKLAR</vt:lpstr>
      <vt:lpstr>KRONİK HASTALIKLAR</vt:lpstr>
      <vt:lpstr>İLETİŞİM VE KONUŞMA BOZUKLUKLARI</vt:lpstr>
      <vt:lpstr>DUYGUSAL VE DAVRANIŞSAL GÜÇLÜKLER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Bireysel Gelişimi Farklı Olan Çocuklar</dc:title>
  <dc:creator>userr</dc:creator>
  <cp:lastModifiedBy>user</cp:lastModifiedBy>
  <cp:revision>22</cp:revision>
  <dcterms:created xsi:type="dcterms:W3CDTF">2018-05-21T08:57:49Z</dcterms:created>
  <dcterms:modified xsi:type="dcterms:W3CDTF">2020-05-08T07:25:04Z</dcterms:modified>
</cp:coreProperties>
</file>