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6265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65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72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71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5960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2511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3777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81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516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648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9251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068B9-19EC-4995-81EC-406B716178E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C6218-729E-471E-B46C-A54003F860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1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6273" y="1653309"/>
            <a:ext cx="10599313" cy="4645891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ULUSLARARASI </a:t>
            </a:r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EMEK GÖÇÜ</a:t>
            </a:r>
            <a:b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4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. Hafta: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Uluslararası Göç Politikaları</a:t>
            </a:r>
            <a:b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Avrupa </a:t>
            </a:r>
            <a:r>
              <a:rPr lang="tr-TR" sz="2800" dirty="0">
                <a:latin typeface="Arial" panose="020B0604020202020204" pitchFamily="34" charset="0"/>
                <a:cs typeface="Arial" panose="020B0604020202020204" pitchFamily="34" charset="0"/>
              </a:rPr>
              <a:t>Göç Politikaları</a:t>
            </a: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tr-T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3963" y="286603"/>
            <a:ext cx="1427469" cy="1377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48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1999 Avrupa Zirvesi -Tampere (Finlandiya)</a:t>
            </a:r>
          </a:p>
          <a:p>
            <a:r>
              <a:rPr lang="tr-TR" dirty="0"/>
              <a:t>K</a:t>
            </a:r>
            <a:r>
              <a:rPr lang="tr-TR" dirty="0" smtClean="0"/>
              <a:t>apsamlı bir göç politikasının geliştirilmesi gereği </a:t>
            </a:r>
            <a:r>
              <a:rPr lang="tr-TR" dirty="0"/>
              <a:t>üzerinde </a:t>
            </a:r>
            <a:r>
              <a:rPr lang="tr-TR" dirty="0" smtClean="0"/>
              <a:t>durulmuştur. </a:t>
            </a:r>
          </a:p>
          <a:p>
            <a:r>
              <a:rPr lang="tr-TR" dirty="0" smtClean="0"/>
              <a:t>Göçe kaynaklık </a:t>
            </a:r>
            <a:r>
              <a:rPr lang="tr-TR" dirty="0"/>
              <a:t>eden ülkelerde </a:t>
            </a:r>
            <a:r>
              <a:rPr lang="tr-TR" b="1" dirty="0"/>
              <a:t>yoksullukla mücadele</a:t>
            </a:r>
            <a:r>
              <a:rPr lang="tr-TR" dirty="0"/>
              <a:t>ye, </a:t>
            </a:r>
            <a:r>
              <a:rPr lang="tr-TR" dirty="0" smtClean="0"/>
              <a:t>yaşam </a:t>
            </a:r>
            <a:r>
              <a:rPr lang="tr-TR" dirty="0"/>
              <a:t>ve istihdam </a:t>
            </a:r>
            <a:r>
              <a:rPr lang="tr-TR" dirty="0" smtClean="0"/>
              <a:t>koşulları</a:t>
            </a:r>
            <a:r>
              <a:rPr lang="pt-BR" dirty="0" smtClean="0"/>
              <a:t>nın iyileştirilmesine</a:t>
            </a:r>
            <a:r>
              <a:rPr lang="pt-BR" dirty="0"/>
              <a:t>, insan </a:t>
            </a:r>
            <a:r>
              <a:rPr lang="pt-BR" dirty="0" smtClean="0"/>
              <a:t>haklarının korunmasına </a:t>
            </a:r>
            <a:r>
              <a:rPr lang="pt-BR" dirty="0"/>
              <a:t>ve </a:t>
            </a:r>
            <a:r>
              <a:rPr lang="pt-BR" dirty="0" smtClean="0"/>
              <a:t>demokratikleşmeye</a:t>
            </a:r>
            <a:r>
              <a:rPr lang="tr-TR" dirty="0"/>
              <a:t> </a:t>
            </a:r>
            <a:r>
              <a:rPr lang="pt-BR" dirty="0" smtClean="0"/>
              <a:t>yönelik çabaların </a:t>
            </a:r>
            <a:r>
              <a:rPr lang="pt-BR" dirty="0"/>
              <a:t>göç ve </a:t>
            </a:r>
            <a:r>
              <a:rPr lang="pt-BR" dirty="0" smtClean="0"/>
              <a:t>sığınma politikalarının </a:t>
            </a:r>
            <a:r>
              <a:rPr lang="pt-BR" dirty="0"/>
              <a:t>bir </a:t>
            </a:r>
            <a:r>
              <a:rPr lang="pt-BR" dirty="0" smtClean="0"/>
              <a:t>parçası</a:t>
            </a:r>
            <a:r>
              <a:rPr lang="tr-TR" dirty="0" smtClean="0"/>
              <a:t> olarak </a:t>
            </a:r>
            <a:r>
              <a:rPr lang="tr-TR" dirty="0"/>
              <a:t>görülmesi </a:t>
            </a:r>
            <a:r>
              <a:rPr lang="tr-TR" dirty="0" smtClean="0"/>
              <a:t>gerektiği belirtilmiştir.</a:t>
            </a:r>
          </a:p>
          <a:p>
            <a:r>
              <a:rPr lang="tr-TR" dirty="0" smtClean="0"/>
              <a:t>Mültecilere ortak statü verilmelidir.</a:t>
            </a:r>
          </a:p>
          <a:p>
            <a:r>
              <a:rPr lang="tr-TR" dirty="0" smtClean="0"/>
              <a:t>Kayıtdışı </a:t>
            </a:r>
            <a:r>
              <a:rPr lang="tr-TR" dirty="0"/>
              <a:t>göçle mücadelede AB’ye aday </a:t>
            </a:r>
            <a:r>
              <a:rPr lang="tr-TR" dirty="0" smtClean="0"/>
              <a:t>ülkelerin Schengen </a:t>
            </a:r>
            <a:r>
              <a:rPr lang="tr-TR" dirty="0"/>
              <a:t>hükümlerini tümüyle üstlenmesi, </a:t>
            </a: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8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20253"/>
            <a:ext cx="10515600" cy="4556710"/>
          </a:xfrm>
        </p:spPr>
        <p:txBody>
          <a:bodyPr>
            <a:normAutofit/>
          </a:bodyPr>
          <a:lstStyle/>
          <a:p>
            <a:r>
              <a:rPr lang="tr-TR" dirty="0"/>
              <a:t>Köken ve transit ülkelerle işbirliği içinde yürütülecek kampanyalarla yasal göçün olası yönleri hakkında bilgi verilmesi, </a:t>
            </a:r>
          </a:p>
          <a:p>
            <a:r>
              <a:rPr lang="tr-TR" dirty="0"/>
              <a:t>Vizeler ve sahte dokümanlara ilişkin ortak politika geliştirilmesi, </a:t>
            </a:r>
          </a:p>
          <a:p>
            <a:r>
              <a:rPr lang="tr-TR" dirty="0"/>
              <a:t>AB vizesi verecek ofisler kurulması, </a:t>
            </a:r>
          </a:p>
          <a:p>
            <a:r>
              <a:rPr lang="tr-TR" dirty="0"/>
              <a:t>İnsan ticareti yapanlar ve göçmenleri sömürenlerle mücadelede ağır cezalar getirilmesi</a:t>
            </a:r>
          </a:p>
          <a:p>
            <a:r>
              <a:rPr lang="tr-TR" dirty="0"/>
              <a:t>Sınır kontrollerinde işbirliği (Toksöz, 2006: 54).</a:t>
            </a: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73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027905"/>
            <a:ext cx="10515600" cy="503074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Tampere sonrası:</a:t>
            </a:r>
            <a:r>
              <a:rPr lang="tr-TR" dirty="0" smtClean="0"/>
              <a:t> Avrupa Komisyonunca yayınlanan iki doküman: </a:t>
            </a:r>
          </a:p>
          <a:p>
            <a:pPr algn="just"/>
            <a:r>
              <a:rPr lang="tr-TR" dirty="0" smtClean="0"/>
              <a:t>«Ortak </a:t>
            </a:r>
            <a:r>
              <a:rPr lang="tr-TR" dirty="0"/>
              <a:t>Bir </a:t>
            </a:r>
            <a:r>
              <a:rPr lang="tr-TR" dirty="0" smtClean="0"/>
              <a:t>Sığınma Prosedürü için Tebliğ»</a:t>
            </a:r>
            <a:endParaRPr lang="tr-TR" dirty="0"/>
          </a:p>
          <a:p>
            <a:pPr algn="just"/>
            <a:r>
              <a:rPr lang="tr-TR" dirty="0" smtClean="0"/>
              <a:t>«Ortaklığın </a:t>
            </a:r>
            <a:r>
              <a:rPr lang="tr-TR" dirty="0"/>
              <a:t>Göç </a:t>
            </a:r>
            <a:r>
              <a:rPr lang="tr-TR" dirty="0" smtClean="0"/>
              <a:t>Politikası </a:t>
            </a:r>
            <a:r>
              <a:rPr lang="tr-TR" dirty="0"/>
              <a:t>Üzerine </a:t>
            </a:r>
            <a:r>
              <a:rPr lang="tr-TR" dirty="0" smtClean="0"/>
              <a:t>Tebliğ» </a:t>
            </a:r>
          </a:p>
          <a:p>
            <a:pPr marL="0" indent="0" algn="just">
              <a:buNone/>
            </a:pPr>
            <a:r>
              <a:rPr lang="tr-TR" dirty="0" smtClean="0">
                <a:solidFill>
                  <a:srgbClr val="FF0000"/>
                </a:solidFill>
              </a:rPr>
              <a:t>(Komisyon, işçi alımının durdurulması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smtClean="0">
                <a:solidFill>
                  <a:srgbClr val="FF0000"/>
                </a:solidFill>
              </a:rPr>
              <a:t>politikasını reddediyor ve </a:t>
            </a:r>
            <a:r>
              <a:rPr lang="tr-TR" dirty="0">
                <a:solidFill>
                  <a:srgbClr val="FF0000"/>
                </a:solidFill>
              </a:rPr>
              <a:t>üye ülke hükümetlerinden AB </a:t>
            </a:r>
            <a:r>
              <a:rPr lang="tr-TR" dirty="0" smtClean="0">
                <a:solidFill>
                  <a:srgbClr val="FF0000"/>
                </a:solidFill>
              </a:rPr>
              <a:t>ülkelerine yasal işçi </a:t>
            </a:r>
            <a:r>
              <a:rPr lang="tr-TR" dirty="0">
                <a:solidFill>
                  <a:srgbClr val="FF0000"/>
                </a:solidFill>
              </a:rPr>
              <a:t>göçünü mümkün </a:t>
            </a:r>
            <a:r>
              <a:rPr lang="tr-TR" dirty="0" smtClean="0">
                <a:solidFill>
                  <a:srgbClr val="FF0000"/>
                </a:solidFill>
              </a:rPr>
              <a:t>kılacak şekilde </a:t>
            </a:r>
            <a:r>
              <a:rPr lang="tr-TR" dirty="0">
                <a:solidFill>
                  <a:srgbClr val="FF0000"/>
                </a:solidFill>
              </a:rPr>
              <a:t>göçü </a:t>
            </a:r>
            <a:r>
              <a:rPr lang="tr-TR" dirty="0" smtClean="0">
                <a:solidFill>
                  <a:srgbClr val="FF0000"/>
                </a:solidFill>
              </a:rPr>
              <a:t>düzenlemelerini talep etmektedir.)</a:t>
            </a:r>
          </a:p>
          <a:p>
            <a:pPr marL="0" indent="0" algn="just">
              <a:buNone/>
            </a:pPr>
            <a:r>
              <a:rPr lang="tr-TR" b="1" dirty="0" smtClean="0"/>
              <a:t>	SONUÇ:</a:t>
            </a:r>
            <a:endParaRPr lang="tr-TR" b="1" dirty="0"/>
          </a:p>
          <a:p>
            <a:pPr algn="just"/>
            <a:r>
              <a:rPr lang="tr-TR" dirty="0" smtClean="0"/>
              <a:t>AB göç politikalarının ağırlık noktasının «dışarıdan gelecek göçün önlenmesi» biçiminde şekillendiği ifade edilebilir.</a:t>
            </a:r>
          </a:p>
          <a:p>
            <a:pPr algn="just"/>
            <a:r>
              <a:rPr lang="tr-TR" dirty="0" smtClean="0"/>
              <a:t>AB vatandaşları ile üçüncü ülke vatandaşlarının eşit haklara sahip olması gerektiği ifade ediliyorsa da somut adımlar atılmamaktadır. </a:t>
            </a:r>
          </a:p>
          <a:p>
            <a:pPr algn="just"/>
            <a:r>
              <a:rPr lang="tr-TR" dirty="0" smtClean="0"/>
              <a:t>AB ülkelerinin egemenlik haklarının kaybına ilişkin çekinceleri bulunmaktadır.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03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Castles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ve Miller (2008) Göçler Çağı, Modern Dünyada Uluslararası Göç Hareketleri, İstanbul: İstanbul Bilgi Üniversitesi Yayınları: Dördüncü Bölüm (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93-107).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Toksöz, G. (2006) Uluslararası Emek Göçü, </a:t>
            </a: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İstanbul: İstanbul Bilgi Üniversitesi Yayınları: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Birinci Bölüm (24-56).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0634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3708"/>
            <a:ext cx="10515600" cy="566325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sz="4000" b="1" dirty="0" smtClean="0"/>
              <a:t>Avrupa Birliği’nde Göç Politikaları</a:t>
            </a:r>
          </a:p>
          <a:p>
            <a:pPr marL="0" indent="0" algn="just">
              <a:buNone/>
            </a:pPr>
            <a:endParaRPr lang="tr-TR" sz="4000" b="1" dirty="0" smtClean="0"/>
          </a:p>
          <a:p>
            <a:pPr algn="just"/>
            <a:r>
              <a:rPr lang="tr-TR" dirty="0" smtClean="0"/>
              <a:t>AB ülkelerinin vatandaşları ve politikacılarınca «</a:t>
            </a:r>
            <a:r>
              <a:rPr lang="tr-TR" b="1" dirty="0" smtClean="0"/>
              <a:t>göç ülkesi</a:t>
            </a:r>
            <a:r>
              <a:rPr lang="tr-TR" dirty="0" smtClean="0"/>
              <a:t>» gerçeği </a:t>
            </a:r>
          </a:p>
          <a:p>
            <a:pPr marL="0" indent="0" algn="just">
              <a:buNone/>
            </a:pPr>
            <a:r>
              <a:rPr lang="tr-TR" dirty="0"/>
              <a:t> </a:t>
            </a:r>
            <a:r>
              <a:rPr lang="tr-TR" dirty="0" smtClean="0"/>
              <a:t>  kabul edilmemiştir uzunca süre. </a:t>
            </a:r>
          </a:p>
          <a:p>
            <a:pPr algn="just"/>
            <a:r>
              <a:rPr lang="tr-TR" dirty="0" smtClean="0"/>
              <a:t>Göçmenlerin geri döneceğine ilişkin beklenti ve </a:t>
            </a:r>
            <a:r>
              <a:rPr lang="tr-TR" b="1" dirty="0" smtClean="0"/>
              <a:t>geri dönmeleri gerektiği</a:t>
            </a:r>
            <a:r>
              <a:rPr lang="tr-TR" dirty="0" smtClean="0"/>
              <a:t>ne ilişkin anlayış ağırlıkta olmuştur. </a:t>
            </a:r>
          </a:p>
          <a:p>
            <a:pPr algn="just"/>
            <a:r>
              <a:rPr lang="tr-TR" dirty="0" smtClean="0"/>
              <a:t>1980-1990larda </a:t>
            </a:r>
            <a:r>
              <a:rPr lang="tr-TR" b="1" dirty="0" smtClean="0"/>
              <a:t>aşırı sağ</a:t>
            </a:r>
            <a:r>
              <a:rPr lang="tr-TR" dirty="0" smtClean="0"/>
              <a:t>cı, ırkçı partilerin göçmen karşıtlığı artmıştır. </a:t>
            </a:r>
          </a:p>
          <a:p>
            <a:pPr marL="0" indent="0" algn="just">
              <a:buNone/>
            </a:pPr>
            <a:r>
              <a:rPr lang="tr-TR" dirty="0">
                <a:sym typeface="Wingdings" panose="05000000000000000000" pitchFamily="2" charset="2"/>
              </a:rPr>
              <a:t>tutucu göç politikaları izlenmiştir.</a:t>
            </a:r>
          </a:p>
          <a:p>
            <a:pPr marL="0" indent="0" algn="just">
              <a:buNone/>
            </a:pPr>
            <a:r>
              <a:rPr lang="tr-TR" dirty="0">
                <a:sym typeface="Wingdings" panose="05000000000000000000" pitchFamily="2" charset="2"/>
              </a:rPr>
              <a:t>(AB düzeyinde yeni göçlerin önlenmesine yönelik kısıtlayıcı politikalar)</a:t>
            </a:r>
          </a:p>
          <a:p>
            <a:pPr algn="just"/>
            <a:r>
              <a:rPr lang="tr-TR" dirty="0" smtClean="0"/>
              <a:t>Göçmenlere ilişkin sosyal düzenlemelere yanaşılmamıştır. </a:t>
            </a:r>
          </a:p>
          <a:p>
            <a:pPr algn="just"/>
            <a:endParaRPr lang="tr-TR" dirty="0" smtClean="0">
              <a:sym typeface="Wingdings" panose="05000000000000000000" pitchFamily="2" charset="2"/>
            </a:endParaRP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Göçmenlere yönelik suçlamalar: </a:t>
            </a:r>
          </a:p>
          <a:p>
            <a:pPr marL="914400" lvl="1" indent="-457200" algn="just">
              <a:buFont typeface="+mj-lt"/>
              <a:buAutoNum type="alphaLcPeriod"/>
            </a:pPr>
            <a:r>
              <a:rPr lang="tr-TR" dirty="0" smtClean="0">
                <a:sym typeface="Wingdings" panose="05000000000000000000" pitchFamily="2" charset="2"/>
              </a:rPr>
              <a:t>Sosyal refah devletinin </a:t>
            </a:r>
            <a:r>
              <a:rPr lang="tr-TR" dirty="0" err="1" smtClean="0">
                <a:sym typeface="Wingdings" panose="05000000000000000000" pitchFamily="2" charset="2"/>
              </a:rPr>
              <a:t>suistimal</a:t>
            </a:r>
            <a:r>
              <a:rPr lang="tr-TR" dirty="0" smtClean="0">
                <a:sym typeface="Wingdings" panose="05000000000000000000" pitchFamily="2" charset="2"/>
              </a:rPr>
              <a:t> edilmesi (AB ülkelerinin sığınmacı ve düzensiz göçmenlerce  «istilası» endişesi)</a:t>
            </a:r>
          </a:p>
          <a:p>
            <a:pPr marL="914400" lvl="1" indent="-457200" algn="just">
              <a:buFont typeface="+mj-lt"/>
              <a:buAutoNum type="alphaLcPeriod"/>
            </a:pPr>
            <a:r>
              <a:rPr lang="tr-TR" dirty="0" smtClean="0">
                <a:sym typeface="Wingdings" panose="05000000000000000000" pitchFamily="2" charset="2"/>
              </a:rPr>
              <a:t>Topluma uyum sağlamama</a:t>
            </a:r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30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b="1" dirty="0" smtClean="0"/>
              <a:t>1990’lı yıllarda AB’de: </a:t>
            </a:r>
          </a:p>
          <a:p>
            <a:pPr algn="just"/>
            <a:r>
              <a:rPr lang="tr-TR" dirty="0" smtClean="0"/>
              <a:t>Göçü önlemeye yönelik girişimlerin başarısızlığı sonrasında </a:t>
            </a:r>
          </a:p>
          <a:p>
            <a:pPr marL="0" indent="0" algn="just">
              <a:buNone/>
            </a:pPr>
            <a:r>
              <a:rPr lang="tr-TR" dirty="0" smtClean="0">
                <a:sym typeface="Wingdings" panose="05000000000000000000" pitchFamily="2" charset="2"/>
              </a:rPr>
              <a:t> o</a:t>
            </a:r>
            <a:r>
              <a:rPr lang="tr-TR" dirty="0" smtClean="0"/>
              <a:t>rtak göç ve sığınma politikalarının oluşturulması çabası: </a:t>
            </a:r>
          </a:p>
          <a:p>
            <a:pPr marL="0" indent="0" algn="just">
              <a:buNone/>
            </a:pPr>
            <a:r>
              <a:rPr lang="tr-TR" dirty="0" smtClean="0"/>
              <a:t>(sınır kontrollerini artması ve mültecilik kriterlerinin ağırlaştırılması)</a:t>
            </a:r>
          </a:p>
          <a:p>
            <a:pPr algn="just"/>
            <a:r>
              <a:rPr lang="tr-TR" dirty="0" smtClean="0"/>
              <a:t>AB üyesi ülkelerden gelen göçmenler ile üçüncü ülke göçmenleri arasındaki </a:t>
            </a:r>
            <a:r>
              <a:rPr lang="tr-TR" b="1" dirty="0" smtClean="0"/>
              <a:t>yasal eşitsizlikler</a:t>
            </a:r>
            <a:r>
              <a:rPr lang="tr-TR" dirty="0" smtClean="0"/>
              <a:t>in giderilmesi için girişimler söz konusu değildir. </a:t>
            </a:r>
          </a:p>
          <a:p>
            <a:pPr algn="just"/>
            <a:r>
              <a:rPr lang="tr-TR" dirty="0" smtClean="0"/>
              <a:t>Ortak AB politikaları ile ülkelerin egemenlik alanlarının korunmasına yönelik hassasiyetlerin çatışması </a:t>
            </a:r>
          </a:p>
          <a:p>
            <a:pPr algn="just"/>
            <a:r>
              <a:rPr lang="tr-TR" dirty="0" smtClean="0"/>
              <a:t>AB ülkelerine giriş vizesi alabilmek için koşulların fazlalığı (Kalışın finansmanı, banka cüzdanı, dönüş bileti, sigorta vb.)</a:t>
            </a:r>
          </a:p>
          <a:p>
            <a:pPr algn="just"/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1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4618" y="1154545"/>
            <a:ext cx="9605818" cy="4821382"/>
          </a:xfrm>
        </p:spPr>
        <p:txBody>
          <a:bodyPr>
            <a:normAutofit/>
          </a:bodyPr>
          <a:lstStyle/>
          <a:p>
            <a:r>
              <a:rPr lang="tr-TR" sz="4400" b="1" dirty="0" smtClean="0"/>
              <a:t>VİZE POLİTİKALARI ve UYGULAMALARI</a:t>
            </a:r>
          </a:p>
          <a:p>
            <a:pPr marL="0" indent="0">
              <a:buNone/>
            </a:pPr>
            <a:endParaRPr lang="tr-TR" b="1" dirty="0" smtClean="0"/>
          </a:p>
          <a:p>
            <a:r>
              <a:rPr lang="tr-TR" dirty="0" smtClean="0"/>
              <a:t>Konsolosluk </a:t>
            </a:r>
            <a:r>
              <a:rPr lang="tr-TR" dirty="0"/>
              <a:t>görevlilerinin zorlayıcı tavırları,</a:t>
            </a:r>
          </a:p>
          <a:p>
            <a:r>
              <a:rPr lang="tr-TR" b="1" dirty="0"/>
              <a:t>Schengen</a:t>
            </a:r>
            <a:r>
              <a:rPr lang="tr-TR" dirty="0"/>
              <a:t> ülkeleri için tek bir vize uygulaması, </a:t>
            </a:r>
          </a:p>
          <a:p>
            <a:r>
              <a:rPr lang="tr-TR" dirty="0"/>
              <a:t>Vize istenecek </a:t>
            </a:r>
            <a:r>
              <a:rPr lang="tr-TR" b="1" dirty="0"/>
              <a:t>61 ülke</a:t>
            </a:r>
            <a:r>
              <a:rPr lang="tr-TR" dirty="0"/>
              <a:t>nin belirlenmesi,</a:t>
            </a:r>
          </a:p>
          <a:p>
            <a:r>
              <a:rPr lang="tr-TR" dirty="0" smtClean="0"/>
              <a:t>AB üyesi bir ülke vatandaşı diğer ülkede  çalışma iznine ihtiyaç duymamaktadır.</a:t>
            </a:r>
          </a:p>
          <a:p>
            <a:r>
              <a:rPr lang="tr-TR" dirty="0" smtClean="0"/>
              <a:t>Üçüncü ülke vatandaşı </a:t>
            </a:r>
            <a:r>
              <a:rPr lang="tr-TR" dirty="0">
                <a:sym typeface="Wingdings" panose="05000000000000000000" pitchFamily="2" charset="2"/>
              </a:rPr>
              <a:t> </a:t>
            </a:r>
            <a:r>
              <a:rPr lang="tr-TR" dirty="0" smtClean="0"/>
              <a:t>Çalışma ve oturma izni daha sınırlı ve daha ağır koşullara tabidir. </a:t>
            </a:r>
          </a:p>
          <a:p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72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b="1" dirty="0" smtClean="0"/>
              <a:t>AB’de Ortak Göç Politikası: </a:t>
            </a:r>
          </a:p>
          <a:p>
            <a:pPr marL="514350" indent="-514350" algn="just">
              <a:buAutoNum type="arabicPlain" startAt="1957"/>
            </a:pPr>
            <a:r>
              <a:rPr lang="tr-TR" dirty="0" smtClean="0">
                <a:sym typeface="Wingdings" panose="05000000000000000000" pitchFamily="2" charset="2"/>
              </a:rPr>
              <a:t>  AET Avrupa Ekonomik Topluluğu 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Kuruluş antlaşmasında «işçiler ve kendi hesabına çalışanlar için serbest dolaşımın sağlanmasına yönelik hükümler» mevcuttur. 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1968’de serbest dolaşım uygulamaya geçmiştir. (işçiler ve aileleri için)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Avrupa Topluluğu (AT) </a:t>
            </a:r>
            <a:r>
              <a:rPr lang="tr-TR" dirty="0">
                <a:sym typeface="Wingdings" panose="05000000000000000000" pitchFamily="2" charset="2"/>
              </a:rPr>
              <a:t> </a:t>
            </a:r>
            <a:r>
              <a:rPr lang="tr-TR" dirty="0" smtClean="0">
                <a:sym typeface="Wingdings" panose="05000000000000000000" pitchFamily="2" charset="2"/>
              </a:rPr>
              <a:t>genişleme sürecinde çeşitli bölgelerden geleceği düşünülen göçe ilişkin korku (G. İtalya’dan, İngiltere-</a:t>
            </a:r>
            <a:r>
              <a:rPr lang="tr-TR" i="1" dirty="0" err="1" smtClean="0">
                <a:sym typeface="Wingdings" panose="05000000000000000000" pitchFamily="2" charset="2"/>
              </a:rPr>
              <a:t>Commonwealth</a:t>
            </a:r>
            <a:r>
              <a:rPr lang="tr-TR" dirty="0" smtClean="0">
                <a:sym typeface="Wingdings" panose="05000000000000000000" pitchFamily="2" charset="2"/>
              </a:rPr>
              <a:t> bölgesinden, Yunanistan, İspanya, Portekiz)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1970’lere </a:t>
            </a:r>
            <a:r>
              <a:rPr lang="tr-TR" dirty="0" smtClean="0">
                <a:sym typeface="Wingdings" panose="05000000000000000000" pitchFamily="2" charset="2"/>
              </a:rPr>
              <a:t>kadar göç politikaları topluluk içindeki göçe yönelik,</a:t>
            </a:r>
          </a:p>
          <a:p>
            <a:pPr algn="just"/>
            <a:r>
              <a:rPr lang="tr-TR" dirty="0" smtClean="0">
                <a:sym typeface="Wingdings" panose="05000000000000000000" pitchFamily="2" charset="2"/>
              </a:rPr>
              <a:t>1970’lerle </a:t>
            </a:r>
            <a:r>
              <a:rPr lang="tr-TR" dirty="0" smtClean="0">
                <a:sym typeface="Wingdings" panose="05000000000000000000" pitchFamily="2" charset="2"/>
              </a:rPr>
              <a:t>birlikte üçüncü ülke göçmenleri de dahil ediliyor. </a:t>
            </a:r>
          </a:p>
          <a:p>
            <a:endParaRPr lang="tr-T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32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1973-74 üçüncü ülkelerden göçün durdurulduğu dönemde,</a:t>
            </a:r>
          </a:p>
          <a:p>
            <a:r>
              <a:rPr lang="tr-TR" dirty="0" smtClean="0"/>
              <a:t>Türkiye, Cezayir, Fas, Tunus ile yapılan anlaşmalarla bu ülkelerden gelen göçmenlerin istihdam, sosyal güvenlik alanında ayrımcılığa maruz kalmayacağının garanti altına alınmıştır (Toksöz, 2006:50). </a:t>
            </a:r>
          </a:p>
          <a:p>
            <a:pPr marL="0" indent="0">
              <a:buNone/>
            </a:pPr>
            <a:r>
              <a:rPr lang="tr-TR" sz="2000" i="1" dirty="0" smtClean="0"/>
              <a:t>(Daha sonraki yıllarda, Çek Cumhuriyeti (Çekya), Macaristan, Polonya, Bulgaristan ve Romanya ile yapılan anlaşmalarda bu husus yer almaz). </a:t>
            </a:r>
          </a:p>
          <a:p>
            <a:r>
              <a:rPr lang="tr-TR" dirty="0" smtClean="0"/>
              <a:t>1985 Schengen Anlaşması (Almanya, Belçika, Fransa, Hollanda, Lüksemburg) </a:t>
            </a:r>
            <a:r>
              <a:rPr lang="tr-TR" dirty="0" smtClean="0">
                <a:sym typeface="Wingdings" panose="05000000000000000000" pitchFamily="2" charset="2"/>
              </a:rPr>
              <a:t>İtalya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 İspanya ve Portekiz</a:t>
            </a:r>
            <a:r>
              <a:rPr lang="tr-TR" dirty="0">
                <a:sym typeface="Wingdings" panose="05000000000000000000" pitchFamily="2" charset="2"/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 Yunanistan Avusturya Danimarka, Finlandiya ve İsveç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1986 Avrupa Tek Senedi (üçüncü ülke mensuplarının AB’ye seyahat ve ikametlerinin ortak düzenlenmesi) </a:t>
            </a:r>
          </a:p>
          <a:p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Ülkeler kontrol haklarından vazgeçmek istememiştir.</a:t>
            </a:r>
            <a:endParaRPr lang="tr-TR" dirty="0" smtClean="0">
              <a:solidFill>
                <a:srgbClr val="FF0000"/>
              </a:solidFill>
            </a:endParaRPr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30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855368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1989 «</a:t>
            </a:r>
            <a:r>
              <a:rPr lang="tr-TR" b="1" dirty="0" smtClean="0"/>
              <a:t>İşçilerin Temel Haklarına İlişkin Topluluk Şartı</a:t>
            </a:r>
            <a:r>
              <a:rPr lang="tr-TR" dirty="0" smtClean="0"/>
              <a:t>» </a:t>
            </a:r>
          </a:p>
          <a:p>
            <a:r>
              <a:rPr lang="tr-TR" dirty="0" smtClean="0"/>
              <a:t>İşçilerin temel sosyal hakları sayılmıştır: </a:t>
            </a:r>
          </a:p>
          <a:p>
            <a:r>
              <a:rPr lang="tr-TR" dirty="0"/>
              <a:t>serbest </a:t>
            </a:r>
            <a:r>
              <a:rPr lang="tr-TR" dirty="0" smtClean="0"/>
              <a:t>dolaşım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istihdam </a:t>
            </a:r>
            <a:r>
              <a:rPr lang="tr-TR" dirty="0"/>
              <a:t>ve ücret, </a:t>
            </a:r>
            <a:r>
              <a:rPr lang="tr-TR" dirty="0" smtClean="0"/>
              <a:t>yaşam </a:t>
            </a:r>
            <a:r>
              <a:rPr lang="tr-TR" dirty="0"/>
              <a:t>ve </a:t>
            </a:r>
            <a:r>
              <a:rPr lang="tr-TR" dirty="0" smtClean="0"/>
              <a:t>çalışma koşullarının iyileştirilmesi,</a:t>
            </a:r>
          </a:p>
          <a:p>
            <a:r>
              <a:rPr lang="tr-TR" dirty="0" smtClean="0"/>
              <a:t>sosyal </a:t>
            </a:r>
            <a:r>
              <a:rPr lang="tr-TR" dirty="0"/>
              <a:t>koruma, </a:t>
            </a:r>
            <a:endParaRPr lang="tr-TR" dirty="0" smtClean="0"/>
          </a:p>
          <a:p>
            <a:r>
              <a:rPr lang="tr-TR" dirty="0" smtClean="0"/>
              <a:t>örgütlenme </a:t>
            </a:r>
            <a:r>
              <a:rPr lang="tr-TR" dirty="0"/>
              <a:t>ve toplu </a:t>
            </a:r>
            <a:r>
              <a:rPr lang="tr-TR" dirty="0" smtClean="0"/>
              <a:t>pazarlık özgürlüğü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mesleki eğitim,</a:t>
            </a:r>
          </a:p>
          <a:p>
            <a:r>
              <a:rPr lang="tr-TR" dirty="0" smtClean="0"/>
              <a:t>çalışma hayatında kadın </a:t>
            </a:r>
            <a:r>
              <a:rPr lang="tr-TR" dirty="0"/>
              <a:t>ve erkek için </a:t>
            </a:r>
            <a:r>
              <a:rPr lang="tr-TR" dirty="0" smtClean="0"/>
              <a:t>eşit </a:t>
            </a:r>
            <a:r>
              <a:rPr lang="tr-TR" dirty="0"/>
              <a:t>muamele, </a:t>
            </a:r>
            <a:endParaRPr lang="tr-TR" dirty="0" smtClean="0"/>
          </a:p>
          <a:p>
            <a:r>
              <a:rPr lang="tr-TR" dirty="0" smtClean="0"/>
              <a:t>işçiler için bilgilendirme</a:t>
            </a:r>
            <a:r>
              <a:rPr lang="tr-TR" dirty="0"/>
              <a:t>, </a:t>
            </a:r>
            <a:r>
              <a:rPr lang="tr-TR" dirty="0" smtClean="0"/>
              <a:t>danışma </a:t>
            </a:r>
            <a:r>
              <a:rPr lang="tr-TR" dirty="0"/>
              <a:t>ve </a:t>
            </a:r>
            <a:r>
              <a:rPr lang="tr-TR" dirty="0" smtClean="0"/>
              <a:t>katılım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işyerinde sağlık </a:t>
            </a:r>
            <a:r>
              <a:rPr lang="tr-TR" dirty="0"/>
              <a:t>ve güvenlik, </a:t>
            </a:r>
            <a:endParaRPr lang="tr-TR" dirty="0" smtClean="0"/>
          </a:p>
          <a:p>
            <a:r>
              <a:rPr lang="tr-TR" dirty="0" smtClean="0"/>
              <a:t>çocukların </a:t>
            </a:r>
            <a:r>
              <a:rPr lang="tr-TR" dirty="0"/>
              <a:t>ve gençlerin, </a:t>
            </a:r>
            <a:r>
              <a:rPr lang="tr-TR" dirty="0" smtClean="0"/>
              <a:t>yaşlıların </a:t>
            </a:r>
            <a:r>
              <a:rPr lang="tr-TR" dirty="0"/>
              <a:t>ve özürlülerin </a:t>
            </a:r>
            <a:r>
              <a:rPr lang="tr-TR" dirty="0" smtClean="0"/>
              <a:t>korunmasıdır.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Yerli işçi ile üçüncü ülke işçilerinin eşit çalışma yaşam koşullarını sağlamakla yükümlüdür ülkeler.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46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1990 Dublin Anlaşması: </a:t>
            </a:r>
          </a:p>
          <a:p>
            <a:r>
              <a:rPr lang="tr-TR" dirty="0" smtClean="0"/>
              <a:t>İç sınırlarda kontrolün kaldırılması,</a:t>
            </a:r>
          </a:p>
          <a:p>
            <a:r>
              <a:rPr lang="tr-TR" dirty="0" smtClean="0"/>
              <a:t>Sığınma başvurusunda ilk girdikleri ve sığınma talep ettikleri ülkenin sorumluluğu!</a:t>
            </a:r>
          </a:p>
          <a:p>
            <a:r>
              <a:rPr lang="tr-TR" dirty="0" smtClean="0"/>
              <a:t>Ülkelerin sorumluluktan kaçmasını ve başvuranların uygun ülke seçimini önlemek hedeflenmiştir. </a:t>
            </a:r>
          </a:p>
          <a:p>
            <a:r>
              <a:rPr lang="tr-TR" dirty="0" smtClean="0"/>
              <a:t>Son yıllardaki mülteci krizi bu anlaşmanın bazı ülkelerce askıya alınmasına neden olmuştur: Ülkeler kendi önlemlerini almaya başlamıştır. (Macaristan 2015 yılında anlaşmayı askıya alma kararı vermiştir.) </a:t>
            </a:r>
          </a:p>
          <a:p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58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1992 Maastricht Antlaşması</a:t>
            </a:r>
          </a:p>
          <a:p>
            <a:pPr marL="0" indent="0">
              <a:buNone/>
            </a:pPr>
            <a:r>
              <a:rPr lang="tr-TR" dirty="0" smtClean="0"/>
              <a:t>AET </a:t>
            </a:r>
            <a:r>
              <a:rPr lang="tr-TR" dirty="0" smtClean="0">
                <a:sym typeface="Wingdings" panose="05000000000000000000" pitchFamily="2" charset="2"/>
              </a:rPr>
              <a:t>AB dönüşümü: Ekonomik birliğin politik birliğe dönüşümü.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Üçüncü ülke vatandaşlarının dış sınırlardan girişi, çalışma ve oturma izinleri, aile birleşimi gibi konularda işbirliği. 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AB kapılarının hangi ölçüde açılacağına/kapatılacağı konusunda birlikte karar alma.</a:t>
            </a:r>
          </a:p>
          <a:p>
            <a:pPr marL="0" indent="0">
              <a:buNone/>
            </a:pPr>
            <a:r>
              <a:rPr lang="tr-TR" b="1" dirty="0" smtClean="0">
                <a:sym typeface="Wingdings" panose="05000000000000000000" pitchFamily="2" charset="2"/>
              </a:rPr>
              <a:t>1997 Amsterdam Antlaşması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Göç hareketlerinden daha olumsuz etkilenen ülkeler: «sorun Avrupa’nın</a:t>
            </a:r>
            <a:r>
              <a:rPr lang="tr-TR" b="1" dirty="0" smtClean="0">
                <a:sym typeface="Wingdings" panose="05000000000000000000" pitchFamily="2" charset="2"/>
              </a:rPr>
              <a:t> </a:t>
            </a:r>
            <a:r>
              <a:rPr lang="tr-TR" dirty="0" smtClean="0">
                <a:sym typeface="Wingdings" panose="05000000000000000000" pitchFamily="2" charset="2"/>
              </a:rPr>
              <a:t>ortak sorunu olarak ele alınmalıdır.»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Düzensiz göçle mücadelede ortak normlar ve uygulamalar benimsenmeli. (1998 Viyana Eylem Programı: kayıtdışı göç, göçmenlerin haklarının korunması ve entegrasyon)</a:t>
            </a:r>
          </a:p>
          <a:p>
            <a:r>
              <a:rPr lang="tr-TR" dirty="0" smtClean="0">
                <a:sym typeface="Wingdings" panose="05000000000000000000" pitchFamily="2" charset="2"/>
              </a:rPr>
              <a:t>Kısıtlayıcı düzenlemeler ağırlıktadır. </a:t>
            </a:r>
          </a:p>
          <a:p>
            <a:pPr marL="0" indent="0">
              <a:buNone/>
            </a:pPr>
            <a:endParaRPr lang="tr-TR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tr-TR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2264" y="303211"/>
            <a:ext cx="1503071" cy="1449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96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870</Words>
  <Application>Microsoft Office PowerPoint</Application>
  <PresentationFormat>Geniş ekran</PresentationFormat>
  <Paragraphs>90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Office Teması</vt:lpstr>
      <vt:lpstr>    ULUSLARARASI EMEK GÖÇÜ  5. Hafta: Uluslararası Göç Politikaları  Avrupa Göç Politikaları  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ULUSLARARASI EMEK GÖÇÜ  5. Hafta: Uluslararası Göç Politikaları  Avrupa Göç Politikaları    </dc:title>
  <dc:creator>elif tugba dogan</dc:creator>
  <cp:lastModifiedBy>elif tugba dogan</cp:lastModifiedBy>
  <cp:revision>1</cp:revision>
  <dcterms:created xsi:type="dcterms:W3CDTF">2020-05-07T22:17:20Z</dcterms:created>
  <dcterms:modified xsi:type="dcterms:W3CDTF">2020-05-07T22:17:34Z</dcterms:modified>
</cp:coreProperties>
</file>