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64" r:id="rId5"/>
    <p:sldId id="26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1" autoAdjust="0"/>
    <p:restoredTop sz="94660"/>
  </p:normalViewPr>
  <p:slideViewPr>
    <p:cSldViewPr snapToGrid="0">
      <p:cViewPr varScale="1">
        <p:scale>
          <a:sx n="35" d="100"/>
          <a:sy n="35" d="100"/>
        </p:scale>
        <p:origin x="177" y="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427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353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0978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678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3897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86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71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1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190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279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43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288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744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707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7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38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901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589213" y="495678"/>
            <a:ext cx="9297988" cy="1140617"/>
          </a:xfrm>
        </p:spPr>
        <p:txBody>
          <a:bodyPr>
            <a:normAutofit/>
          </a:bodyPr>
          <a:lstStyle/>
          <a:p>
            <a:r>
              <a:rPr lang="tr-TR" dirty="0"/>
              <a:t>Ü</a:t>
            </a:r>
            <a:r>
              <a:rPr lang="da-DK" dirty="0" smtClean="0"/>
              <a:t>st </a:t>
            </a:r>
            <a:r>
              <a:rPr lang="da-DK" dirty="0"/>
              <a:t>ve alt kanin dişleri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716778" y="4089316"/>
            <a:ext cx="8915399" cy="1126283"/>
          </a:xfrm>
        </p:spPr>
        <p:txBody>
          <a:bodyPr>
            <a:noAutofit/>
          </a:bodyPr>
          <a:lstStyle/>
          <a:p>
            <a:r>
              <a:rPr lang="tr-TR" sz="4800" dirty="0" err="1" smtClean="0"/>
              <a:t>Dr</a:t>
            </a:r>
            <a:r>
              <a:rPr lang="tr-TR" sz="4800" dirty="0" smtClean="0"/>
              <a:t> Mert OCAK</a:t>
            </a:r>
          </a:p>
          <a:p>
            <a:r>
              <a:rPr lang="tr-TR" sz="4800" dirty="0" smtClean="0"/>
              <a:t>Öğretim Görevlisi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90606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/>
          </p:cNvSpPr>
          <p:nvPr/>
        </p:nvSpPr>
        <p:spPr bwMode="auto">
          <a:xfrm>
            <a:off x="2807368" y="457201"/>
            <a:ext cx="10154653" cy="6400799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marL="742950" indent="-28575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marL="11430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marL="16002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marL="20574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pPr algn="l" eaLnBrk="1"/>
            <a:endParaRPr lang="tr-TR" altLang="en-US" sz="3600" dirty="0">
              <a:latin typeface="Comic Sans MS" panose="030F0702030302020204" pitchFamily="66" charset="0"/>
              <a:ea typeface="Comic Sans MS" panose="030F0702030302020204" pitchFamily="66" charset="0"/>
              <a:cs typeface="Comic Sans MS" panose="030F0702030302020204" pitchFamily="66" charset="0"/>
              <a:sym typeface="Comic Sans MS" panose="030F0702030302020204" pitchFamily="66" charset="0"/>
            </a:endParaRPr>
          </a:p>
        </p:txBody>
      </p:sp>
      <p:sp>
        <p:nvSpPr>
          <p:cNvPr id="8" name="AutoShape 7"/>
          <p:cNvSpPr>
            <a:spLocks/>
          </p:cNvSpPr>
          <p:nvPr/>
        </p:nvSpPr>
        <p:spPr bwMode="auto">
          <a:xfrm>
            <a:off x="2807368" y="1767305"/>
            <a:ext cx="8186654" cy="2852821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marL="742950" indent="-28575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marL="11430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marL="16002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marL="20574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pPr algn="l" eaLnBrk="1"/>
            <a:r>
              <a:rPr lang="tr-TR" altLang="en-US" dirty="0" smtClean="0">
                <a:sym typeface="Comic Sans MS" panose="030F0702030302020204" pitchFamily="66" charset="0"/>
              </a:rPr>
              <a:t>En uzun </a:t>
            </a:r>
            <a:r>
              <a:rPr lang="tr-TR" altLang="en-US" dirty="0" smtClean="0">
                <a:sym typeface="Comic Sans MS" panose="030F0702030302020204" pitchFamily="66" charset="0"/>
              </a:rPr>
              <a:t>diş</a:t>
            </a:r>
          </a:p>
          <a:p>
            <a:pPr algn="l" eaLnBrk="1"/>
            <a:endParaRPr lang="tr-TR" altLang="en-US" dirty="0">
              <a:sym typeface="Comic Sans MS" panose="030F0702030302020204" pitchFamily="66" charset="0"/>
            </a:endParaRPr>
          </a:p>
          <a:p>
            <a:pPr algn="l" eaLnBrk="1"/>
            <a:r>
              <a:rPr lang="tr-TR" altLang="en-US" dirty="0" smtClean="0">
                <a:sym typeface="Comic Sans MS" panose="030F0702030302020204" pitchFamily="66" charset="0"/>
              </a:rPr>
              <a:t>En az </a:t>
            </a:r>
            <a:r>
              <a:rPr lang="tr-TR" altLang="en-US" dirty="0">
                <a:sym typeface="Comic Sans MS" panose="030F0702030302020204" pitchFamily="66" charset="0"/>
              </a:rPr>
              <a:t>çekilme ihtimali olan diş (alt canin ile birlikte)</a:t>
            </a:r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b="1" dirty="0" smtClean="0"/>
              <a:t>Üst </a:t>
            </a:r>
            <a:r>
              <a:rPr lang="tr-TR" b="1" dirty="0" err="1" smtClean="0"/>
              <a:t>Kanin</a:t>
            </a:r>
            <a:r>
              <a:rPr lang="tr-TR" b="1" dirty="0" smtClean="0"/>
              <a:t> Diş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5328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/>
          </p:cNvSpPr>
          <p:nvPr/>
        </p:nvSpPr>
        <p:spPr bwMode="auto">
          <a:xfrm>
            <a:off x="1989219" y="1227221"/>
            <a:ext cx="10635917" cy="5149515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marL="742950" indent="-28575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marL="11430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marL="16002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marL="20574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pPr marL="266700" algn="l" defTabSz="457200"/>
            <a:r>
              <a:rPr lang="tr-TR" altLang="en-US" sz="2800" dirty="0" smtClean="0">
                <a:sym typeface="Arial" panose="020B0604020202020204" pitchFamily="34" charset="0"/>
              </a:rPr>
              <a:t>-</a:t>
            </a:r>
            <a:r>
              <a:rPr lang="tr-TR" altLang="en-US" sz="2800" dirty="0" err="1" smtClean="0">
                <a:sym typeface="Arial" panose="020B0604020202020204" pitchFamily="34" charset="0"/>
              </a:rPr>
              <a:t>Fasiyolingual</a:t>
            </a:r>
            <a:r>
              <a:rPr lang="tr-TR" altLang="en-US" sz="2800" dirty="0" smtClean="0">
                <a:sym typeface="Arial" panose="020B0604020202020204" pitchFamily="34" charset="0"/>
              </a:rPr>
              <a:t> </a:t>
            </a:r>
            <a:r>
              <a:rPr lang="tr-TR" altLang="en-US" sz="2800" dirty="0">
                <a:sym typeface="Arial" panose="020B0604020202020204" pitchFamily="34" charset="0"/>
              </a:rPr>
              <a:t>boyut  </a:t>
            </a:r>
            <a:r>
              <a:rPr lang="tr-TR" altLang="en-US" sz="2800" dirty="0" err="1">
                <a:sym typeface="Arial" panose="020B0604020202020204" pitchFamily="34" charset="0"/>
              </a:rPr>
              <a:t>meziodistal</a:t>
            </a:r>
            <a:r>
              <a:rPr lang="tr-TR" altLang="en-US" sz="2800" dirty="0">
                <a:sym typeface="Arial" panose="020B0604020202020204" pitchFamily="34" charset="0"/>
              </a:rPr>
              <a:t> boyut (</a:t>
            </a:r>
            <a:r>
              <a:rPr lang="tr-TR" altLang="en-US" sz="2800" dirty="0" err="1">
                <a:sym typeface="Arial" panose="020B0604020202020204" pitchFamily="34" charset="0"/>
              </a:rPr>
              <a:t>okluzalden</a:t>
            </a:r>
            <a:r>
              <a:rPr lang="tr-TR" altLang="en-US" sz="2800" dirty="0">
                <a:sym typeface="Arial" panose="020B0604020202020204" pitchFamily="34" charset="0"/>
              </a:rPr>
              <a:t> bakıldığında).</a:t>
            </a:r>
          </a:p>
          <a:p>
            <a:pPr marL="266700" algn="l" defTabSz="457200"/>
            <a:r>
              <a:rPr lang="tr-TR" altLang="en-US" sz="2800" dirty="0">
                <a:sym typeface="Arial" panose="020B0604020202020204" pitchFamily="34" charset="0"/>
              </a:rPr>
              <a:t>-	</a:t>
            </a:r>
            <a:r>
              <a:rPr lang="tr-TR" altLang="en-US" sz="2800" dirty="0" err="1">
                <a:sym typeface="Arial" panose="020B0604020202020204" pitchFamily="34" charset="0"/>
              </a:rPr>
              <a:t>Mezial</a:t>
            </a:r>
            <a:r>
              <a:rPr lang="tr-TR" altLang="en-US" sz="2800" dirty="0">
                <a:sym typeface="Arial" panose="020B0604020202020204" pitchFamily="34" charset="0"/>
              </a:rPr>
              <a:t> yüzey </a:t>
            </a:r>
            <a:r>
              <a:rPr lang="tr-TR" altLang="en-US" sz="2800" dirty="0" err="1">
                <a:sym typeface="Arial" panose="020B0604020202020204" pitchFamily="34" charset="0"/>
              </a:rPr>
              <a:t>distal</a:t>
            </a:r>
            <a:r>
              <a:rPr lang="tr-TR" altLang="en-US" sz="2800" dirty="0">
                <a:sym typeface="Arial" panose="020B0604020202020204" pitchFamily="34" charset="0"/>
              </a:rPr>
              <a:t> yüzeye göre daha uzundur (Daha az dışbükeydir).</a:t>
            </a:r>
          </a:p>
          <a:p>
            <a:pPr marL="266700" algn="l" defTabSz="457200"/>
            <a:r>
              <a:rPr lang="tr-TR" altLang="en-US" sz="2800" dirty="0">
                <a:sym typeface="Arial" panose="020B0604020202020204" pitchFamily="34" charset="0"/>
              </a:rPr>
              <a:t>-	Belirgin bir </a:t>
            </a:r>
            <a:r>
              <a:rPr lang="tr-TR" altLang="en-US" sz="2800" dirty="0" err="1">
                <a:sym typeface="Arial" panose="020B0604020202020204" pitchFamily="34" charset="0"/>
              </a:rPr>
              <a:t>labial</a:t>
            </a:r>
            <a:r>
              <a:rPr lang="tr-TR" altLang="en-US" sz="2800" dirty="0">
                <a:sym typeface="Arial" panose="020B0604020202020204" pitchFamily="34" charset="0"/>
              </a:rPr>
              <a:t> sırtı vardır. </a:t>
            </a:r>
          </a:p>
          <a:p>
            <a:pPr marL="266700" algn="l" defTabSz="457200"/>
            <a:r>
              <a:rPr lang="tr-TR" altLang="en-US" sz="2800" dirty="0">
                <a:sym typeface="Arial" panose="020B0604020202020204" pitchFamily="34" charset="0"/>
              </a:rPr>
              <a:t>-	</a:t>
            </a:r>
            <a:r>
              <a:rPr lang="tr-TR" altLang="en-US" sz="2800" dirty="0" err="1">
                <a:sym typeface="Arial" panose="020B0604020202020204" pitchFamily="34" charset="0"/>
              </a:rPr>
              <a:t>Okluzal</a:t>
            </a:r>
            <a:r>
              <a:rPr lang="tr-TR" altLang="en-US" sz="2800" dirty="0">
                <a:sym typeface="Arial" panose="020B0604020202020204" pitchFamily="34" charset="0"/>
              </a:rPr>
              <a:t> yüzeyde belirgin bir </a:t>
            </a:r>
            <a:r>
              <a:rPr lang="tr-TR" altLang="en-US" sz="2800" dirty="0" err="1">
                <a:sym typeface="Arial" panose="020B0604020202020204" pitchFamily="34" charset="0"/>
              </a:rPr>
              <a:t>singulum</a:t>
            </a:r>
            <a:r>
              <a:rPr lang="tr-TR" altLang="en-US" sz="2800" dirty="0">
                <a:sym typeface="Arial" panose="020B0604020202020204" pitchFamily="34" charset="0"/>
              </a:rPr>
              <a:t>, </a:t>
            </a:r>
            <a:r>
              <a:rPr lang="tr-TR" altLang="en-US" sz="2800" dirty="0" err="1">
                <a:sym typeface="Arial" panose="020B0604020202020204" pitchFamily="34" charset="0"/>
              </a:rPr>
              <a:t>lingual</a:t>
            </a:r>
            <a:r>
              <a:rPr lang="tr-TR" altLang="en-US" sz="2800" dirty="0">
                <a:sym typeface="Arial" panose="020B0604020202020204" pitchFamily="34" charset="0"/>
              </a:rPr>
              <a:t> sırt, </a:t>
            </a:r>
            <a:r>
              <a:rPr lang="tr-TR" altLang="en-US" sz="2800" dirty="0" err="1">
                <a:sym typeface="Arial" panose="020B0604020202020204" pitchFamily="34" charset="0"/>
              </a:rPr>
              <a:t>mezial</a:t>
            </a:r>
            <a:r>
              <a:rPr lang="tr-TR" altLang="en-US" sz="2800" dirty="0">
                <a:sym typeface="Arial" panose="020B0604020202020204" pitchFamily="34" charset="0"/>
              </a:rPr>
              <a:t> ve </a:t>
            </a:r>
            <a:r>
              <a:rPr lang="tr-TR" altLang="en-US" sz="2800" dirty="0" err="1">
                <a:sym typeface="Arial" panose="020B0604020202020204" pitchFamily="34" charset="0"/>
              </a:rPr>
              <a:t>distal</a:t>
            </a:r>
            <a:r>
              <a:rPr lang="tr-TR" altLang="en-US" sz="2800" dirty="0">
                <a:sym typeface="Arial" panose="020B0604020202020204" pitchFamily="34" charset="0"/>
              </a:rPr>
              <a:t> çukurlar ile </a:t>
            </a:r>
            <a:r>
              <a:rPr lang="tr-TR" altLang="en-US" sz="2800" dirty="0" err="1">
                <a:sym typeface="Arial" panose="020B0604020202020204" pitchFamily="34" charset="0"/>
              </a:rPr>
              <a:t>mezial</a:t>
            </a:r>
            <a:r>
              <a:rPr lang="tr-TR" altLang="en-US" sz="2800" dirty="0">
                <a:sym typeface="Arial" panose="020B0604020202020204" pitchFamily="34" charset="0"/>
              </a:rPr>
              <a:t> ve </a:t>
            </a:r>
            <a:r>
              <a:rPr lang="tr-TR" altLang="en-US" sz="2800" dirty="0" err="1">
                <a:sym typeface="Arial" panose="020B0604020202020204" pitchFamily="34" charset="0"/>
              </a:rPr>
              <a:t>distal</a:t>
            </a:r>
            <a:r>
              <a:rPr lang="tr-TR" altLang="en-US" sz="2800" dirty="0">
                <a:sym typeface="Arial" panose="020B0604020202020204" pitchFamily="34" charset="0"/>
              </a:rPr>
              <a:t> marjinal sırtlar bulunur.</a:t>
            </a:r>
          </a:p>
          <a:p>
            <a:pPr marL="266700" algn="l" defTabSz="457200"/>
            <a:endParaRPr lang="tr-TR" altLang="en-US" sz="2800" dirty="0"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43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26307" y="1996746"/>
            <a:ext cx="8924009" cy="2888075"/>
          </a:xfrm>
        </p:spPr>
        <p:txBody>
          <a:bodyPr>
            <a:normAutofit fontScale="85000" lnSpcReduction="20000"/>
          </a:bodyPr>
          <a:lstStyle/>
          <a:p>
            <a:pPr marL="266700"/>
            <a:r>
              <a:rPr lang="tr-TR" altLang="en-US" sz="2800" dirty="0">
                <a:sym typeface="Arial" panose="020B0604020202020204" pitchFamily="34" charset="0"/>
              </a:rPr>
              <a:t>Dişin tepe noktası kronun </a:t>
            </a:r>
            <a:r>
              <a:rPr lang="tr-TR" altLang="en-US" sz="2800" dirty="0" err="1">
                <a:sym typeface="Arial" panose="020B0604020202020204" pitchFamily="34" charset="0"/>
              </a:rPr>
              <a:t>mesiofasial</a:t>
            </a:r>
            <a:r>
              <a:rPr lang="tr-TR" altLang="en-US" sz="2800" dirty="0">
                <a:sym typeface="Arial" panose="020B0604020202020204" pitchFamily="34" charset="0"/>
              </a:rPr>
              <a:t> yüzünde bulunur. </a:t>
            </a:r>
          </a:p>
          <a:p>
            <a:pPr marL="266700"/>
            <a:r>
              <a:rPr lang="tr-TR" altLang="en-US" sz="2800" dirty="0" smtClean="0">
                <a:sym typeface="Arial" panose="020B0604020202020204" pitchFamily="34" charset="0"/>
              </a:rPr>
              <a:t>Dişin </a:t>
            </a:r>
            <a:r>
              <a:rPr lang="tr-TR" altLang="en-US" sz="2800" dirty="0">
                <a:sym typeface="Arial" panose="020B0604020202020204" pitchFamily="34" charset="0"/>
              </a:rPr>
              <a:t>tepesinden </a:t>
            </a:r>
            <a:r>
              <a:rPr lang="tr-TR" altLang="en-US" sz="2800" dirty="0" err="1">
                <a:sym typeface="Arial" panose="020B0604020202020204" pitchFamily="34" charset="0"/>
              </a:rPr>
              <a:t>mesiale</a:t>
            </a:r>
            <a:r>
              <a:rPr lang="tr-TR" altLang="en-US" sz="2800" dirty="0">
                <a:sym typeface="Arial" panose="020B0604020202020204" pitchFamily="34" charset="0"/>
              </a:rPr>
              <a:t> doğru inen sırt, </a:t>
            </a:r>
            <a:r>
              <a:rPr lang="tr-TR" altLang="en-US" sz="2800" dirty="0" err="1">
                <a:sym typeface="Arial" panose="020B0604020202020204" pitchFamily="34" charset="0"/>
              </a:rPr>
              <a:t>distale</a:t>
            </a:r>
            <a:r>
              <a:rPr lang="tr-TR" altLang="en-US" sz="2800" dirty="0">
                <a:sym typeface="Arial" panose="020B0604020202020204" pitchFamily="34" charset="0"/>
              </a:rPr>
              <a:t> doğru inen sırttan daha kısadır. </a:t>
            </a:r>
          </a:p>
          <a:p>
            <a:pPr marL="266700"/>
            <a:r>
              <a:rPr lang="tr-TR" altLang="en-US" sz="2800" dirty="0" err="1" smtClean="0">
                <a:sym typeface="Arial" panose="020B0604020202020204" pitchFamily="34" charset="0"/>
              </a:rPr>
              <a:t>Singulum</a:t>
            </a:r>
            <a:r>
              <a:rPr lang="tr-TR" altLang="en-US" sz="2800" dirty="0" smtClean="0">
                <a:sym typeface="Arial" panose="020B0604020202020204" pitchFamily="34" charset="0"/>
              </a:rPr>
              <a:t> </a:t>
            </a:r>
            <a:r>
              <a:rPr lang="tr-TR" altLang="en-US" sz="2800" dirty="0">
                <a:sym typeface="Arial" panose="020B0604020202020204" pitchFamily="34" charset="0"/>
              </a:rPr>
              <a:t>merkezi yerleşimlidir. </a:t>
            </a:r>
          </a:p>
          <a:p>
            <a:pPr marL="266700"/>
            <a:r>
              <a:rPr lang="tr-TR" altLang="en-US" sz="2800" dirty="0" smtClean="0">
                <a:sym typeface="Arial" panose="020B0604020202020204" pitchFamily="34" charset="0"/>
              </a:rPr>
              <a:t>Kök </a:t>
            </a:r>
            <a:r>
              <a:rPr lang="tr-TR" altLang="en-US" sz="2800" dirty="0">
                <a:sym typeface="Arial" panose="020B0604020202020204" pitchFamily="34" charset="0"/>
              </a:rPr>
              <a:t>oval ve </a:t>
            </a:r>
            <a:r>
              <a:rPr lang="tr-TR" altLang="en-US" sz="2800" dirty="0" err="1">
                <a:sym typeface="Arial" panose="020B0604020202020204" pitchFamily="34" charset="0"/>
              </a:rPr>
              <a:t>mesiodistal</a:t>
            </a:r>
            <a:r>
              <a:rPr lang="tr-TR" altLang="en-US" sz="2800" dirty="0">
                <a:sym typeface="Arial" panose="020B0604020202020204" pitchFamily="34" charset="0"/>
              </a:rPr>
              <a:t> yönde basıktır. </a:t>
            </a:r>
          </a:p>
          <a:p>
            <a:pPr marL="266700"/>
            <a:r>
              <a:rPr lang="tr-TR" altLang="en-US" sz="2800" dirty="0" smtClean="0">
                <a:sym typeface="Arial" panose="020B0604020202020204" pitchFamily="34" charset="0"/>
              </a:rPr>
              <a:t>Kapanış </a:t>
            </a:r>
            <a:r>
              <a:rPr lang="tr-TR" altLang="en-US" sz="2800" dirty="0">
                <a:sym typeface="Arial" panose="020B0604020202020204" pitchFamily="34" charset="0"/>
              </a:rPr>
              <a:t>sırasında alt </a:t>
            </a:r>
            <a:r>
              <a:rPr lang="tr-TR" altLang="en-US" sz="2800" dirty="0" err="1">
                <a:sym typeface="Arial" panose="020B0604020202020204" pitchFamily="34" charset="0"/>
              </a:rPr>
              <a:t>kanin</a:t>
            </a:r>
            <a:r>
              <a:rPr lang="tr-TR" altLang="en-US" sz="2800" dirty="0">
                <a:sym typeface="Arial" panose="020B0604020202020204" pitchFamily="34" charset="0"/>
              </a:rPr>
              <a:t> ve birinci </a:t>
            </a:r>
            <a:r>
              <a:rPr lang="tr-TR" altLang="en-US" sz="2800" dirty="0" err="1">
                <a:sym typeface="Arial" panose="020B0604020202020204" pitchFamily="34" charset="0"/>
              </a:rPr>
              <a:t>premolar</a:t>
            </a:r>
            <a:r>
              <a:rPr lang="tr-TR" altLang="en-US" sz="2800" dirty="0">
                <a:sym typeface="Arial" panose="020B0604020202020204" pitchFamily="34" charset="0"/>
              </a:rPr>
              <a:t> ile temas eder. </a:t>
            </a:r>
          </a:p>
        </p:txBody>
      </p:sp>
    </p:spTree>
    <p:extLst>
      <p:ext uri="{BB962C8B-B14F-4D97-AF65-F5344CB8AC3E}">
        <p14:creationId xmlns:p14="http://schemas.microsoft.com/office/powerpoint/2010/main" val="1641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80935" y="1364776"/>
            <a:ext cx="10335665" cy="28833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altLang="en-US" sz="2400" dirty="0">
                <a:sym typeface="Arial" panose="020B0604020202020204" pitchFamily="34" charset="0"/>
              </a:rPr>
              <a:t>-	</a:t>
            </a:r>
            <a:r>
              <a:rPr lang="tr-TR" altLang="en-US" sz="2400" dirty="0" err="1">
                <a:sym typeface="Arial" panose="020B0604020202020204" pitchFamily="34" charset="0"/>
              </a:rPr>
              <a:t>Fasiyolingual</a:t>
            </a:r>
            <a:r>
              <a:rPr lang="tr-TR" altLang="en-US" sz="2400" dirty="0">
                <a:sym typeface="Arial" panose="020B0604020202020204" pitchFamily="34" charset="0"/>
              </a:rPr>
              <a:t> boyut </a:t>
            </a:r>
            <a:r>
              <a:rPr lang="tr-TR" altLang="en-US" sz="2400" dirty="0">
                <a:sym typeface="Helvetica" panose="020B0604020202020204" pitchFamily="34" charset="0"/>
              </a:rPr>
              <a:t> </a:t>
            </a:r>
            <a:r>
              <a:rPr lang="tr-TR" altLang="en-US" sz="2400" dirty="0" err="1">
                <a:sym typeface="Helvetica" panose="020B0604020202020204" pitchFamily="34" charset="0"/>
              </a:rPr>
              <a:t>meziodistal</a:t>
            </a:r>
            <a:r>
              <a:rPr lang="tr-TR" altLang="en-US" sz="2400" dirty="0">
                <a:sym typeface="Helvetica" panose="020B0604020202020204" pitchFamily="34" charset="0"/>
              </a:rPr>
              <a:t> boyut (</a:t>
            </a:r>
            <a:r>
              <a:rPr lang="tr-TR" altLang="en-US" sz="2400" dirty="0" err="1">
                <a:sym typeface="Helvetica" panose="020B0604020202020204" pitchFamily="34" charset="0"/>
              </a:rPr>
              <a:t>okluzalden</a:t>
            </a:r>
            <a:r>
              <a:rPr lang="tr-TR" altLang="en-US" sz="2400" dirty="0">
                <a:sym typeface="Helvetica" panose="020B0604020202020204" pitchFamily="34" charset="0"/>
              </a:rPr>
              <a:t> bakıldığında).</a:t>
            </a:r>
          </a:p>
          <a:p>
            <a:pPr marL="0" indent="0">
              <a:buNone/>
            </a:pPr>
            <a:r>
              <a:rPr lang="tr-TR" altLang="en-US" sz="2400" dirty="0">
                <a:sym typeface="Arial" panose="020B0604020202020204" pitchFamily="34" charset="0"/>
              </a:rPr>
              <a:t>-	</a:t>
            </a:r>
            <a:r>
              <a:rPr lang="tr-TR" altLang="en-US" sz="2400" dirty="0" err="1">
                <a:sym typeface="Helvetica" panose="020B0604020202020204" pitchFamily="34" charset="0"/>
              </a:rPr>
              <a:t>Labial</a:t>
            </a:r>
            <a:r>
              <a:rPr lang="tr-TR" altLang="en-US" sz="2400" dirty="0">
                <a:sym typeface="Helvetica" panose="020B0604020202020204" pitchFamily="34" charset="0"/>
              </a:rPr>
              <a:t> sırt bulunur ancak üst </a:t>
            </a:r>
            <a:r>
              <a:rPr lang="tr-TR" altLang="en-US" sz="2400" dirty="0" err="1">
                <a:sym typeface="Helvetica" panose="020B0604020202020204" pitchFamily="34" charset="0"/>
              </a:rPr>
              <a:t>kanine</a:t>
            </a:r>
            <a:r>
              <a:rPr lang="tr-TR" altLang="en-US" sz="2400" dirty="0">
                <a:sym typeface="Helvetica" panose="020B0604020202020204" pitchFamily="34" charset="0"/>
              </a:rPr>
              <a:t> göre daha az belirgind</a:t>
            </a:r>
            <a:r>
              <a:rPr lang="tr-TR" altLang="en-US" sz="2400" dirty="0">
                <a:sym typeface="Arial" panose="020B0604020202020204" pitchFamily="34" charset="0"/>
              </a:rPr>
              <a:t>ir. </a:t>
            </a:r>
          </a:p>
          <a:p>
            <a:pPr marL="0" indent="0">
              <a:buNone/>
            </a:pPr>
            <a:r>
              <a:rPr lang="tr-TR" altLang="en-US" sz="2400" dirty="0">
                <a:sym typeface="Arial" panose="020B0604020202020204" pitchFamily="34" charset="0"/>
              </a:rPr>
              <a:t>-	</a:t>
            </a:r>
            <a:r>
              <a:rPr lang="tr-TR" altLang="en-US" sz="2400" dirty="0">
                <a:sym typeface="Helvetica" panose="020B0604020202020204" pitchFamily="34" charset="0"/>
              </a:rPr>
              <a:t>Kronun </a:t>
            </a:r>
            <a:r>
              <a:rPr lang="tr-TR" altLang="en-US" sz="2400" dirty="0" err="1">
                <a:sym typeface="Helvetica" panose="020B0604020202020204" pitchFamily="34" charset="0"/>
              </a:rPr>
              <a:t>mezial</a:t>
            </a:r>
            <a:r>
              <a:rPr lang="tr-TR" altLang="en-US" sz="2400" dirty="0">
                <a:sym typeface="Helvetica" panose="020B0604020202020204" pitchFamily="34" charset="0"/>
              </a:rPr>
              <a:t> yüzeyi dişin uzun aksı ile paraleldir. </a:t>
            </a:r>
          </a:p>
          <a:p>
            <a:pPr marL="0" indent="0">
              <a:buNone/>
            </a:pPr>
            <a:r>
              <a:rPr lang="tr-TR" altLang="en-US" sz="2400" dirty="0">
                <a:sym typeface="Arial" panose="020B0604020202020204" pitchFamily="34" charset="0"/>
              </a:rPr>
              <a:t>-	</a:t>
            </a:r>
            <a:r>
              <a:rPr lang="tr-TR" altLang="en-US" sz="2400" dirty="0">
                <a:sym typeface="Helvetica" panose="020B0604020202020204" pitchFamily="34" charset="0"/>
              </a:rPr>
              <a:t>Dişin tepe kısmı kronun </a:t>
            </a:r>
            <a:r>
              <a:rPr lang="tr-TR" altLang="en-US" sz="2400" dirty="0" err="1">
                <a:sym typeface="Helvetica" panose="020B0604020202020204" pitchFamily="34" charset="0"/>
              </a:rPr>
              <a:t>lingual</a:t>
            </a:r>
            <a:r>
              <a:rPr lang="tr-TR" altLang="en-US" sz="2400" dirty="0">
                <a:sym typeface="Helvetica" panose="020B0604020202020204" pitchFamily="34" charset="0"/>
              </a:rPr>
              <a:t> tarafındadır. </a:t>
            </a:r>
          </a:p>
          <a:p>
            <a:pPr marL="0" indent="0">
              <a:buNone/>
            </a:pPr>
            <a:r>
              <a:rPr lang="tr-TR" altLang="en-US" sz="2400" dirty="0">
                <a:sym typeface="Arial" panose="020B0604020202020204" pitchFamily="34" charset="0"/>
              </a:rPr>
              <a:t>-	</a:t>
            </a:r>
            <a:r>
              <a:rPr lang="tr-TR" altLang="en-US" sz="2400" dirty="0" err="1">
                <a:sym typeface="Helvetica" panose="020B0604020202020204" pitchFamily="34" charset="0"/>
              </a:rPr>
              <a:t>Mezial</a:t>
            </a:r>
            <a:r>
              <a:rPr lang="tr-TR" altLang="en-US" sz="2400" dirty="0">
                <a:sym typeface="Helvetica" panose="020B0604020202020204" pitchFamily="34" charset="0"/>
              </a:rPr>
              <a:t> tepe sırtı </a:t>
            </a:r>
            <a:r>
              <a:rPr lang="tr-TR" altLang="en-US" sz="2400" dirty="0" err="1">
                <a:sym typeface="Helvetica" panose="020B0604020202020204" pitchFamily="34" charset="0"/>
              </a:rPr>
              <a:t>distaldekinden</a:t>
            </a:r>
            <a:r>
              <a:rPr lang="tr-TR" altLang="en-US" sz="2400" dirty="0">
                <a:sym typeface="Helvetica" panose="020B0604020202020204" pitchFamily="34" charset="0"/>
              </a:rPr>
              <a:t> daha kısadır.</a:t>
            </a:r>
          </a:p>
          <a:p>
            <a:pPr marL="0" indent="0">
              <a:buNone/>
            </a:pPr>
            <a:r>
              <a:rPr lang="tr-TR" altLang="en-US" sz="2400" dirty="0">
                <a:sym typeface="Arial" panose="020B0604020202020204" pitchFamily="34" charset="0"/>
              </a:rPr>
              <a:t>-	</a:t>
            </a:r>
            <a:r>
              <a:rPr lang="tr-TR" altLang="en-US" sz="2400" dirty="0" err="1">
                <a:sym typeface="Helvetica" panose="020B0604020202020204" pitchFamily="34" charset="0"/>
              </a:rPr>
              <a:t>Singulum</a:t>
            </a:r>
            <a:r>
              <a:rPr lang="tr-TR" altLang="en-US" sz="2400" dirty="0">
                <a:sym typeface="Helvetica" panose="020B0604020202020204" pitchFamily="34" charset="0"/>
              </a:rPr>
              <a:t> alt birinci </a:t>
            </a:r>
            <a:r>
              <a:rPr lang="tr-TR" altLang="en-US" sz="2400" dirty="0" err="1">
                <a:sym typeface="Helvetica" panose="020B0604020202020204" pitchFamily="34" charset="0"/>
              </a:rPr>
              <a:t>premoların</a:t>
            </a:r>
            <a:r>
              <a:rPr lang="tr-TR" altLang="en-US" sz="2400" dirty="0">
                <a:sym typeface="Helvetica" panose="020B0604020202020204" pitchFamily="34" charset="0"/>
              </a:rPr>
              <a:t> </a:t>
            </a:r>
            <a:r>
              <a:rPr lang="tr-TR" altLang="en-US" sz="2400" dirty="0" err="1">
                <a:sym typeface="Helvetica" panose="020B0604020202020204" pitchFamily="34" charset="0"/>
              </a:rPr>
              <a:t>lingual</a:t>
            </a:r>
            <a:r>
              <a:rPr lang="tr-TR" altLang="en-US" sz="2400" dirty="0">
                <a:sym typeface="Helvetica" panose="020B0604020202020204" pitchFamily="34" charset="0"/>
              </a:rPr>
              <a:t> </a:t>
            </a:r>
            <a:r>
              <a:rPr lang="tr-TR" altLang="en-US" sz="2400" dirty="0" err="1">
                <a:sym typeface="Helvetica" panose="020B0604020202020204" pitchFamily="34" charset="0"/>
              </a:rPr>
              <a:t>tüberkülü</a:t>
            </a:r>
            <a:r>
              <a:rPr lang="tr-TR" altLang="en-US" sz="2400" dirty="0">
                <a:sym typeface="Helvetica" panose="020B0604020202020204" pitchFamily="34" charset="0"/>
              </a:rPr>
              <a:t> gibi biraz </a:t>
            </a:r>
            <a:r>
              <a:rPr lang="tr-TR" altLang="en-US" sz="2400" dirty="0" err="1">
                <a:sym typeface="Helvetica" panose="020B0604020202020204" pitchFamily="34" charset="0"/>
              </a:rPr>
              <a:t>distalde</a:t>
            </a:r>
            <a:r>
              <a:rPr lang="tr-TR" altLang="en-US" sz="2400" dirty="0">
                <a:sym typeface="Helvetica" panose="020B0604020202020204" pitchFamily="34" charset="0"/>
              </a:rPr>
              <a:t> konumlanmıştır (</a:t>
            </a:r>
            <a:r>
              <a:rPr lang="tr-TR" altLang="en-US" sz="2400" dirty="0" err="1">
                <a:sym typeface="Helvetica" panose="020B0604020202020204" pitchFamily="34" charset="0"/>
              </a:rPr>
              <a:t>Maksiller</a:t>
            </a:r>
            <a:r>
              <a:rPr lang="tr-TR" altLang="en-US" sz="2400" dirty="0">
                <a:sym typeface="Helvetica" panose="020B0604020202020204" pitchFamily="34" charset="0"/>
              </a:rPr>
              <a:t> </a:t>
            </a:r>
            <a:r>
              <a:rPr lang="tr-TR" altLang="en-US" sz="2400" dirty="0" err="1">
                <a:sym typeface="Helvetica" panose="020B0604020202020204" pitchFamily="34" charset="0"/>
              </a:rPr>
              <a:t>kanine</a:t>
            </a:r>
            <a:r>
              <a:rPr lang="tr-TR" altLang="en-US" sz="2400" dirty="0">
                <a:sym typeface="Helvetica" panose="020B0604020202020204" pitchFamily="34" charset="0"/>
              </a:rPr>
              <a:t> </a:t>
            </a:r>
            <a:r>
              <a:rPr lang="tr-TR" altLang="en-US" sz="2400" dirty="0">
                <a:sym typeface="Arial" panose="020B0604020202020204" pitchFamily="34" charset="0"/>
              </a:rPr>
              <a:t>göre daha az belirgindir).</a:t>
            </a:r>
          </a:p>
          <a:p>
            <a:pPr marL="0" indent="0">
              <a:buNone/>
            </a:pPr>
            <a:r>
              <a:rPr lang="tr-TR" altLang="en-US" sz="2400" dirty="0">
                <a:sym typeface="Arial" panose="020B0604020202020204" pitchFamily="34" charset="0"/>
              </a:rPr>
              <a:t>-	</a:t>
            </a:r>
            <a:r>
              <a:rPr lang="tr-TR" altLang="en-US" sz="2400" dirty="0">
                <a:sym typeface="Helvetica" panose="020B0604020202020204" pitchFamily="34" charset="0"/>
              </a:rPr>
              <a:t>Kök oval ve </a:t>
            </a:r>
            <a:r>
              <a:rPr lang="tr-TR" altLang="en-US" sz="2400" dirty="0" err="1">
                <a:sym typeface="Helvetica" panose="020B0604020202020204" pitchFamily="34" charset="0"/>
              </a:rPr>
              <a:t>mesiodistal</a:t>
            </a:r>
            <a:r>
              <a:rPr lang="tr-TR" altLang="en-US" sz="2400" dirty="0">
                <a:sym typeface="Helvetica" panose="020B0604020202020204" pitchFamily="34" charset="0"/>
              </a:rPr>
              <a:t> yönde basıktır. </a:t>
            </a:r>
          </a:p>
          <a:p>
            <a:pPr marL="0" indent="0">
              <a:buNone/>
            </a:pPr>
            <a:r>
              <a:rPr lang="tr-TR" altLang="en-US" sz="2400" dirty="0">
                <a:sym typeface="Arial" panose="020B0604020202020204" pitchFamily="34" charset="0"/>
              </a:rPr>
              <a:t>-	Kökün </a:t>
            </a:r>
            <a:r>
              <a:rPr lang="tr-TR" altLang="en-US" sz="2400" dirty="0" err="1">
                <a:sym typeface="Arial" panose="020B0604020202020204" pitchFamily="34" charset="0"/>
              </a:rPr>
              <a:t>mesial</a:t>
            </a:r>
            <a:r>
              <a:rPr lang="tr-TR" altLang="en-US" sz="2400" dirty="0">
                <a:sym typeface="Arial" panose="020B0604020202020204" pitchFamily="34" charset="0"/>
              </a:rPr>
              <a:t> yüzünde çöküntü olabilir veya çift kök olabilir. </a:t>
            </a:r>
          </a:p>
          <a:p>
            <a:pPr marL="0" indent="0">
              <a:buNone/>
            </a:pPr>
            <a:r>
              <a:rPr lang="tr-TR" altLang="en-US" sz="2400" dirty="0">
                <a:sym typeface="Arial" panose="020B0604020202020204" pitchFamily="34" charset="0"/>
              </a:rPr>
              <a:t>-	</a:t>
            </a:r>
            <a:r>
              <a:rPr lang="tr-TR" altLang="en-US" sz="2400" dirty="0">
                <a:sym typeface="Helvetica" panose="020B0604020202020204" pitchFamily="34" charset="0"/>
              </a:rPr>
              <a:t>Kapanışta üst </a:t>
            </a:r>
            <a:r>
              <a:rPr lang="tr-TR" altLang="en-US" sz="2400" dirty="0" err="1">
                <a:sym typeface="Helvetica" panose="020B0604020202020204" pitchFamily="34" charset="0"/>
              </a:rPr>
              <a:t>lateral</a:t>
            </a:r>
            <a:r>
              <a:rPr lang="tr-TR" altLang="en-US" sz="2400" dirty="0">
                <a:sym typeface="Helvetica" panose="020B0604020202020204" pitchFamily="34" charset="0"/>
              </a:rPr>
              <a:t> kesici ve üst </a:t>
            </a:r>
            <a:r>
              <a:rPr lang="tr-TR" altLang="en-US" sz="2400" dirty="0" err="1">
                <a:sym typeface="Helvetica" panose="020B0604020202020204" pitchFamily="34" charset="0"/>
              </a:rPr>
              <a:t>kanin</a:t>
            </a:r>
            <a:r>
              <a:rPr lang="tr-TR" altLang="en-US" sz="2400" dirty="0">
                <a:sym typeface="Helvetica" panose="020B0604020202020204" pitchFamily="34" charset="0"/>
              </a:rPr>
              <a:t> ile temas eder. </a:t>
            </a:r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b="1" dirty="0" smtClean="0"/>
              <a:t>Alt </a:t>
            </a:r>
            <a:r>
              <a:rPr lang="tr-TR" b="1" dirty="0" err="1" smtClean="0"/>
              <a:t>Kanin</a:t>
            </a:r>
            <a:r>
              <a:rPr lang="tr-TR" b="1" dirty="0" smtClean="0"/>
              <a:t> Diş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3427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54</TotalTime>
  <Words>87</Words>
  <Application>Microsoft Office PowerPoint</Application>
  <PresentationFormat>Geniş ekran</PresentationFormat>
  <Paragraphs>26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2" baseType="lpstr">
      <vt:lpstr>Arial</vt:lpstr>
      <vt:lpstr>Century Gothic</vt:lpstr>
      <vt:lpstr>Comic Sans MS</vt:lpstr>
      <vt:lpstr>Gill Sans</vt:lpstr>
      <vt:lpstr>Helvetica</vt:lpstr>
      <vt:lpstr>Wingdings 3</vt:lpstr>
      <vt:lpstr>Duman</vt:lpstr>
      <vt:lpstr>Üst ve alt kanin dişleri</vt:lpstr>
      <vt:lpstr>Üst Kanin Diş</vt:lpstr>
      <vt:lpstr>PowerPoint Sunusu</vt:lpstr>
      <vt:lpstr>PowerPoint Sunusu</vt:lpstr>
      <vt:lpstr>Alt Kanin Diş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Anatomik eksenler ve düzlemler, yön terimleri</dc:title>
  <dc:creator>mert ocak</dc:creator>
  <cp:lastModifiedBy>mert ocak</cp:lastModifiedBy>
  <cp:revision>9</cp:revision>
  <dcterms:created xsi:type="dcterms:W3CDTF">2020-01-16T08:15:50Z</dcterms:created>
  <dcterms:modified xsi:type="dcterms:W3CDTF">2020-01-17T08:06:10Z</dcterms:modified>
</cp:coreProperties>
</file>