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35" d="100"/>
          <a:sy n="35" d="100"/>
        </p:scale>
        <p:origin x="177" y="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495678"/>
            <a:ext cx="9297988" cy="1140617"/>
          </a:xfrm>
        </p:spPr>
        <p:txBody>
          <a:bodyPr>
            <a:normAutofit/>
          </a:bodyPr>
          <a:lstStyle/>
          <a:p>
            <a:r>
              <a:rPr lang="tr-TR" dirty="0"/>
              <a:t>Ü</a:t>
            </a:r>
            <a:r>
              <a:rPr lang="da-DK" dirty="0" smtClean="0"/>
              <a:t>st </a:t>
            </a:r>
            <a:r>
              <a:rPr lang="da-DK" dirty="0"/>
              <a:t>ve alt kanin dişleri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2807368" y="457201"/>
            <a:ext cx="10154653" cy="6400799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endParaRPr lang="tr-TR" altLang="en-US" sz="3600" dirty="0"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  <a:sym typeface="Comic Sans MS" panose="030F0702030302020204" pitchFamily="66" charset="0"/>
            </a:endParaRPr>
          </a:p>
        </p:txBody>
      </p:sp>
      <p:sp>
        <p:nvSpPr>
          <p:cNvPr id="8" name="AutoShape 7"/>
          <p:cNvSpPr>
            <a:spLocks/>
          </p:cNvSpPr>
          <p:nvPr/>
        </p:nvSpPr>
        <p:spPr bwMode="auto">
          <a:xfrm>
            <a:off x="2807368" y="1767305"/>
            <a:ext cx="8186654" cy="2852821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algn="l" eaLnBrk="1"/>
            <a:r>
              <a:rPr lang="tr-TR" altLang="en-US" dirty="0" smtClean="0">
                <a:sym typeface="Comic Sans MS" panose="030F0702030302020204" pitchFamily="66" charset="0"/>
              </a:rPr>
              <a:t>En uzun </a:t>
            </a:r>
            <a:r>
              <a:rPr lang="tr-TR" altLang="en-US" dirty="0" smtClean="0">
                <a:sym typeface="Comic Sans MS" panose="030F0702030302020204" pitchFamily="66" charset="0"/>
              </a:rPr>
              <a:t>diş</a:t>
            </a:r>
          </a:p>
          <a:p>
            <a:pPr algn="l" eaLnBrk="1"/>
            <a:endParaRPr lang="tr-TR" altLang="en-US" dirty="0">
              <a:sym typeface="Comic Sans MS" panose="030F0702030302020204" pitchFamily="66" charset="0"/>
            </a:endParaRPr>
          </a:p>
          <a:p>
            <a:pPr algn="l" eaLnBrk="1"/>
            <a:r>
              <a:rPr lang="tr-TR" altLang="en-US" dirty="0" smtClean="0">
                <a:sym typeface="Comic Sans MS" panose="030F0702030302020204" pitchFamily="66" charset="0"/>
              </a:rPr>
              <a:t>En az </a:t>
            </a:r>
            <a:r>
              <a:rPr lang="tr-TR" altLang="en-US" dirty="0">
                <a:sym typeface="Comic Sans MS" panose="030F0702030302020204" pitchFamily="66" charset="0"/>
              </a:rPr>
              <a:t>çekilme ihtimali olan diş (alt canin ile birlikte)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 smtClean="0"/>
              <a:t>Üst </a:t>
            </a:r>
            <a:r>
              <a:rPr lang="tr-TR" b="1" dirty="0" err="1" smtClean="0"/>
              <a:t>Kanin</a:t>
            </a:r>
            <a:r>
              <a:rPr lang="tr-TR" b="1" dirty="0" smtClean="0"/>
              <a:t>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7"/>
          <p:cNvSpPr>
            <a:spLocks/>
          </p:cNvSpPr>
          <p:nvPr/>
        </p:nvSpPr>
        <p:spPr bwMode="auto">
          <a:xfrm>
            <a:off x="1989219" y="1227221"/>
            <a:ext cx="10635917" cy="514951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>
            <a:lvl1pPr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1pPr>
            <a:lvl2pPr marL="742950" indent="-28575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2pPr>
            <a:lvl3pPr marL="11430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3pPr>
            <a:lvl4pPr marL="16002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4pPr>
            <a:lvl5pPr marL="2057400" indent="-228600" algn="ctr"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5pPr>
            <a:lvl6pPr marL="25146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6pPr>
            <a:lvl7pPr marL="29718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7pPr>
            <a:lvl8pPr marL="34290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8pPr>
            <a:lvl9pPr marL="3886200" indent="-228600" algn="ctr" defTabSz="5842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defRPr>
            </a:lvl9pPr>
          </a:lstStyle>
          <a:p>
            <a:pPr marL="266700" algn="l" defTabSz="457200"/>
            <a:r>
              <a:rPr lang="tr-TR" altLang="en-US" sz="2800" dirty="0" smtClean="0">
                <a:sym typeface="Arial" panose="020B0604020202020204" pitchFamily="34" charset="0"/>
              </a:rPr>
              <a:t>-</a:t>
            </a:r>
            <a:r>
              <a:rPr lang="tr-TR" altLang="en-US" sz="2800" dirty="0" err="1" smtClean="0">
                <a:sym typeface="Arial" panose="020B0604020202020204" pitchFamily="34" charset="0"/>
              </a:rPr>
              <a:t>Fasiyolingual</a:t>
            </a:r>
            <a:r>
              <a:rPr lang="tr-TR" altLang="en-US" sz="2800" dirty="0" smtClean="0">
                <a:sym typeface="Arial" panose="020B0604020202020204" pitchFamily="34" charset="0"/>
              </a:rPr>
              <a:t> </a:t>
            </a:r>
            <a:r>
              <a:rPr lang="tr-TR" altLang="en-US" sz="2800" dirty="0">
                <a:sym typeface="Arial" panose="020B0604020202020204" pitchFamily="34" charset="0"/>
              </a:rPr>
              <a:t>boyut  </a:t>
            </a:r>
            <a:r>
              <a:rPr lang="tr-TR" altLang="en-US" sz="2800" dirty="0" err="1">
                <a:sym typeface="Arial" panose="020B0604020202020204" pitchFamily="34" charset="0"/>
              </a:rPr>
              <a:t>meziodistal</a:t>
            </a:r>
            <a:r>
              <a:rPr lang="tr-TR" altLang="en-US" sz="2800" dirty="0">
                <a:sym typeface="Arial" panose="020B0604020202020204" pitchFamily="34" charset="0"/>
              </a:rPr>
              <a:t> boyut (</a:t>
            </a:r>
            <a:r>
              <a:rPr lang="tr-TR" altLang="en-US" sz="2800" dirty="0" err="1">
                <a:sym typeface="Arial" panose="020B0604020202020204" pitchFamily="34" charset="0"/>
              </a:rPr>
              <a:t>okluzalden</a:t>
            </a:r>
            <a:r>
              <a:rPr lang="tr-TR" altLang="en-US" sz="2800" dirty="0">
                <a:sym typeface="Arial" panose="020B0604020202020204" pitchFamily="34" charset="0"/>
              </a:rPr>
              <a:t> bakıldığında).</a:t>
            </a:r>
          </a:p>
          <a:p>
            <a:pPr marL="266700" algn="l" defTabSz="4572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Arial" panose="020B0604020202020204" pitchFamily="34" charset="0"/>
              </a:rPr>
              <a:t>Mezial</a:t>
            </a:r>
            <a:r>
              <a:rPr lang="tr-TR" altLang="en-US" sz="2800" dirty="0">
                <a:sym typeface="Arial" panose="020B0604020202020204" pitchFamily="34" charset="0"/>
              </a:rPr>
              <a:t> yüzey </a:t>
            </a:r>
            <a:r>
              <a:rPr lang="tr-TR" altLang="en-US" sz="2800" dirty="0" err="1">
                <a:sym typeface="Arial" panose="020B0604020202020204" pitchFamily="34" charset="0"/>
              </a:rPr>
              <a:t>distal</a:t>
            </a:r>
            <a:r>
              <a:rPr lang="tr-TR" altLang="en-US" sz="2800" dirty="0">
                <a:sym typeface="Arial" panose="020B0604020202020204" pitchFamily="34" charset="0"/>
              </a:rPr>
              <a:t> yüzeye göre daha uzundur (Daha az dışbükeydir).</a:t>
            </a:r>
          </a:p>
          <a:p>
            <a:pPr marL="266700" algn="l" defTabSz="457200"/>
            <a:r>
              <a:rPr lang="tr-TR" altLang="en-US" sz="2800" dirty="0">
                <a:sym typeface="Arial" panose="020B0604020202020204" pitchFamily="34" charset="0"/>
              </a:rPr>
              <a:t>-	Belirgin bir </a:t>
            </a:r>
            <a:r>
              <a:rPr lang="tr-TR" altLang="en-US" sz="2800" dirty="0" err="1">
                <a:sym typeface="Arial" panose="020B0604020202020204" pitchFamily="34" charset="0"/>
              </a:rPr>
              <a:t>labial</a:t>
            </a:r>
            <a:r>
              <a:rPr lang="tr-TR" altLang="en-US" sz="2800" dirty="0">
                <a:sym typeface="Arial" panose="020B0604020202020204" pitchFamily="34" charset="0"/>
              </a:rPr>
              <a:t> sırtı vardır. </a:t>
            </a:r>
          </a:p>
          <a:p>
            <a:pPr marL="266700" algn="l" defTabSz="457200"/>
            <a:r>
              <a:rPr lang="tr-TR" altLang="en-US" sz="2800" dirty="0">
                <a:sym typeface="Arial" panose="020B0604020202020204" pitchFamily="34" charset="0"/>
              </a:rPr>
              <a:t>-	</a:t>
            </a:r>
            <a:r>
              <a:rPr lang="tr-TR" altLang="en-US" sz="2800" dirty="0" err="1">
                <a:sym typeface="Arial" panose="020B0604020202020204" pitchFamily="34" charset="0"/>
              </a:rPr>
              <a:t>Okluzal</a:t>
            </a:r>
            <a:r>
              <a:rPr lang="tr-TR" altLang="en-US" sz="2800" dirty="0">
                <a:sym typeface="Arial" panose="020B0604020202020204" pitchFamily="34" charset="0"/>
              </a:rPr>
              <a:t> yüzeyde belirgin bir </a:t>
            </a:r>
            <a:r>
              <a:rPr lang="tr-TR" altLang="en-US" sz="2800" dirty="0" err="1">
                <a:sym typeface="Arial" panose="020B0604020202020204" pitchFamily="34" charset="0"/>
              </a:rPr>
              <a:t>singulum</a:t>
            </a:r>
            <a:r>
              <a:rPr lang="tr-TR" altLang="en-US" sz="2800" dirty="0">
                <a:sym typeface="Arial" panose="020B0604020202020204" pitchFamily="34" charset="0"/>
              </a:rPr>
              <a:t>, </a:t>
            </a:r>
            <a:r>
              <a:rPr lang="tr-TR" altLang="en-US" sz="2800" dirty="0" err="1">
                <a:sym typeface="Arial" panose="020B0604020202020204" pitchFamily="34" charset="0"/>
              </a:rPr>
              <a:t>lingual</a:t>
            </a:r>
            <a:r>
              <a:rPr lang="tr-TR" altLang="en-US" sz="2800" dirty="0">
                <a:sym typeface="Arial" panose="020B0604020202020204" pitchFamily="34" charset="0"/>
              </a:rPr>
              <a:t> sırt, </a:t>
            </a:r>
            <a:r>
              <a:rPr lang="tr-TR" altLang="en-US" sz="2800" dirty="0" err="1">
                <a:sym typeface="Arial" panose="020B0604020202020204" pitchFamily="34" charset="0"/>
              </a:rPr>
              <a:t>mezial</a:t>
            </a:r>
            <a:r>
              <a:rPr lang="tr-TR" altLang="en-US" sz="2800" dirty="0">
                <a:sym typeface="Arial" panose="020B0604020202020204" pitchFamily="34" charset="0"/>
              </a:rPr>
              <a:t> ve </a:t>
            </a:r>
            <a:r>
              <a:rPr lang="tr-TR" altLang="en-US" sz="2800" dirty="0" err="1">
                <a:sym typeface="Arial" panose="020B0604020202020204" pitchFamily="34" charset="0"/>
              </a:rPr>
              <a:t>distal</a:t>
            </a:r>
            <a:r>
              <a:rPr lang="tr-TR" altLang="en-US" sz="2800" dirty="0">
                <a:sym typeface="Arial" panose="020B0604020202020204" pitchFamily="34" charset="0"/>
              </a:rPr>
              <a:t> çukurlar ile </a:t>
            </a:r>
            <a:r>
              <a:rPr lang="tr-TR" altLang="en-US" sz="2800" dirty="0" err="1">
                <a:sym typeface="Arial" panose="020B0604020202020204" pitchFamily="34" charset="0"/>
              </a:rPr>
              <a:t>mezial</a:t>
            </a:r>
            <a:r>
              <a:rPr lang="tr-TR" altLang="en-US" sz="2800" dirty="0">
                <a:sym typeface="Arial" panose="020B0604020202020204" pitchFamily="34" charset="0"/>
              </a:rPr>
              <a:t> ve </a:t>
            </a:r>
            <a:r>
              <a:rPr lang="tr-TR" altLang="en-US" sz="2800" dirty="0" err="1">
                <a:sym typeface="Arial" panose="020B0604020202020204" pitchFamily="34" charset="0"/>
              </a:rPr>
              <a:t>distal</a:t>
            </a:r>
            <a:r>
              <a:rPr lang="tr-TR" altLang="en-US" sz="2800" dirty="0">
                <a:sym typeface="Arial" panose="020B0604020202020204" pitchFamily="34" charset="0"/>
              </a:rPr>
              <a:t> marjinal sırtlar bulunur.</a:t>
            </a:r>
          </a:p>
          <a:p>
            <a:pPr marL="266700" algn="l" defTabSz="457200"/>
            <a:endParaRPr lang="tr-TR" altLang="en-US" sz="2800" dirty="0"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4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26307" y="1996746"/>
            <a:ext cx="8924009" cy="2888075"/>
          </a:xfrm>
        </p:spPr>
        <p:txBody>
          <a:bodyPr>
            <a:normAutofit fontScale="85000" lnSpcReduction="20000"/>
          </a:bodyPr>
          <a:lstStyle/>
          <a:p>
            <a:pPr marL="266700"/>
            <a:r>
              <a:rPr lang="tr-TR" altLang="en-US" sz="2800" dirty="0">
                <a:sym typeface="Arial" panose="020B0604020202020204" pitchFamily="34" charset="0"/>
              </a:rPr>
              <a:t>Dişin tepe noktası kronun </a:t>
            </a:r>
            <a:r>
              <a:rPr lang="tr-TR" altLang="en-US" sz="2800" dirty="0" err="1">
                <a:sym typeface="Arial" panose="020B0604020202020204" pitchFamily="34" charset="0"/>
              </a:rPr>
              <a:t>mesiofasial</a:t>
            </a:r>
            <a:r>
              <a:rPr lang="tr-TR" altLang="en-US" sz="2800" dirty="0">
                <a:sym typeface="Arial" panose="020B0604020202020204" pitchFamily="34" charset="0"/>
              </a:rPr>
              <a:t> yüzünde bulunur. </a:t>
            </a:r>
          </a:p>
          <a:p>
            <a:pPr marL="266700"/>
            <a:r>
              <a:rPr lang="tr-TR" altLang="en-US" sz="2800" dirty="0" smtClean="0">
                <a:sym typeface="Arial" panose="020B0604020202020204" pitchFamily="34" charset="0"/>
              </a:rPr>
              <a:t>Dişin </a:t>
            </a:r>
            <a:r>
              <a:rPr lang="tr-TR" altLang="en-US" sz="2800" dirty="0">
                <a:sym typeface="Arial" panose="020B0604020202020204" pitchFamily="34" charset="0"/>
              </a:rPr>
              <a:t>tepesinden </a:t>
            </a:r>
            <a:r>
              <a:rPr lang="tr-TR" altLang="en-US" sz="2800" dirty="0" err="1">
                <a:sym typeface="Arial" panose="020B0604020202020204" pitchFamily="34" charset="0"/>
              </a:rPr>
              <a:t>mesiale</a:t>
            </a:r>
            <a:r>
              <a:rPr lang="tr-TR" altLang="en-US" sz="2800" dirty="0">
                <a:sym typeface="Arial" panose="020B0604020202020204" pitchFamily="34" charset="0"/>
              </a:rPr>
              <a:t> doğru inen sırt, </a:t>
            </a:r>
            <a:r>
              <a:rPr lang="tr-TR" altLang="en-US" sz="2800" dirty="0" err="1">
                <a:sym typeface="Arial" panose="020B0604020202020204" pitchFamily="34" charset="0"/>
              </a:rPr>
              <a:t>distale</a:t>
            </a:r>
            <a:r>
              <a:rPr lang="tr-TR" altLang="en-US" sz="2800" dirty="0">
                <a:sym typeface="Arial" panose="020B0604020202020204" pitchFamily="34" charset="0"/>
              </a:rPr>
              <a:t> doğru inen sırttan daha kısadır. </a:t>
            </a:r>
          </a:p>
          <a:p>
            <a:pPr marL="266700"/>
            <a:r>
              <a:rPr lang="tr-TR" altLang="en-US" sz="2800" dirty="0" err="1" smtClean="0">
                <a:sym typeface="Arial" panose="020B0604020202020204" pitchFamily="34" charset="0"/>
              </a:rPr>
              <a:t>Singulum</a:t>
            </a:r>
            <a:r>
              <a:rPr lang="tr-TR" altLang="en-US" sz="2800" dirty="0" smtClean="0">
                <a:sym typeface="Arial" panose="020B0604020202020204" pitchFamily="34" charset="0"/>
              </a:rPr>
              <a:t> </a:t>
            </a:r>
            <a:r>
              <a:rPr lang="tr-TR" altLang="en-US" sz="2800" dirty="0">
                <a:sym typeface="Arial" panose="020B0604020202020204" pitchFamily="34" charset="0"/>
              </a:rPr>
              <a:t>merkezi yerleşimlidir. </a:t>
            </a:r>
          </a:p>
          <a:p>
            <a:pPr marL="266700"/>
            <a:r>
              <a:rPr lang="tr-TR" altLang="en-US" sz="2800" dirty="0" smtClean="0">
                <a:sym typeface="Arial" panose="020B0604020202020204" pitchFamily="34" charset="0"/>
              </a:rPr>
              <a:t>Kök </a:t>
            </a:r>
            <a:r>
              <a:rPr lang="tr-TR" altLang="en-US" sz="2800" dirty="0">
                <a:sym typeface="Arial" panose="020B0604020202020204" pitchFamily="34" charset="0"/>
              </a:rPr>
              <a:t>oval ve </a:t>
            </a:r>
            <a:r>
              <a:rPr lang="tr-TR" altLang="en-US" sz="2800" dirty="0" err="1">
                <a:sym typeface="Arial" panose="020B0604020202020204" pitchFamily="34" charset="0"/>
              </a:rPr>
              <a:t>mesiodistal</a:t>
            </a:r>
            <a:r>
              <a:rPr lang="tr-TR" altLang="en-US" sz="2800" dirty="0">
                <a:sym typeface="Arial" panose="020B0604020202020204" pitchFamily="34" charset="0"/>
              </a:rPr>
              <a:t> yönde basıktır. </a:t>
            </a:r>
          </a:p>
          <a:p>
            <a:pPr marL="266700"/>
            <a:r>
              <a:rPr lang="tr-TR" altLang="en-US" sz="2800" dirty="0" smtClean="0">
                <a:sym typeface="Arial" panose="020B0604020202020204" pitchFamily="34" charset="0"/>
              </a:rPr>
              <a:t>Kapanış </a:t>
            </a:r>
            <a:r>
              <a:rPr lang="tr-TR" altLang="en-US" sz="2800" dirty="0">
                <a:sym typeface="Arial" panose="020B0604020202020204" pitchFamily="34" charset="0"/>
              </a:rPr>
              <a:t>sırasında alt </a:t>
            </a:r>
            <a:r>
              <a:rPr lang="tr-TR" altLang="en-US" sz="2800" dirty="0" err="1">
                <a:sym typeface="Arial" panose="020B0604020202020204" pitchFamily="34" charset="0"/>
              </a:rPr>
              <a:t>kanin</a:t>
            </a:r>
            <a:r>
              <a:rPr lang="tr-TR" altLang="en-US" sz="2800" dirty="0">
                <a:sym typeface="Arial" panose="020B0604020202020204" pitchFamily="34" charset="0"/>
              </a:rPr>
              <a:t> ve birinci </a:t>
            </a:r>
            <a:r>
              <a:rPr lang="tr-TR" altLang="en-US" sz="2800" dirty="0" err="1">
                <a:sym typeface="Arial" panose="020B0604020202020204" pitchFamily="34" charset="0"/>
              </a:rPr>
              <a:t>premolar</a:t>
            </a:r>
            <a:r>
              <a:rPr lang="tr-TR" altLang="en-US" sz="2800" dirty="0">
                <a:sym typeface="Arial" panose="020B0604020202020204" pitchFamily="34" charset="0"/>
              </a:rPr>
              <a:t> ile temas eder. </a:t>
            </a:r>
          </a:p>
        </p:txBody>
      </p:sp>
    </p:spTree>
    <p:extLst>
      <p:ext uri="{BB962C8B-B14F-4D97-AF65-F5344CB8AC3E}">
        <p14:creationId xmlns:p14="http://schemas.microsoft.com/office/powerpoint/2010/main" val="1641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80935" y="1364776"/>
            <a:ext cx="10335665" cy="28833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Arial" panose="020B0604020202020204" pitchFamily="34" charset="0"/>
              </a:rPr>
              <a:t>Fasiyolingual</a:t>
            </a:r>
            <a:r>
              <a:rPr lang="tr-TR" altLang="en-US" sz="2400" dirty="0">
                <a:sym typeface="Arial" panose="020B0604020202020204" pitchFamily="34" charset="0"/>
              </a:rPr>
              <a:t> boyut 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meziodistal</a:t>
            </a:r>
            <a:r>
              <a:rPr lang="tr-TR" altLang="en-US" sz="2400" dirty="0">
                <a:sym typeface="Helvetica" panose="020B0604020202020204" pitchFamily="34" charset="0"/>
              </a:rPr>
              <a:t> boyut (</a:t>
            </a:r>
            <a:r>
              <a:rPr lang="tr-TR" altLang="en-US" sz="2400" dirty="0" err="1">
                <a:sym typeface="Helvetica" panose="020B0604020202020204" pitchFamily="34" charset="0"/>
              </a:rPr>
              <a:t>okluzalden</a:t>
            </a:r>
            <a:r>
              <a:rPr lang="tr-TR" altLang="en-US" sz="2400" dirty="0">
                <a:sym typeface="Helvetica" panose="020B0604020202020204" pitchFamily="34" charset="0"/>
              </a:rPr>
              <a:t> bakıldığında).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Labial</a:t>
            </a:r>
            <a:r>
              <a:rPr lang="tr-TR" altLang="en-US" sz="2400" dirty="0">
                <a:sym typeface="Helvetica" panose="020B0604020202020204" pitchFamily="34" charset="0"/>
              </a:rPr>
              <a:t> sırt bulunur ancak üst </a:t>
            </a:r>
            <a:r>
              <a:rPr lang="tr-TR" altLang="en-US" sz="2400" dirty="0" err="1">
                <a:sym typeface="Helvetica" panose="020B0604020202020204" pitchFamily="34" charset="0"/>
              </a:rPr>
              <a:t>kanine</a:t>
            </a:r>
            <a:r>
              <a:rPr lang="tr-TR" altLang="en-US" sz="2400" dirty="0">
                <a:sym typeface="Helvetica" panose="020B0604020202020204" pitchFamily="34" charset="0"/>
              </a:rPr>
              <a:t> göre daha az belirgind</a:t>
            </a:r>
            <a:r>
              <a:rPr lang="tr-TR" altLang="en-US" sz="2400" dirty="0">
                <a:sym typeface="Arial" panose="020B0604020202020204" pitchFamily="34" charset="0"/>
              </a:rPr>
              <a:t>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Kronun </a:t>
            </a:r>
            <a:r>
              <a:rPr lang="tr-TR" altLang="en-US" sz="2400" dirty="0" err="1">
                <a:sym typeface="Helvetica" panose="020B0604020202020204" pitchFamily="34" charset="0"/>
              </a:rPr>
              <a:t>mezial</a:t>
            </a:r>
            <a:r>
              <a:rPr lang="tr-TR" altLang="en-US" sz="2400" dirty="0">
                <a:sym typeface="Helvetica" panose="020B0604020202020204" pitchFamily="34" charset="0"/>
              </a:rPr>
              <a:t> yüzeyi dişin uzun aksı ile paraleldir.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Dişin tepe kısmı kronun </a:t>
            </a:r>
            <a:r>
              <a:rPr lang="tr-TR" altLang="en-US" sz="2400" dirty="0" err="1"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sym typeface="Helvetica" panose="020B0604020202020204" pitchFamily="34" charset="0"/>
              </a:rPr>
              <a:t> tarafındadır.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Mezial</a:t>
            </a:r>
            <a:r>
              <a:rPr lang="tr-TR" altLang="en-US" sz="2400" dirty="0">
                <a:sym typeface="Helvetica" panose="020B0604020202020204" pitchFamily="34" charset="0"/>
              </a:rPr>
              <a:t> tepe sırtı </a:t>
            </a:r>
            <a:r>
              <a:rPr lang="tr-TR" altLang="en-US" sz="2400" dirty="0" err="1">
                <a:sym typeface="Helvetica" panose="020B0604020202020204" pitchFamily="34" charset="0"/>
              </a:rPr>
              <a:t>distaldekinden</a:t>
            </a:r>
            <a:r>
              <a:rPr lang="tr-TR" altLang="en-US" sz="2400" dirty="0">
                <a:sym typeface="Helvetica" panose="020B0604020202020204" pitchFamily="34" charset="0"/>
              </a:rPr>
              <a:t> daha kısadır.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 err="1">
                <a:sym typeface="Helvetica" panose="020B0604020202020204" pitchFamily="34" charset="0"/>
              </a:rPr>
              <a:t>Singulum</a:t>
            </a:r>
            <a:r>
              <a:rPr lang="tr-TR" altLang="en-US" sz="2400" dirty="0">
                <a:sym typeface="Helvetica" panose="020B0604020202020204" pitchFamily="34" charset="0"/>
              </a:rPr>
              <a:t> alt birinci </a:t>
            </a:r>
            <a:r>
              <a:rPr lang="tr-TR" altLang="en-US" sz="2400" dirty="0" err="1">
                <a:sym typeface="Helvetica" panose="020B0604020202020204" pitchFamily="34" charset="0"/>
              </a:rPr>
              <a:t>premoların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lingual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tüberkülü</a:t>
            </a:r>
            <a:r>
              <a:rPr lang="tr-TR" altLang="en-US" sz="2400" dirty="0">
                <a:sym typeface="Helvetica" panose="020B0604020202020204" pitchFamily="34" charset="0"/>
              </a:rPr>
              <a:t> gibi biraz </a:t>
            </a:r>
            <a:r>
              <a:rPr lang="tr-TR" altLang="en-US" sz="2400" dirty="0" err="1">
                <a:sym typeface="Helvetica" panose="020B0604020202020204" pitchFamily="34" charset="0"/>
              </a:rPr>
              <a:t>distalde</a:t>
            </a:r>
            <a:r>
              <a:rPr lang="tr-TR" altLang="en-US" sz="2400" dirty="0">
                <a:sym typeface="Helvetica" panose="020B0604020202020204" pitchFamily="34" charset="0"/>
              </a:rPr>
              <a:t> konumlanmıştır (</a:t>
            </a:r>
            <a:r>
              <a:rPr lang="tr-TR" altLang="en-US" sz="2400" dirty="0" err="1">
                <a:sym typeface="Helvetica" panose="020B0604020202020204" pitchFamily="34" charset="0"/>
              </a:rPr>
              <a:t>Maksiller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 err="1">
                <a:sym typeface="Helvetica" panose="020B0604020202020204" pitchFamily="34" charset="0"/>
              </a:rPr>
              <a:t>kanine</a:t>
            </a:r>
            <a:r>
              <a:rPr lang="tr-TR" altLang="en-US" sz="2400" dirty="0">
                <a:sym typeface="Helvetica" panose="020B0604020202020204" pitchFamily="34" charset="0"/>
              </a:rPr>
              <a:t> </a:t>
            </a:r>
            <a:r>
              <a:rPr lang="tr-TR" altLang="en-US" sz="2400" dirty="0">
                <a:sym typeface="Arial" panose="020B0604020202020204" pitchFamily="34" charset="0"/>
              </a:rPr>
              <a:t>göre daha az belirgindir).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Kök oval ve </a:t>
            </a:r>
            <a:r>
              <a:rPr lang="tr-TR" altLang="en-US" sz="2400" dirty="0" err="1">
                <a:sym typeface="Helvetica" panose="020B0604020202020204" pitchFamily="34" charset="0"/>
              </a:rPr>
              <a:t>mesiodistal</a:t>
            </a:r>
            <a:r>
              <a:rPr lang="tr-TR" altLang="en-US" sz="2400" dirty="0">
                <a:sym typeface="Helvetica" panose="020B0604020202020204" pitchFamily="34" charset="0"/>
              </a:rPr>
              <a:t> yönde basıktır.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Kökün </a:t>
            </a:r>
            <a:r>
              <a:rPr lang="tr-TR" altLang="en-US" sz="2400" dirty="0" err="1">
                <a:sym typeface="Arial" panose="020B0604020202020204" pitchFamily="34" charset="0"/>
              </a:rPr>
              <a:t>mesial</a:t>
            </a:r>
            <a:r>
              <a:rPr lang="tr-TR" altLang="en-US" sz="2400" dirty="0">
                <a:sym typeface="Arial" panose="020B0604020202020204" pitchFamily="34" charset="0"/>
              </a:rPr>
              <a:t> yüzünde çöküntü olabilir veya çift kök olabilir. </a:t>
            </a:r>
          </a:p>
          <a:p>
            <a:pPr marL="0" indent="0">
              <a:buNone/>
            </a:pPr>
            <a:r>
              <a:rPr lang="tr-TR" altLang="en-US" sz="2400" dirty="0">
                <a:sym typeface="Arial" panose="020B0604020202020204" pitchFamily="34" charset="0"/>
              </a:rPr>
              <a:t>-	</a:t>
            </a:r>
            <a:r>
              <a:rPr lang="tr-TR" altLang="en-US" sz="2400" dirty="0">
                <a:sym typeface="Helvetica" panose="020B0604020202020204" pitchFamily="34" charset="0"/>
              </a:rPr>
              <a:t>Kapanışta üst </a:t>
            </a:r>
            <a:r>
              <a:rPr lang="tr-TR" altLang="en-US" sz="2400" dirty="0" err="1">
                <a:sym typeface="Helvetica" panose="020B0604020202020204" pitchFamily="34" charset="0"/>
              </a:rPr>
              <a:t>lateral</a:t>
            </a:r>
            <a:r>
              <a:rPr lang="tr-TR" altLang="en-US" sz="2400" dirty="0">
                <a:sym typeface="Helvetica" panose="020B0604020202020204" pitchFamily="34" charset="0"/>
              </a:rPr>
              <a:t> kesici ve üst </a:t>
            </a:r>
            <a:r>
              <a:rPr lang="tr-TR" altLang="en-US" sz="2400" dirty="0" err="1">
                <a:sym typeface="Helvetica" panose="020B0604020202020204" pitchFamily="34" charset="0"/>
              </a:rPr>
              <a:t>kanin</a:t>
            </a:r>
            <a:r>
              <a:rPr lang="tr-TR" altLang="en-US" sz="2400" dirty="0">
                <a:sym typeface="Helvetica" panose="020B0604020202020204" pitchFamily="34" charset="0"/>
              </a:rPr>
              <a:t> ile temas eder.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b="1" dirty="0" smtClean="0"/>
              <a:t>Alt </a:t>
            </a:r>
            <a:r>
              <a:rPr lang="tr-TR" b="1" dirty="0" err="1" smtClean="0"/>
              <a:t>Kanin</a:t>
            </a:r>
            <a:r>
              <a:rPr lang="tr-TR" b="1" dirty="0" smtClean="0"/>
              <a:t> Diş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427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</TotalTime>
  <Words>87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Century Gothic</vt:lpstr>
      <vt:lpstr>Comic Sans MS</vt:lpstr>
      <vt:lpstr>Gill Sans</vt:lpstr>
      <vt:lpstr>Helvetica</vt:lpstr>
      <vt:lpstr>Wingdings 3</vt:lpstr>
      <vt:lpstr>Duman</vt:lpstr>
      <vt:lpstr>Üst ve alt kanin dişleri</vt:lpstr>
      <vt:lpstr>Üst Kanin Diş</vt:lpstr>
      <vt:lpstr>PowerPoint Sunusu</vt:lpstr>
      <vt:lpstr>PowerPoint Sunusu</vt:lpstr>
      <vt:lpstr>Alt Kanin Diş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9</cp:revision>
  <dcterms:created xsi:type="dcterms:W3CDTF">2020-01-16T08:15:50Z</dcterms:created>
  <dcterms:modified xsi:type="dcterms:W3CDTF">2020-01-17T08:06:10Z</dcterms:modified>
</cp:coreProperties>
</file>