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9" r:id="rId2"/>
    <p:sldId id="308" r:id="rId3"/>
    <p:sldId id="329" r:id="rId4"/>
    <p:sldId id="331" r:id="rId5"/>
    <p:sldId id="347" r:id="rId6"/>
    <p:sldId id="316" r:id="rId7"/>
    <p:sldId id="338" r:id="rId8"/>
    <p:sldId id="337" r:id="rId9"/>
    <p:sldId id="339" r:id="rId10"/>
    <p:sldId id="350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9D7CA"/>
          </a:solidFill>
        </a:fill>
      </a:tcStyle>
    </a:wholeTbl>
    <a:band2H>
      <a:tcTxStyle/>
      <a:tcStyle>
        <a:tcBdr/>
        <a:fill>
          <a:solidFill>
            <a:srgbClr val="FCECE6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BD0D6"/>
          </a:solidFill>
        </a:fill>
      </a:tcStyle>
    </a:wholeTbl>
    <a:band2H>
      <a:tcTxStyle/>
      <a:tcStyle>
        <a:tcBdr/>
        <a:fill>
          <a:solidFill>
            <a:srgbClr val="E7E9EC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9DDD0"/>
          </a:solidFill>
        </a:fill>
      </a:tcStyle>
    </a:wholeTbl>
    <a:band2H>
      <a:tcTxStyle/>
      <a:tcStyle>
        <a:tcBdr/>
        <a:fill>
          <a:solidFill>
            <a:srgbClr val="F4EFE9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/>
    <p:restoredTop sz="93056"/>
  </p:normalViewPr>
  <p:slideViewPr>
    <p:cSldViewPr snapToGrid="0" snapToObjects="1">
      <p:cViewPr varScale="1">
        <p:scale>
          <a:sx n="91" d="100"/>
          <a:sy n="91" d="100"/>
        </p:scale>
        <p:origin x="1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8548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25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Yuvarlatılmış Dikdörtgen"/>
          <p:cNvSpPr/>
          <p:nvPr/>
        </p:nvSpPr>
        <p:spPr>
          <a:xfrm>
            <a:off x="304800" y="329184"/>
            <a:ext cx="8532056" cy="61968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Yuvarlatılmış Dikdörtgen"/>
          <p:cNvSpPr/>
          <p:nvPr/>
        </p:nvSpPr>
        <p:spPr>
          <a:xfrm>
            <a:off x="304800" y="329184"/>
            <a:ext cx="8532056" cy="61968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Şekil"/>
          <p:cNvSpPr/>
          <p:nvPr/>
        </p:nvSpPr>
        <p:spPr>
          <a:xfrm>
            <a:off x="6400800" y="434162"/>
            <a:ext cx="2324606" cy="434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006" y="0"/>
                </a:lnTo>
                <a:cubicBezTo>
                  <a:pt x="21334" y="0"/>
                  <a:pt x="21600" y="142"/>
                  <a:pt x="21600" y="318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C1C1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Başlık Metni"/>
          <p:cNvSpPr txBox="1">
            <a:spLocks noGrp="1"/>
          </p:cNvSpPr>
          <p:nvPr>
            <p:ph type="title"/>
          </p:nvPr>
        </p:nvSpPr>
        <p:spPr>
          <a:xfrm>
            <a:off x="457200" y="5012056"/>
            <a:ext cx="8229600" cy="1845945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rgbClr val="79766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Başlık Metni</a:t>
            </a:r>
          </a:p>
        </p:txBody>
      </p:sp>
      <p:sp>
        <p:nvSpPr>
          <p:cNvPr id="90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6462712" y="533400"/>
            <a:ext cx="2240281" cy="4478657"/>
          </a:xfrm>
          <a:prstGeom prst="rect">
            <a:avLst/>
          </a:prstGeom>
        </p:spPr>
        <p:txBody>
          <a:bodyPr/>
          <a:lstStyle>
            <a:lvl1pPr marL="0" indent="45719">
              <a:spcBef>
                <a:spcPts val="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Tx/>
              <a:defRPr sz="1400">
                <a:solidFill>
                  <a:srgbClr val="FFFFFF"/>
                </a:solidFill>
              </a:defRPr>
            </a:lvl2pPr>
            <a:lvl3pPr marL="859536" indent="-256032">
              <a:spcBef>
                <a:spcPts val="0"/>
              </a:spcBef>
              <a:buClrTx/>
              <a:defRPr sz="1400">
                <a:solidFill>
                  <a:srgbClr val="FFFFFF"/>
                </a:solidFill>
              </a:defRPr>
            </a:lvl3pPr>
            <a:lvl4pPr marL="1125727" indent="-284480">
              <a:spcBef>
                <a:spcPts val="0"/>
              </a:spcBef>
              <a:buClrTx/>
              <a:defRPr sz="14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Tx/>
              <a:defRPr sz="1400">
                <a:solidFill>
                  <a:srgbClr val="FFFFFF"/>
                </a:solidFill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9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99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0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aşlık Metni"/>
          <p:cNvSpPr txBox="1">
            <a:spLocks noGrp="1"/>
          </p:cNvSpPr>
          <p:nvPr>
            <p:ph type="title"/>
          </p:nvPr>
        </p:nvSpPr>
        <p:spPr>
          <a:xfrm>
            <a:off x="6629400" y="0"/>
            <a:ext cx="1981200" cy="5791203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08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533400" y="533401"/>
            <a:ext cx="5943600" cy="6324600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0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04770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"/>
          <p:cNvSpPr/>
          <p:nvPr/>
        </p:nvSpPr>
        <p:spPr>
          <a:xfrm>
            <a:off x="304800" y="329184"/>
            <a:ext cx="8532056" cy="61968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Yuvarlatılmış Dikdörtgen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rgbClr val="FFFFFF"/>
              </a:gs>
              <a:gs pos="55000">
                <a:srgbClr val="E0E0E0"/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Başlık Metni"/>
          <p:cNvSpPr txBox="1">
            <a:spLocks noGrp="1"/>
          </p:cNvSpPr>
          <p:nvPr>
            <p:ph type="title"/>
          </p:nvPr>
        </p:nvSpPr>
        <p:spPr>
          <a:xfrm>
            <a:off x="502919" y="4850892"/>
            <a:ext cx="8183882" cy="1184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Başlık Metni</a:t>
            </a:r>
          </a:p>
        </p:txBody>
      </p:sp>
      <p:sp>
        <p:nvSpPr>
          <p:cNvPr id="5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502919" y="530351"/>
            <a:ext cx="8183882" cy="4320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348327" y="6233160"/>
            <a:ext cx="457201" cy="2438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r">
              <a:defRPr sz="1000">
                <a:solidFill>
                  <a:srgbClr val="A6A299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7" r:id="rId3"/>
    <p:sldLayoutId id="2147483658" r:id="rId4"/>
    <p:sldLayoutId id="2147483659" r:id="rId5"/>
    <p:sldLayoutId id="2147483662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FF9254"/>
          </a:solidFill>
          <a:effectLst>
            <a:outerShdw blurRad="50800" dist="22860" dir="5400000" rotWithShape="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FF9254"/>
          </a:solidFill>
          <a:effectLst>
            <a:outerShdw blurRad="50800" dist="22860" dir="5400000" rotWithShape="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FF9254"/>
          </a:solidFill>
          <a:effectLst>
            <a:outerShdw blurRad="50800" dist="22860" dir="5400000" rotWithShape="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FF9254"/>
          </a:solidFill>
          <a:effectLst>
            <a:outerShdw blurRad="50800" dist="22860" dir="5400000" rotWithShape="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FF9254"/>
          </a:solidFill>
          <a:effectLst>
            <a:outerShdw blurRad="50800" dist="22860" dir="5400000" rotWithShape="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FF9254"/>
          </a:solidFill>
          <a:effectLst>
            <a:outerShdw blurRad="50800" dist="22860" dir="5400000" rotWithShape="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FF9254"/>
          </a:solidFill>
          <a:effectLst>
            <a:outerShdw blurRad="50800" dist="22860" dir="5400000" rotWithShape="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FF9254"/>
          </a:solidFill>
          <a:effectLst>
            <a:outerShdw blurRad="50800" dist="22860" dir="5400000" rotWithShape="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FF9254"/>
          </a:solidFill>
          <a:effectLst>
            <a:outerShdw blurRad="50800" dist="22860" dir="5400000" rotWithShape="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9pPr>
    </p:titleStyle>
    <p:bodyStyle>
      <a:lvl1pPr marL="265175" marR="0" indent="-265175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80000"/>
        <a:buFontTx/>
        <a:buChar char="●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582168" marR="0" indent="-23469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836260" marR="0" indent="-23275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1110755" marR="0" indent="-269507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12000"/>
        <a:buFontTx/>
        <a:buChar char="◦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1381760" marR="0" indent="-28448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1608806" marR="0" indent="-301214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1859279" marR="0" indent="-341375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2078735" marR="0" indent="-341375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2307335" marR="0" indent="-341375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ugurbengisun@yahoo.com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ailto:ugurbengisun@yahoo.co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99945" y="3826025"/>
            <a:ext cx="3991102" cy="2457896"/>
          </a:xfrm>
        </p:spPr>
        <p:txBody>
          <a:bodyPr vert="horz" lIns="66675" tIns="38099" rIns="66675" bIns="38099" rtlCol="0" anchor="t">
            <a:normAutofit/>
          </a:bodyPr>
          <a:lstStyle/>
          <a:p>
            <a:pPr marL="0" indent="0" algn="ctr" defTabSz="685609">
              <a:spcBef>
                <a:spcPct val="0"/>
              </a:spcBef>
              <a:buNone/>
            </a:pPr>
            <a:r>
              <a:rPr lang="tr-TR" altLang="tr-TR" sz="2321" b="1" dirty="0">
                <a:solidFill>
                  <a:srgbClr val="509AF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-94"/>
                <a:ea typeface="Helvetica" charset="-94"/>
                <a:cs typeface="Helvetica" charset="-94"/>
                <a:sym typeface="Helvetica" charset="-94"/>
              </a:rPr>
              <a:t>Genel Cerrahi </a:t>
            </a:r>
          </a:p>
          <a:p>
            <a:pPr marL="0" indent="0" algn="ctr" defTabSz="685609">
              <a:spcBef>
                <a:spcPct val="0"/>
              </a:spcBef>
              <a:buNone/>
            </a:pPr>
            <a:r>
              <a:rPr lang="tr-TR" altLang="tr-TR" sz="2321" b="1" dirty="0" err="1">
                <a:solidFill>
                  <a:srgbClr val="509AF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-94"/>
                <a:ea typeface="Helvetica" charset="-94"/>
                <a:cs typeface="Helvetica" charset="-94"/>
                <a:sym typeface="Helvetica" charset="-94"/>
              </a:rPr>
              <a:t>Periferik</a:t>
            </a:r>
            <a:r>
              <a:rPr lang="tr-TR" altLang="tr-TR" sz="2321" b="1">
                <a:solidFill>
                  <a:srgbClr val="509AF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-94"/>
                <a:ea typeface="Helvetica" charset="-94"/>
                <a:cs typeface="Helvetica" charset="-94"/>
                <a:sym typeface="Helvetica" charset="-94"/>
              </a:rPr>
              <a:t> Damar Cerrahisi Bilim Dalı</a:t>
            </a:r>
          </a:p>
          <a:p>
            <a:pPr marL="0" indent="0" algn="ctr" defTabSz="685609">
              <a:spcBef>
                <a:spcPct val="0"/>
              </a:spcBef>
              <a:buNone/>
            </a:pPr>
            <a:r>
              <a:rPr lang="tr-TR" altLang="tr-TR" sz="2321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-94"/>
                <a:ea typeface="Helvetica" charset="-94"/>
                <a:cs typeface="Helvetica" charset="-94"/>
                <a:sym typeface="Helvetica" charset="-94"/>
                <a:hlinkClick r:id="rId2"/>
              </a:rPr>
              <a:t>ugurbengisun@yahoo.com</a:t>
            </a:r>
            <a:endParaRPr lang="tr-TR" altLang="tr-TR" sz="2321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-94"/>
              <a:ea typeface="Helvetica" charset="-94"/>
              <a:cs typeface="Helvetica" charset="-94"/>
              <a:sym typeface="Helvetica" charset="-94"/>
            </a:endParaRPr>
          </a:p>
          <a:p>
            <a:pPr marL="0" indent="0" algn="ctr" defTabSz="685609">
              <a:spcBef>
                <a:spcPct val="0"/>
              </a:spcBef>
              <a:buNone/>
            </a:pPr>
            <a:r>
              <a:rPr lang="tr-TR" altLang="tr-TR" sz="2321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-94"/>
                <a:ea typeface="Helvetica" charset="-94"/>
                <a:cs typeface="Helvetica" charset="-94"/>
                <a:sym typeface="Helvetica" charset="-94"/>
              </a:rPr>
              <a:t>www.ugurbengisun.com</a:t>
            </a:r>
            <a:endParaRPr lang="tr-TR" altLang="tr-TR" sz="2321">
              <a:solidFill>
                <a:srgbClr val="FF0000"/>
              </a:solidFill>
              <a:latin typeface="Helvetica" charset="-94"/>
              <a:ea typeface="Helvetica" charset="-94"/>
              <a:cs typeface="Helvetica" charset="-94"/>
              <a:sym typeface="Helvetica" charset="-94"/>
            </a:endParaRPr>
          </a:p>
        </p:txBody>
      </p:sp>
      <p:sp>
        <p:nvSpPr>
          <p:cNvPr id="7172" name="AutoShape 4"/>
          <p:cNvSpPr>
            <a:spLocks/>
          </p:cNvSpPr>
          <p:nvPr/>
        </p:nvSpPr>
        <p:spPr bwMode="auto">
          <a:xfrm>
            <a:off x="2439968" y="1497678"/>
            <a:ext cx="4343177" cy="431974"/>
          </a:xfrm>
          <a:custGeom>
            <a:avLst/>
            <a:gdLst>
              <a:gd name="T0" fmla="*/ 2147483646 w 21600"/>
              <a:gd name="T1" fmla="*/ 589050879 h 21600"/>
              <a:gd name="T2" fmla="*/ 2147483646 w 21600"/>
              <a:gd name="T3" fmla="*/ 589050879 h 21600"/>
              <a:gd name="T4" fmla="*/ 2147483646 w 21600"/>
              <a:gd name="T5" fmla="*/ 589050879 h 21600"/>
              <a:gd name="T6" fmla="*/ 2147483646 w 21600"/>
              <a:gd name="T7" fmla="*/ 58905087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13546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099" tIns="38099" rIns="38099" bIns="38099" anchor="ctr"/>
          <a:lstStyle/>
          <a:p>
            <a:endParaRPr lang="en-US" sz="949"/>
          </a:p>
        </p:txBody>
      </p:sp>
      <p:sp>
        <p:nvSpPr>
          <p:cNvPr id="5126" name="AutoShape 5"/>
          <p:cNvSpPr>
            <a:spLocks/>
          </p:cNvSpPr>
          <p:nvPr/>
        </p:nvSpPr>
        <p:spPr bwMode="auto">
          <a:xfrm>
            <a:off x="1107461" y="3148465"/>
            <a:ext cx="4362431" cy="743396"/>
          </a:xfrm>
          <a:custGeom>
            <a:avLst/>
            <a:gdLst>
              <a:gd name="T0" fmla="*/ 3778250 w 21600"/>
              <a:gd name="T1" fmla="*/ 590550 h 21600"/>
              <a:gd name="T2" fmla="*/ 3778250 w 21600"/>
              <a:gd name="T3" fmla="*/ 590550 h 21600"/>
              <a:gd name="T4" fmla="*/ 3778250 w 21600"/>
              <a:gd name="T5" fmla="*/ 590550 h 21600"/>
              <a:gd name="T6" fmla="*/ 3778250 w 21600"/>
              <a:gd name="T7" fmla="*/ 5905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lIns="66675" tIns="38099" rIns="66675" bIns="38099" anchor="ctr"/>
          <a:lstStyle>
            <a:lvl1pPr defTabSz="1300163">
              <a:spcBef>
                <a:spcPts val="4200"/>
              </a:spcBef>
              <a:defRPr sz="3800">
                <a:solidFill>
                  <a:srgbClr val="000000"/>
                </a:solidFill>
                <a:latin typeface="Helvetica Light" charset="-94"/>
                <a:ea typeface="Helvetica Light" charset="-94"/>
                <a:cs typeface="Helvetica Light" charset="-94"/>
                <a:sym typeface="Helvetica Light" charset="-94"/>
              </a:defRPr>
            </a:lvl1pPr>
            <a:lvl2pPr marL="742950" indent="-285750" defTabSz="1300163">
              <a:spcBef>
                <a:spcPts val="4200"/>
              </a:spcBef>
              <a:defRPr sz="3800">
                <a:solidFill>
                  <a:srgbClr val="000000"/>
                </a:solidFill>
                <a:latin typeface="Helvetica Light" charset="-94"/>
                <a:ea typeface="Helvetica Light" charset="-94"/>
                <a:cs typeface="Helvetica Light" charset="-94"/>
                <a:sym typeface="Helvetica Light" charset="-94"/>
              </a:defRPr>
            </a:lvl2pPr>
            <a:lvl3pPr marL="1143000" indent="-228600" defTabSz="1300163">
              <a:spcBef>
                <a:spcPts val="4200"/>
              </a:spcBef>
              <a:defRPr sz="3800">
                <a:solidFill>
                  <a:srgbClr val="000000"/>
                </a:solidFill>
                <a:latin typeface="Helvetica Light" charset="-94"/>
                <a:ea typeface="Helvetica Light" charset="-94"/>
                <a:cs typeface="Helvetica Light" charset="-94"/>
                <a:sym typeface="Helvetica Light" charset="-94"/>
              </a:defRPr>
            </a:lvl3pPr>
            <a:lvl4pPr marL="1600200" indent="-228600" defTabSz="1300163">
              <a:spcBef>
                <a:spcPts val="4200"/>
              </a:spcBef>
              <a:defRPr sz="3800">
                <a:solidFill>
                  <a:srgbClr val="000000"/>
                </a:solidFill>
                <a:latin typeface="Helvetica Light" charset="-94"/>
                <a:ea typeface="Helvetica Light" charset="-94"/>
                <a:cs typeface="Helvetica Light" charset="-94"/>
                <a:sym typeface="Helvetica Light" charset="-94"/>
              </a:defRPr>
            </a:lvl4pPr>
            <a:lvl5pPr marL="2057400" indent="-228600" defTabSz="1300163">
              <a:spcBef>
                <a:spcPts val="4200"/>
              </a:spcBef>
              <a:defRPr sz="3800">
                <a:solidFill>
                  <a:srgbClr val="000000"/>
                </a:solidFill>
                <a:latin typeface="Helvetica Light" charset="-94"/>
                <a:ea typeface="Helvetica Light" charset="-94"/>
                <a:cs typeface="Helvetica Light" charset="-94"/>
                <a:sym typeface="Helvetica Light" charset="-94"/>
              </a:defRPr>
            </a:lvl5pPr>
            <a:lvl6pPr marL="2514600" indent="-228600" defTabSz="1300163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Helvetica Light" charset="-94"/>
                <a:ea typeface="Helvetica Light" charset="-94"/>
                <a:cs typeface="Helvetica Light" charset="-94"/>
                <a:sym typeface="Helvetica Light" charset="-94"/>
              </a:defRPr>
            </a:lvl6pPr>
            <a:lvl7pPr marL="2971800" indent="-228600" defTabSz="1300163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Helvetica Light" charset="-94"/>
                <a:ea typeface="Helvetica Light" charset="-94"/>
                <a:cs typeface="Helvetica Light" charset="-94"/>
                <a:sym typeface="Helvetica Light" charset="-94"/>
              </a:defRPr>
            </a:lvl7pPr>
            <a:lvl8pPr marL="3429000" indent="-228600" defTabSz="1300163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Helvetica Light" charset="-94"/>
                <a:ea typeface="Helvetica Light" charset="-94"/>
                <a:cs typeface="Helvetica Light" charset="-94"/>
                <a:sym typeface="Helvetica Light" charset="-94"/>
              </a:defRPr>
            </a:lvl8pPr>
            <a:lvl9pPr marL="3886200" indent="-228600" defTabSz="1300163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Helvetica Light" charset="-94"/>
                <a:ea typeface="Helvetica Light" charset="-94"/>
                <a:cs typeface="Helvetica Light" charset="-94"/>
                <a:sym typeface="Helvetica Light" charset="-94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tr-TR" altLang="tr-TR" sz="2531">
                <a:latin typeface="Helvetica" charset="-94"/>
                <a:ea typeface="Helvetica" charset="-94"/>
                <a:cs typeface="Helvetica" charset="-94"/>
                <a:sym typeface="Helvetica" charset="-94"/>
              </a:rPr>
              <a:t>     </a:t>
            </a:r>
            <a:r>
              <a:rPr lang="tr-TR" altLang="tr-TR" sz="2531" b="1" err="1">
                <a:solidFill>
                  <a:srgbClr val="FFFFFF"/>
                </a:solidFill>
                <a:latin typeface="Helvetica" charset="-94"/>
                <a:ea typeface="Helvetica" charset="-94"/>
                <a:cs typeface="Helvetica" charset="-94"/>
                <a:sym typeface="Helvetica" charset="-94"/>
              </a:rPr>
              <a:t>Prof.Dr.Uğur</a:t>
            </a:r>
            <a:r>
              <a:rPr lang="tr-TR" altLang="tr-TR" sz="2531" b="1">
                <a:solidFill>
                  <a:srgbClr val="FFFFFF"/>
                </a:solidFill>
                <a:latin typeface="Helvetica" charset="-94"/>
                <a:ea typeface="Helvetica" charset="-94"/>
                <a:cs typeface="Helvetica" charset="-94"/>
                <a:sym typeface="Helvetica" charset="-94"/>
              </a:rPr>
              <a:t> </a:t>
            </a:r>
            <a:r>
              <a:rPr lang="tr-TR" altLang="tr-TR" sz="2531" b="1" err="1">
                <a:solidFill>
                  <a:srgbClr val="FFFFFF"/>
                </a:solidFill>
                <a:latin typeface="Helvetica" charset="-94"/>
                <a:ea typeface="Helvetica" charset="-94"/>
                <a:cs typeface="Helvetica" charset="-94"/>
                <a:sym typeface="Helvetica" charset="-94"/>
              </a:rPr>
              <a:t>Bengisun</a:t>
            </a:r>
            <a:endParaRPr lang="tr-TR" altLang="tr-TR" sz="2531"/>
          </a:p>
        </p:txBody>
      </p:sp>
      <p:pic>
        <p:nvPicPr>
          <p:cNvPr id="5127" name="Picture 6" descr="1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65" y="957171"/>
            <a:ext cx="859762" cy="91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8" name="Picture 7" descr="amble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10" y="893463"/>
            <a:ext cx="864785" cy="86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9" name="AutoShape 8"/>
          <p:cNvSpPr>
            <a:spLocks/>
          </p:cNvSpPr>
          <p:nvPr/>
        </p:nvSpPr>
        <p:spPr bwMode="auto">
          <a:xfrm>
            <a:off x="4470705" y="5739558"/>
            <a:ext cx="195058" cy="187523"/>
          </a:xfrm>
          <a:custGeom>
            <a:avLst/>
            <a:gdLst>
              <a:gd name="T0" fmla="*/ 184944 w 21600"/>
              <a:gd name="T1" fmla="*/ 177800 h 21600"/>
              <a:gd name="T2" fmla="*/ 184944 w 21600"/>
              <a:gd name="T3" fmla="*/ 177800 h 21600"/>
              <a:gd name="T4" fmla="*/ 184944 w 21600"/>
              <a:gd name="T5" fmla="*/ 177800 h 21600"/>
              <a:gd name="T6" fmla="*/ 184944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ts val="4200"/>
              </a:spcBef>
              <a:defRPr sz="3800">
                <a:solidFill>
                  <a:srgbClr val="000000"/>
                </a:solidFill>
                <a:latin typeface="Helvetica Light" charset="-94"/>
                <a:ea typeface="Helvetica Light" charset="-94"/>
                <a:cs typeface="Helvetica Light" charset="-94"/>
                <a:sym typeface="Helvetica Light" charset="-94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000000"/>
                </a:solidFill>
                <a:latin typeface="Helvetica Light" charset="-94"/>
                <a:ea typeface="Helvetica Light" charset="-94"/>
                <a:cs typeface="Helvetica Light" charset="-94"/>
                <a:sym typeface="Helvetica Light" charset="-94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000000"/>
                </a:solidFill>
                <a:latin typeface="Helvetica Light" charset="-94"/>
                <a:ea typeface="Helvetica Light" charset="-94"/>
                <a:cs typeface="Helvetica Light" charset="-94"/>
                <a:sym typeface="Helvetica Light" charset="-94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000000"/>
                </a:solidFill>
                <a:latin typeface="Helvetica Light" charset="-94"/>
                <a:ea typeface="Helvetica Light" charset="-94"/>
                <a:cs typeface="Helvetica Light" charset="-94"/>
                <a:sym typeface="Helvetica Light" charset="-94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000000"/>
                </a:solidFill>
                <a:latin typeface="Helvetica Light" charset="-94"/>
                <a:ea typeface="Helvetica Light" charset="-94"/>
                <a:cs typeface="Helvetica Light" charset="-94"/>
                <a:sym typeface="Helvetica Light" charset="-94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Helvetica Light" charset="-94"/>
                <a:ea typeface="Helvetica Light" charset="-94"/>
                <a:cs typeface="Helvetica Light" charset="-94"/>
                <a:sym typeface="Helvetica Light" charset="-94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Helvetica Light" charset="-94"/>
                <a:ea typeface="Helvetica Light" charset="-94"/>
                <a:cs typeface="Helvetica Light" charset="-94"/>
                <a:sym typeface="Helvetica Light" charset="-94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Helvetica Light" charset="-94"/>
                <a:ea typeface="Helvetica Light" charset="-94"/>
                <a:cs typeface="Helvetica Light" charset="-94"/>
                <a:sym typeface="Helvetica Light" charset="-94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Helvetica Light" charset="-94"/>
                <a:ea typeface="Helvetica Light" charset="-94"/>
                <a:cs typeface="Helvetica Light" charset="-94"/>
                <a:sym typeface="Helvetica Light" charset="-94"/>
              </a:defRPr>
            </a:lvl9pPr>
          </a:lstStyle>
          <a:p>
            <a:pPr algn="ctr" eaLnBrk="1">
              <a:spcBef>
                <a:spcPct val="0"/>
              </a:spcBef>
            </a:pPr>
            <a:fld id="{7D69F8B3-3B99-3B4D-AAD7-68342551AA59}" type="slidenum">
              <a:rPr lang="tr-TR" altLang="tr-TR" sz="949"/>
              <a:pPr algn="ctr" eaLnBrk="1">
                <a:spcBef>
                  <a:spcPct val="0"/>
                </a:spcBef>
              </a:pPr>
              <a:t>1</a:t>
            </a:fld>
            <a:endParaRPr lang="tr-TR" altLang="tr-TR" sz="1898"/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1107461" y="1831855"/>
            <a:ext cx="6553562" cy="967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6675" tIns="38099" rIns="66675" bIns="38099" anchor="b"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FF9254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FF9254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FF9254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FF9254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FF9254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FF9254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FF9254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FF9254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FF9254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defTabSz="914145" hangingPunct="1"/>
            <a:r>
              <a:rPr lang="tr-TR" sz="3200" dirty="0" err="1">
                <a:solidFill>
                  <a:srgbClr val="771F28"/>
                </a:solidFill>
                <a:effectLst>
                  <a:outerShdw blurRad="35433" dist="35433" dir="2700000" rotWithShape="0">
                    <a:srgbClr val="000000">
                      <a:alpha val="43137"/>
                    </a:srgbClr>
                  </a:outerShdw>
                </a:effectLst>
              </a:rPr>
              <a:t>Periferik</a:t>
            </a:r>
            <a:r>
              <a:rPr lang="tr-TR" sz="3200" dirty="0">
                <a:solidFill>
                  <a:srgbClr val="771F28"/>
                </a:solidFill>
                <a:effectLst>
                  <a:outerShdw blurRad="35433" dist="35433" dir="2700000" rotWithShape="0">
                    <a:srgbClr val="000000">
                      <a:alpha val="43137"/>
                    </a:srgbClr>
                  </a:outerShdw>
                </a:effectLst>
              </a:rPr>
              <a:t> Damar Hastalıklar</a:t>
            </a:r>
            <a:endParaRPr lang="tr-TR" altLang="tr-TR" sz="32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38" y="2932462"/>
            <a:ext cx="2876798" cy="2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4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0118" y="5101413"/>
            <a:ext cx="8183882" cy="1184149"/>
          </a:xfrm>
        </p:spPr>
        <p:txBody>
          <a:bodyPr>
            <a:normAutofit fontScale="90000"/>
          </a:bodyPr>
          <a:lstStyle/>
          <a:p>
            <a:r>
              <a:rPr lang="tr-TR"/>
              <a:t>Başarılar dilerim. </a:t>
            </a:r>
            <a:br>
              <a:rPr lang="tr-TR"/>
            </a:br>
            <a:r>
              <a:rPr lang="tr-TR" err="1"/>
              <a:t>www.ugurbengisun.com</a:t>
            </a:r>
            <a:br>
              <a:rPr lang="tr-TR"/>
            </a:br>
            <a:r>
              <a:rPr lang="tr-TR" altLang="tr-TR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-94"/>
                <a:ea typeface="Helvetica" charset="-94"/>
                <a:cs typeface="Helvetica" charset="-94"/>
                <a:sym typeface="Helvetica" charset="-94"/>
                <a:hlinkClick r:id="rId2"/>
              </a:rPr>
              <a:t>ugurbengisun@yahoo.com</a:t>
            </a:r>
            <a:br>
              <a:rPr lang="tr-TR" altLang="tr-TR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-94"/>
                <a:ea typeface="Helvetica" charset="-94"/>
                <a:cs typeface="Helvetica" charset="-94"/>
                <a:sym typeface="Helvetica" charset="-94"/>
              </a:rPr>
            </a:br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73" y="817324"/>
            <a:ext cx="2550319" cy="3400425"/>
          </a:xfrm>
        </p:spPr>
      </p:pic>
    </p:spTree>
    <p:extLst>
      <p:ext uri="{BB962C8B-B14F-4D97-AF65-F5344CB8AC3E}">
        <p14:creationId xmlns:p14="http://schemas.microsoft.com/office/powerpoint/2010/main" val="23878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7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627001" y="2573882"/>
            <a:ext cx="2786633" cy="2492897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-9525" y="-7144"/>
            <a:ext cx="9163050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>
            <a:round/>
          </a:ln>
        </p:spPr>
        <p:txBody>
          <a:bodyPr lIns="50799" tIns="50799" rIns="50799" bIns="50799" anchor="ctr"/>
          <a:lstStyle/>
          <a:p>
            <a:pPr defTabSz="584179">
              <a:defRPr sz="3413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137" name="Shape 137"/>
          <p:cNvSpPr/>
          <p:nvPr/>
        </p:nvSpPr>
        <p:spPr>
          <a:xfrm>
            <a:off x="4381500" y="-7145"/>
            <a:ext cx="4762501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>
            <a:round/>
          </a:ln>
        </p:spPr>
        <p:txBody>
          <a:bodyPr lIns="50799" tIns="50799" rIns="50799" bIns="50799" anchor="ctr"/>
          <a:lstStyle/>
          <a:p>
            <a:pPr defTabSz="584179">
              <a:defRPr sz="3413">
                <a:solidFill>
                  <a:srgbClr val="FFFFFF"/>
                </a:solidFill>
              </a:defRPr>
            </a:pPr>
            <a:endParaRPr sz="2400"/>
          </a:p>
        </p:txBody>
      </p:sp>
      <p:grpSp>
        <p:nvGrpSpPr>
          <p:cNvPr id="140" name="Group 140"/>
          <p:cNvGrpSpPr/>
          <p:nvPr/>
        </p:nvGrpSpPr>
        <p:grpSpPr>
          <a:xfrm>
            <a:off x="-29293" y="-16113"/>
            <a:ext cx="9197177" cy="1058653"/>
            <a:chOff x="0" y="0"/>
            <a:chExt cx="13080429" cy="1505638"/>
          </a:xfrm>
        </p:grpSpPr>
        <p:sp>
          <p:nvSpPr>
            <p:cNvPr id="138" name="Shape 138"/>
            <p:cNvSpPr/>
            <p:nvPr/>
          </p:nvSpPr>
          <p:spPr>
            <a:xfrm rot="21435692">
              <a:off x="13677" y="310807"/>
              <a:ext cx="13031894" cy="88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15352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4179">
                <a:defRPr sz="3413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139" name="Shape 139"/>
            <p:cNvSpPr/>
            <p:nvPr/>
          </p:nvSpPr>
          <p:spPr>
            <a:xfrm rot="21435692">
              <a:off x="20584" y="415270"/>
              <a:ext cx="13050045" cy="72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13546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4179">
                <a:defRPr sz="3413">
                  <a:solidFill>
                    <a:srgbClr val="FFFFFF"/>
                  </a:solidFill>
                </a:defRPr>
              </a:pPr>
              <a:endParaRPr sz="2400"/>
            </a:p>
          </p:txBody>
        </p:sp>
      </p:grpSp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395535" y="620688"/>
            <a:ext cx="8229601" cy="650336"/>
          </a:xfrm>
          <a:prstGeom prst="rect">
            <a:avLst/>
          </a:prstGeom>
        </p:spPr>
        <p:txBody>
          <a:bodyPr lIns="45719" tIns="50799" rIns="45719" anchor="b">
            <a:normAutofit/>
          </a:bodyPr>
          <a:lstStyle/>
          <a:p>
            <a:pPr defTabSz="914367">
              <a:defRPr sz="1800"/>
            </a:pPr>
            <a:r>
              <a:rPr lang="tr-TR" sz="2999">
                <a:solidFill>
                  <a:schemeClr val="tx1"/>
                </a:solidFill>
                <a:uFill>
                  <a:solidFill>
                    <a:srgbClr val="FFFF66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ARTERYEL HASTALIKDA </a:t>
            </a:r>
            <a:r>
              <a:rPr sz="2999">
                <a:solidFill>
                  <a:schemeClr val="tx1"/>
                </a:solidFill>
                <a:uFill>
                  <a:solidFill>
                    <a:srgbClr val="FFFF66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FİZİK</a:t>
            </a:r>
            <a:r>
              <a:rPr sz="2999">
                <a:solidFill>
                  <a:schemeClr val="tx1"/>
                </a:solidFill>
                <a:uFill>
                  <a:solidFill>
                    <a:srgbClr val="DBF5F9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999">
                <a:solidFill>
                  <a:schemeClr val="tx1"/>
                </a:solidFill>
                <a:uFill>
                  <a:solidFill>
                    <a:srgbClr val="FFFF66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MUAYENE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467545" y="1268760"/>
            <a:ext cx="5194220" cy="4389121"/>
          </a:xfrm>
          <a:prstGeom prst="rect">
            <a:avLst/>
          </a:prstGeom>
        </p:spPr>
        <p:txBody>
          <a:bodyPr lIns="88900" tIns="50799" rIns="88900" bIns="50799" anchor="t">
            <a:normAutofit fontScale="92500" lnSpcReduction="10000"/>
          </a:bodyPr>
          <a:lstStyle/>
          <a:p>
            <a:pPr marL="232108" indent="-232108" algn="just" defTabSz="914367">
              <a:spcBef>
                <a:spcPts val="422"/>
              </a:spcBef>
              <a:buClr>
                <a:srgbClr val="0BD0D9"/>
              </a:buClr>
              <a:buSzPct val="95000"/>
              <a:buFont typeface="Wingdings 2"/>
              <a:defRPr sz="1800"/>
            </a:pPr>
            <a:r>
              <a:rPr sz="2199">
                <a:solidFill>
                  <a:schemeClr val="tx1"/>
                </a:solidFill>
                <a:uFill>
                  <a:solidFill>
                    <a:srgbClr val="FFFF66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İnspeksiyon: </a:t>
            </a:r>
            <a:r>
              <a:rPr sz="2199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Deri değişiklikleri</a:t>
            </a:r>
            <a:r>
              <a:rPr lang="tr-TR" sz="2199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: </a:t>
            </a:r>
            <a:r>
              <a:rPr sz="2199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solukluk, ülserler</a:t>
            </a:r>
            <a:r>
              <a:rPr lang="tr-TR" sz="2199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lang="tr-TR" sz="2199" err="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trofik</a:t>
            </a:r>
            <a:r>
              <a:rPr lang="tr-TR" sz="2199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değişiklikler</a:t>
            </a:r>
            <a:endParaRPr sz="2599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232108" indent="-232108" algn="just" defTabSz="914367">
              <a:spcBef>
                <a:spcPts val="422"/>
              </a:spcBef>
              <a:buClr>
                <a:srgbClr val="0BD0D9"/>
              </a:buClr>
              <a:buSzPct val="95000"/>
              <a:buFont typeface="Helvetica"/>
              <a:buChar char="-"/>
              <a:defRPr sz="1800"/>
            </a:pPr>
            <a:r>
              <a:rPr sz="2199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Ülserler: Ağrılı ve sınırları keskindir. Ağrı istirahat ağrısı karakterinde olup geceleri artar.</a:t>
            </a:r>
            <a:endParaRPr sz="2599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232108" indent="-232108" algn="just" defTabSz="914367">
              <a:spcBef>
                <a:spcPts val="422"/>
              </a:spcBef>
              <a:buClr>
                <a:srgbClr val="0BD0D9"/>
              </a:buClr>
              <a:buSzPct val="95000"/>
              <a:buFont typeface="Helvetica"/>
              <a:buChar char="-"/>
              <a:defRPr sz="1800"/>
            </a:pPr>
            <a:r>
              <a:rPr lang="tr-TR" sz="2199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rPr sz="2199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rofik değişiklikler</a:t>
            </a:r>
            <a:r>
              <a:rPr lang="tr-TR" sz="2199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: deride kuruluk, kıllarda dökülme</a:t>
            </a:r>
            <a:endParaRPr sz="2599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232108" indent="-232108" algn="just" defTabSz="914367">
              <a:spcBef>
                <a:spcPts val="422"/>
              </a:spcBef>
              <a:buClr>
                <a:srgbClr val="0BD0D9"/>
              </a:buClr>
              <a:buSzPct val="95000"/>
              <a:buFont typeface="Helvetica"/>
              <a:buChar char="-"/>
              <a:defRPr sz="1800"/>
            </a:pPr>
            <a:r>
              <a:rPr sz="2199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Uzamış kapiller dolum süresi</a:t>
            </a:r>
            <a:endParaRPr sz="2599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232108" indent="-232108" algn="just" defTabSz="914367">
              <a:spcBef>
                <a:spcPts val="422"/>
              </a:spcBef>
              <a:buClr>
                <a:srgbClr val="0BD0D9"/>
              </a:buClr>
              <a:buSzPct val="95000"/>
              <a:buFont typeface="Wingdings 2"/>
              <a:defRPr sz="1800"/>
            </a:pPr>
            <a:r>
              <a:rPr sz="2199">
                <a:solidFill>
                  <a:schemeClr val="tx1"/>
                </a:solidFill>
                <a:uFill>
                  <a:solidFill>
                    <a:srgbClr val="FFFF66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Palpasyon: </a:t>
            </a:r>
            <a:r>
              <a:rPr lang="tr-TR" sz="2199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soğukluk, </a:t>
            </a:r>
            <a:r>
              <a:rPr sz="2199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Periferik arterial</a:t>
            </a:r>
            <a:r>
              <a:rPr lang="tr-TR" sz="2199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                               </a:t>
            </a:r>
            <a:r>
              <a:rPr sz="2199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nabızlar</a:t>
            </a:r>
            <a:endParaRPr sz="2599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232108" indent="-232108" algn="just" defTabSz="914367">
              <a:spcBef>
                <a:spcPts val="422"/>
              </a:spcBef>
              <a:buClr>
                <a:srgbClr val="0BD0D9"/>
              </a:buClr>
              <a:buSzPct val="95000"/>
              <a:buFont typeface="Wingdings 2"/>
              <a:defRPr sz="1800"/>
            </a:pPr>
            <a:endParaRPr lang="tr-TR" sz="2199">
              <a:solidFill>
                <a:schemeClr val="tx1"/>
              </a:solidFill>
              <a:uFill>
                <a:solidFill>
                  <a:srgbClr val="FFFF66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232108" indent="-232108" algn="just" defTabSz="914367">
              <a:spcBef>
                <a:spcPts val="422"/>
              </a:spcBef>
              <a:buClr>
                <a:srgbClr val="0BD0D9"/>
              </a:buClr>
              <a:buSzPct val="95000"/>
              <a:buFont typeface="Wingdings 2"/>
              <a:defRPr sz="1800"/>
            </a:pPr>
            <a:endParaRPr lang="tr-TR" sz="2199">
              <a:solidFill>
                <a:schemeClr val="tx1"/>
              </a:solidFill>
              <a:uFill>
                <a:solidFill>
                  <a:srgbClr val="FFFF66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232108" indent="-232108" algn="just" defTabSz="914367">
              <a:spcBef>
                <a:spcPts val="422"/>
              </a:spcBef>
              <a:buClr>
                <a:srgbClr val="0BD0D9"/>
              </a:buClr>
              <a:buSzPct val="95000"/>
              <a:buFont typeface="Wingdings 2"/>
              <a:defRPr sz="1800"/>
            </a:pPr>
            <a:r>
              <a:rPr sz="2199">
                <a:solidFill>
                  <a:schemeClr val="tx1"/>
                </a:solidFill>
                <a:uFill>
                  <a:solidFill>
                    <a:srgbClr val="FFFF66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Oskültasyon </a:t>
            </a:r>
            <a:r>
              <a:rPr sz="2199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: Üfürüm (abdominal, iliak, femoral,popliteal arterler)</a:t>
            </a:r>
            <a:endParaRPr sz="2599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7729398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06-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518025" y="4171950"/>
            <a:ext cx="1741488" cy="1552575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hape 337"/>
          <p:cNvSpPr/>
          <p:nvPr/>
        </p:nvSpPr>
        <p:spPr>
          <a:xfrm>
            <a:off x="457200" y="-603666"/>
            <a:ext cx="82296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ctr" defTabSz="914400">
              <a:defRPr sz="1800"/>
            </a:pPr>
            <a:endParaRPr lang="tr-TR" sz="3600">
              <a:uFill>
                <a:solidFill/>
              </a:uFill>
              <a:latin typeface="+mn-lt"/>
              <a:ea typeface="+mn-ea"/>
              <a:cs typeface="+mn-cs"/>
              <a:sym typeface="Arial"/>
            </a:endParaRPr>
          </a:p>
          <a:p>
            <a:pPr lvl="0" algn="ctr" defTabSz="914400">
              <a:defRPr sz="1800"/>
            </a:pPr>
            <a:endParaRPr lang="tr-TR" sz="3600">
              <a:uFill>
                <a:solidFill/>
              </a:uFill>
              <a:latin typeface="+mn-lt"/>
              <a:ea typeface="+mn-ea"/>
              <a:cs typeface="+mn-cs"/>
              <a:sym typeface="Arial"/>
            </a:endParaRPr>
          </a:p>
          <a:p>
            <a:pPr lvl="0" algn="ctr" defTabSz="914400">
              <a:defRPr sz="1800"/>
            </a:pPr>
            <a:r>
              <a:rPr sz="36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Tanı</a:t>
            </a:r>
            <a:r>
              <a:rPr lang="tr-TR" sz="36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: Nabız Muayenesi</a:t>
            </a:r>
            <a:br>
              <a:rPr sz="36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</a:br>
            <a:endParaRPr sz="3600">
              <a:uFill>
                <a:solidFill/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2103437" y="4257675"/>
            <a:ext cx="2655888" cy="173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 defTabSz="762000">
              <a:defRPr sz="1800"/>
            </a:pPr>
            <a:r>
              <a:rPr sz="12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① Ana iliak arter</a:t>
            </a:r>
            <a:endParaRPr>
              <a:uFill>
                <a:solidFill/>
              </a:uFill>
              <a:latin typeface="+mn-lt"/>
              <a:ea typeface="+mn-ea"/>
              <a:cs typeface="+mn-cs"/>
              <a:sym typeface="Arial"/>
            </a:endParaRPr>
          </a:p>
          <a:p>
            <a:pPr lvl="0" defTabSz="762000">
              <a:defRPr sz="1800"/>
            </a:pPr>
            <a:r>
              <a:rPr sz="12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② Internal iliak arter</a:t>
            </a:r>
            <a:endParaRPr>
              <a:uFill>
                <a:solidFill/>
              </a:uFill>
              <a:latin typeface="+mn-lt"/>
              <a:ea typeface="+mn-ea"/>
              <a:cs typeface="+mn-cs"/>
              <a:sym typeface="Arial"/>
            </a:endParaRPr>
          </a:p>
          <a:p>
            <a:pPr lvl="0" defTabSz="762000">
              <a:defRPr sz="1800"/>
            </a:pPr>
            <a:r>
              <a:rPr sz="12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③ Eksternal iliak arter </a:t>
            </a:r>
            <a:endParaRPr>
              <a:uFill>
                <a:solidFill/>
              </a:uFill>
              <a:latin typeface="+mn-lt"/>
              <a:ea typeface="+mn-ea"/>
              <a:cs typeface="+mn-cs"/>
              <a:sym typeface="Arial"/>
            </a:endParaRPr>
          </a:p>
          <a:p>
            <a:pPr lvl="0" defTabSz="762000">
              <a:defRPr sz="1800"/>
            </a:pPr>
            <a:r>
              <a:rPr sz="12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④ Derin femoral arter</a:t>
            </a:r>
            <a:endParaRPr>
              <a:uFill>
                <a:solidFill/>
              </a:uFill>
              <a:latin typeface="+mn-lt"/>
              <a:ea typeface="+mn-ea"/>
              <a:cs typeface="+mn-cs"/>
              <a:sym typeface="Arial"/>
            </a:endParaRPr>
          </a:p>
          <a:p>
            <a:pPr lvl="0" defTabSz="762000">
              <a:defRPr sz="1800"/>
            </a:pPr>
            <a:r>
              <a:rPr sz="12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⑤ Yüzeysel femoral arter</a:t>
            </a:r>
            <a:endParaRPr>
              <a:uFill>
                <a:solidFill/>
              </a:uFill>
              <a:latin typeface="+mn-lt"/>
              <a:ea typeface="+mn-ea"/>
              <a:cs typeface="+mn-cs"/>
              <a:sym typeface="Arial"/>
            </a:endParaRPr>
          </a:p>
          <a:p>
            <a:pPr lvl="0" defTabSz="762000">
              <a:defRPr sz="1800"/>
            </a:pPr>
            <a:r>
              <a:rPr sz="12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⑥ Popliteal arter</a:t>
            </a:r>
            <a:endParaRPr>
              <a:uFill>
                <a:solidFill/>
              </a:uFill>
              <a:latin typeface="+mn-lt"/>
              <a:ea typeface="+mn-ea"/>
              <a:cs typeface="+mn-cs"/>
              <a:sym typeface="Arial"/>
            </a:endParaRPr>
          </a:p>
          <a:p>
            <a:pPr lvl="0" defTabSz="762000">
              <a:defRPr sz="1800"/>
            </a:pPr>
            <a:r>
              <a:rPr sz="12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⑦ Anterior tibial arter</a:t>
            </a:r>
            <a:endParaRPr>
              <a:uFill>
                <a:solidFill/>
              </a:uFill>
              <a:latin typeface="+mn-lt"/>
              <a:ea typeface="+mn-ea"/>
              <a:cs typeface="+mn-cs"/>
              <a:sym typeface="Arial"/>
            </a:endParaRPr>
          </a:p>
          <a:p>
            <a:pPr lvl="0" defTabSz="762000">
              <a:defRPr sz="1800"/>
            </a:pPr>
            <a:r>
              <a:rPr sz="12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⑧ Dorsalis pedis arter </a:t>
            </a:r>
            <a:endParaRPr>
              <a:uFill>
                <a:solidFill/>
              </a:uFill>
              <a:latin typeface="+mn-lt"/>
              <a:ea typeface="+mn-ea"/>
              <a:cs typeface="+mn-cs"/>
              <a:sym typeface="Arial"/>
            </a:endParaRPr>
          </a:p>
          <a:p>
            <a:pPr lvl="0" defTabSz="762000">
              <a:defRPr sz="1800"/>
            </a:pPr>
            <a:r>
              <a:rPr sz="12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⑨ Posterior tibial arter</a:t>
            </a:r>
          </a:p>
        </p:txBody>
      </p:sp>
      <p:sp>
        <p:nvSpPr>
          <p:cNvPr id="340" name="Shape 340"/>
          <p:cNvSpPr/>
          <p:nvPr/>
        </p:nvSpPr>
        <p:spPr>
          <a:xfrm>
            <a:off x="604837" y="1819274"/>
            <a:ext cx="1482865" cy="4208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89" y="0"/>
                </a:moveTo>
                <a:lnTo>
                  <a:pt x="9408" y="1681"/>
                </a:lnTo>
                <a:lnTo>
                  <a:pt x="8311" y="3436"/>
                </a:lnTo>
                <a:lnTo>
                  <a:pt x="7973" y="4374"/>
                </a:lnTo>
                <a:lnTo>
                  <a:pt x="7889" y="5400"/>
                </a:lnTo>
                <a:lnTo>
                  <a:pt x="8184" y="6560"/>
                </a:lnTo>
                <a:lnTo>
                  <a:pt x="8691" y="8345"/>
                </a:lnTo>
                <a:lnTo>
                  <a:pt x="9070" y="9506"/>
                </a:lnTo>
                <a:lnTo>
                  <a:pt x="9197" y="10264"/>
                </a:lnTo>
                <a:lnTo>
                  <a:pt x="8564" y="11291"/>
                </a:lnTo>
                <a:lnTo>
                  <a:pt x="8437" y="12139"/>
                </a:lnTo>
                <a:lnTo>
                  <a:pt x="8437" y="13924"/>
                </a:lnTo>
                <a:lnTo>
                  <a:pt x="8184" y="16334"/>
                </a:lnTo>
                <a:lnTo>
                  <a:pt x="7931" y="18788"/>
                </a:lnTo>
                <a:lnTo>
                  <a:pt x="7931" y="18922"/>
                </a:lnTo>
                <a:lnTo>
                  <a:pt x="7172" y="19502"/>
                </a:lnTo>
                <a:lnTo>
                  <a:pt x="6412" y="19711"/>
                </a:lnTo>
                <a:lnTo>
                  <a:pt x="4767" y="20157"/>
                </a:lnTo>
                <a:lnTo>
                  <a:pt x="1983" y="20886"/>
                </a:lnTo>
                <a:lnTo>
                  <a:pt x="337" y="21154"/>
                </a:lnTo>
                <a:lnTo>
                  <a:pt x="0" y="21481"/>
                </a:lnTo>
                <a:lnTo>
                  <a:pt x="844" y="21600"/>
                </a:lnTo>
                <a:lnTo>
                  <a:pt x="3248" y="21600"/>
                </a:lnTo>
                <a:lnTo>
                  <a:pt x="6159" y="21332"/>
                </a:lnTo>
                <a:lnTo>
                  <a:pt x="8184" y="21154"/>
                </a:lnTo>
                <a:lnTo>
                  <a:pt x="8859" y="21124"/>
                </a:lnTo>
                <a:lnTo>
                  <a:pt x="10083" y="21064"/>
                </a:lnTo>
                <a:lnTo>
                  <a:pt x="12361" y="20752"/>
                </a:lnTo>
                <a:lnTo>
                  <a:pt x="13120" y="20261"/>
                </a:lnTo>
                <a:lnTo>
                  <a:pt x="13120" y="19815"/>
                </a:lnTo>
                <a:lnTo>
                  <a:pt x="12614" y="19235"/>
                </a:lnTo>
                <a:lnTo>
                  <a:pt x="12361" y="18922"/>
                </a:lnTo>
                <a:lnTo>
                  <a:pt x="12488" y="18253"/>
                </a:lnTo>
                <a:lnTo>
                  <a:pt x="13753" y="16111"/>
                </a:lnTo>
                <a:lnTo>
                  <a:pt x="14766" y="14415"/>
                </a:lnTo>
                <a:lnTo>
                  <a:pt x="15019" y="12749"/>
                </a:lnTo>
                <a:lnTo>
                  <a:pt x="14977" y="12124"/>
                </a:lnTo>
                <a:lnTo>
                  <a:pt x="14850" y="11529"/>
                </a:lnTo>
                <a:lnTo>
                  <a:pt x="14766" y="11038"/>
                </a:lnTo>
                <a:lnTo>
                  <a:pt x="16791" y="8658"/>
                </a:lnTo>
                <a:lnTo>
                  <a:pt x="18563" y="6471"/>
                </a:lnTo>
                <a:lnTo>
                  <a:pt x="20292" y="4017"/>
                </a:lnTo>
                <a:lnTo>
                  <a:pt x="21600" y="2945"/>
                </a:lnTo>
              </a:path>
            </a:pathLst>
          </a:custGeom>
          <a:ln w="12700" cap="rnd">
            <a:solidFill/>
            <a:round/>
          </a:ln>
        </p:spPr>
        <p:txBody>
          <a:bodyPr lIns="0" tIns="0" rIns="0" bIns="0"/>
          <a:lstStyle/>
          <a:p>
            <a:pPr lvl="0" defTabSz="914400">
              <a:defRPr sz="18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1644650" y="1809750"/>
            <a:ext cx="33655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762000">
              <a:defRPr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①</a:t>
            </a:r>
          </a:p>
        </p:txBody>
      </p:sp>
      <p:sp>
        <p:nvSpPr>
          <p:cNvPr id="342" name="Shape 342"/>
          <p:cNvSpPr/>
          <p:nvPr/>
        </p:nvSpPr>
        <p:spPr>
          <a:xfrm>
            <a:off x="1363662" y="1960562"/>
            <a:ext cx="33655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762000">
              <a:defRPr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②</a:t>
            </a:r>
          </a:p>
        </p:txBody>
      </p:sp>
      <p:sp>
        <p:nvSpPr>
          <p:cNvPr id="343" name="Shape 343"/>
          <p:cNvSpPr/>
          <p:nvPr/>
        </p:nvSpPr>
        <p:spPr>
          <a:xfrm>
            <a:off x="1398587" y="2206625"/>
            <a:ext cx="33655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762000">
              <a:defRPr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③</a:t>
            </a:r>
          </a:p>
        </p:txBody>
      </p:sp>
      <p:sp>
        <p:nvSpPr>
          <p:cNvPr id="344" name="Shape 344"/>
          <p:cNvSpPr/>
          <p:nvPr/>
        </p:nvSpPr>
        <p:spPr>
          <a:xfrm>
            <a:off x="1327150" y="2533650"/>
            <a:ext cx="33655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762000">
              <a:defRPr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④</a:t>
            </a:r>
          </a:p>
        </p:txBody>
      </p:sp>
      <p:sp>
        <p:nvSpPr>
          <p:cNvPr id="345" name="Shape 345"/>
          <p:cNvSpPr/>
          <p:nvPr/>
        </p:nvSpPr>
        <p:spPr>
          <a:xfrm>
            <a:off x="1792287" y="3292475"/>
            <a:ext cx="33655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762000">
              <a:defRPr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⑤</a:t>
            </a:r>
          </a:p>
        </p:txBody>
      </p:sp>
      <p:sp>
        <p:nvSpPr>
          <p:cNvPr id="346" name="Shape 346"/>
          <p:cNvSpPr/>
          <p:nvPr/>
        </p:nvSpPr>
        <p:spPr>
          <a:xfrm>
            <a:off x="1795462" y="3698875"/>
            <a:ext cx="33655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762000">
              <a:defRPr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⑥</a:t>
            </a:r>
          </a:p>
        </p:txBody>
      </p:sp>
      <p:sp>
        <p:nvSpPr>
          <p:cNvPr id="347" name="Shape 347"/>
          <p:cNvSpPr/>
          <p:nvPr/>
        </p:nvSpPr>
        <p:spPr>
          <a:xfrm>
            <a:off x="674687" y="4467225"/>
            <a:ext cx="33655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762000">
              <a:defRPr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⑦</a:t>
            </a:r>
          </a:p>
        </p:txBody>
      </p:sp>
      <p:sp>
        <p:nvSpPr>
          <p:cNvPr id="348" name="Shape 348"/>
          <p:cNvSpPr/>
          <p:nvPr/>
        </p:nvSpPr>
        <p:spPr>
          <a:xfrm>
            <a:off x="1560512" y="4783137"/>
            <a:ext cx="33655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762000">
              <a:defRPr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⑨</a:t>
            </a:r>
          </a:p>
        </p:txBody>
      </p:sp>
      <p:sp>
        <p:nvSpPr>
          <p:cNvPr id="349" name="Shape 349"/>
          <p:cNvSpPr/>
          <p:nvPr/>
        </p:nvSpPr>
        <p:spPr>
          <a:xfrm>
            <a:off x="593725" y="5348287"/>
            <a:ext cx="33655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762000">
              <a:defRPr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⑧</a:t>
            </a:r>
          </a:p>
        </p:txBody>
      </p:sp>
      <p:sp>
        <p:nvSpPr>
          <p:cNvPr id="350" name="Shape 350"/>
          <p:cNvSpPr/>
          <p:nvPr/>
        </p:nvSpPr>
        <p:spPr>
          <a:xfrm>
            <a:off x="1763712" y="4657725"/>
            <a:ext cx="461963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762000">
              <a:defRPr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No4</a:t>
            </a:r>
          </a:p>
        </p:txBody>
      </p:sp>
      <p:sp>
        <p:nvSpPr>
          <p:cNvPr id="351" name="Shape 351"/>
          <p:cNvSpPr/>
          <p:nvPr/>
        </p:nvSpPr>
        <p:spPr>
          <a:xfrm>
            <a:off x="1573212" y="5470525"/>
            <a:ext cx="461963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762000">
              <a:defRPr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No5</a:t>
            </a:r>
          </a:p>
        </p:txBody>
      </p:sp>
      <p:sp>
        <p:nvSpPr>
          <p:cNvPr id="352" name="Shape 352"/>
          <p:cNvSpPr/>
          <p:nvPr/>
        </p:nvSpPr>
        <p:spPr>
          <a:xfrm>
            <a:off x="1806575" y="3892550"/>
            <a:ext cx="461963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762000">
              <a:defRPr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No3</a:t>
            </a:r>
          </a:p>
        </p:txBody>
      </p:sp>
      <p:sp>
        <p:nvSpPr>
          <p:cNvPr id="353" name="Shape 353"/>
          <p:cNvSpPr/>
          <p:nvPr/>
        </p:nvSpPr>
        <p:spPr>
          <a:xfrm>
            <a:off x="1963737" y="3133725"/>
            <a:ext cx="461963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762000">
              <a:defRPr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No2</a:t>
            </a:r>
          </a:p>
        </p:txBody>
      </p:sp>
      <p:sp>
        <p:nvSpPr>
          <p:cNvPr id="354" name="Shape 354"/>
          <p:cNvSpPr/>
          <p:nvPr/>
        </p:nvSpPr>
        <p:spPr>
          <a:xfrm>
            <a:off x="712787" y="1995487"/>
            <a:ext cx="46196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762000">
              <a:defRPr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</a:rPr>
              <a:t>No1</a:t>
            </a:r>
          </a:p>
        </p:txBody>
      </p:sp>
      <p:sp>
        <p:nvSpPr>
          <p:cNvPr id="355" name="Shape 355"/>
          <p:cNvSpPr/>
          <p:nvPr/>
        </p:nvSpPr>
        <p:spPr>
          <a:xfrm>
            <a:off x="1039812" y="2159000"/>
            <a:ext cx="434976" cy="130175"/>
          </a:xfrm>
          <a:prstGeom prst="line">
            <a:avLst/>
          </a:prstGeom>
          <a:ln w="12700">
            <a:solidFill/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1654174" y="2341562"/>
            <a:ext cx="509589" cy="157164"/>
          </a:xfrm>
          <a:prstGeom prst="line">
            <a:avLst/>
          </a:prstGeom>
          <a:ln w="12700">
            <a:solidFill/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941387" y="3179762"/>
            <a:ext cx="1063626" cy="68263"/>
          </a:xfrm>
          <a:prstGeom prst="line">
            <a:avLst/>
          </a:prstGeom>
          <a:ln w="12700">
            <a:solidFill/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1577974" y="3257550"/>
            <a:ext cx="277814" cy="104775"/>
          </a:xfrm>
          <a:prstGeom prst="line">
            <a:avLst/>
          </a:prstGeom>
          <a:ln w="12700">
            <a:solidFill/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1573212" y="2087562"/>
            <a:ext cx="268288" cy="68263"/>
          </a:xfrm>
          <a:prstGeom prst="line">
            <a:avLst/>
          </a:prstGeom>
          <a:ln w="12700">
            <a:solidFill/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1489074" y="3795712"/>
            <a:ext cx="361951" cy="23814"/>
          </a:xfrm>
          <a:prstGeom prst="line">
            <a:avLst/>
          </a:prstGeom>
          <a:ln w="12700">
            <a:solidFill/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987424" y="3967162"/>
            <a:ext cx="863601" cy="46039"/>
          </a:xfrm>
          <a:prstGeom prst="line">
            <a:avLst/>
          </a:prstGeom>
          <a:ln w="12700">
            <a:solidFill/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808037" y="4732337"/>
            <a:ext cx="996951" cy="49213"/>
          </a:xfrm>
          <a:prstGeom prst="line">
            <a:avLst/>
          </a:prstGeom>
          <a:ln w="12700">
            <a:solidFill/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63" name="Shape 363"/>
          <p:cNvSpPr/>
          <p:nvPr/>
        </p:nvSpPr>
        <p:spPr>
          <a:xfrm flipV="1">
            <a:off x="923925" y="4360862"/>
            <a:ext cx="393700" cy="200026"/>
          </a:xfrm>
          <a:prstGeom prst="line">
            <a:avLst/>
          </a:prstGeom>
          <a:ln w="12700">
            <a:solidFill/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923925" y="4591049"/>
            <a:ext cx="358775" cy="446089"/>
          </a:xfrm>
          <a:prstGeom prst="line">
            <a:avLst/>
          </a:prstGeom>
          <a:ln w="12700">
            <a:solidFill/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1404937" y="4833937"/>
            <a:ext cx="220663" cy="41276"/>
          </a:xfrm>
          <a:prstGeom prst="line">
            <a:avLst/>
          </a:prstGeom>
          <a:ln w="12700">
            <a:solidFill/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1054099" y="5553075"/>
            <a:ext cx="565151" cy="42863"/>
          </a:xfrm>
          <a:prstGeom prst="line">
            <a:avLst/>
          </a:prstGeom>
          <a:ln w="12700">
            <a:solidFill/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836612" y="5494337"/>
            <a:ext cx="358776" cy="179389"/>
          </a:xfrm>
          <a:prstGeom prst="line">
            <a:avLst/>
          </a:prstGeom>
          <a:ln w="12700">
            <a:solidFill/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1092200" y="1825624"/>
            <a:ext cx="938352" cy="408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10"/>
                </a:moveTo>
                <a:lnTo>
                  <a:pt x="20933" y="889"/>
                </a:lnTo>
                <a:lnTo>
                  <a:pt x="20533" y="567"/>
                </a:lnTo>
                <a:lnTo>
                  <a:pt x="20733" y="214"/>
                </a:lnTo>
                <a:lnTo>
                  <a:pt x="21000" y="0"/>
                </a:lnTo>
                <a:lnTo>
                  <a:pt x="19600" y="0"/>
                </a:lnTo>
                <a:lnTo>
                  <a:pt x="19533" y="352"/>
                </a:lnTo>
                <a:lnTo>
                  <a:pt x="19000" y="735"/>
                </a:lnTo>
                <a:lnTo>
                  <a:pt x="17200" y="1042"/>
                </a:lnTo>
                <a:lnTo>
                  <a:pt x="15333" y="1471"/>
                </a:lnTo>
                <a:lnTo>
                  <a:pt x="14000" y="1900"/>
                </a:lnTo>
                <a:lnTo>
                  <a:pt x="12867" y="2405"/>
                </a:lnTo>
                <a:lnTo>
                  <a:pt x="11600" y="3217"/>
                </a:lnTo>
                <a:lnTo>
                  <a:pt x="11000" y="3845"/>
                </a:lnTo>
                <a:lnTo>
                  <a:pt x="10800" y="4366"/>
                </a:lnTo>
                <a:lnTo>
                  <a:pt x="10133" y="4795"/>
                </a:lnTo>
                <a:lnTo>
                  <a:pt x="9600" y="5117"/>
                </a:lnTo>
                <a:lnTo>
                  <a:pt x="7400" y="5546"/>
                </a:lnTo>
                <a:lnTo>
                  <a:pt x="7400" y="5637"/>
                </a:lnTo>
                <a:lnTo>
                  <a:pt x="8000" y="5484"/>
                </a:lnTo>
                <a:lnTo>
                  <a:pt x="9067" y="5346"/>
                </a:lnTo>
                <a:lnTo>
                  <a:pt x="8400" y="5929"/>
                </a:lnTo>
                <a:lnTo>
                  <a:pt x="7600" y="6281"/>
                </a:lnTo>
                <a:lnTo>
                  <a:pt x="6533" y="6710"/>
                </a:lnTo>
                <a:lnTo>
                  <a:pt x="6133" y="7001"/>
                </a:lnTo>
                <a:lnTo>
                  <a:pt x="6200" y="7185"/>
                </a:lnTo>
                <a:lnTo>
                  <a:pt x="6467" y="7001"/>
                </a:lnTo>
                <a:lnTo>
                  <a:pt x="6933" y="6649"/>
                </a:lnTo>
                <a:lnTo>
                  <a:pt x="7867" y="6311"/>
                </a:lnTo>
                <a:lnTo>
                  <a:pt x="8133" y="6235"/>
                </a:lnTo>
                <a:lnTo>
                  <a:pt x="8000" y="6970"/>
                </a:lnTo>
                <a:lnTo>
                  <a:pt x="8000" y="7813"/>
                </a:lnTo>
                <a:lnTo>
                  <a:pt x="7667" y="8426"/>
                </a:lnTo>
                <a:lnTo>
                  <a:pt x="7267" y="8839"/>
                </a:lnTo>
                <a:lnTo>
                  <a:pt x="7067" y="9069"/>
                </a:lnTo>
                <a:lnTo>
                  <a:pt x="7667" y="8747"/>
                </a:lnTo>
                <a:lnTo>
                  <a:pt x="7933" y="9222"/>
                </a:lnTo>
                <a:lnTo>
                  <a:pt x="8133" y="9023"/>
                </a:lnTo>
                <a:lnTo>
                  <a:pt x="7867" y="8563"/>
                </a:lnTo>
                <a:lnTo>
                  <a:pt x="8133" y="8012"/>
                </a:lnTo>
                <a:lnTo>
                  <a:pt x="8333" y="7414"/>
                </a:lnTo>
                <a:lnTo>
                  <a:pt x="8800" y="7767"/>
                </a:lnTo>
                <a:lnTo>
                  <a:pt x="9000" y="7706"/>
                </a:lnTo>
                <a:lnTo>
                  <a:pt x="8467" y="7139"/>
                </a:lnTo>
                <a:lnTo>
                  <a:pt x="8400" y="6342"/>
                </a:lnTo>
                <a:lnTo>
                  <a:pt x="8867" y="5760"/>
                </a:lnTo>
                <a:lnTo>
                  <a:pt x="9800" y="5178"/>
                </a:lnTo>
                <a:lnTo>
                  <a:pt x="10733" y="4856"/>
                </a:lnTo>
                <a:lnTo>
                  <a:pt x="11067" y="5377"/>
                </a:lnTo>
                <a:lnTo>
                  <a:pt x="11067" y="6587"/>
                </a:lnTo>
                <a:lnTo>
                  <a:pt x="10600" y="7690"/>
                </a:lnTo>
                <a:lnTo>
                  <a:pt x="9533" y="9084"/>
                </a:lnTo>
                <a:lnTo>
                  <a:pt x="8667" y="10019"/>
                </a:lnTo>
                <a:lnTo>
                  <a:pt x="8333" y="10662"/>
                </a:lnTo>
                <a:lnTo>
                  <a:pt x="7733" y="11413"/>
                </a:lnTo>
                <a:lnTo>
                  <a:pt x="7733" y="11980"/>
                </a:lnTo>
                <a:lnTo>
                  <a:pt x="6600" y="12332"/>
                </a:lnTo>
                <a:lnTo>
                  <a:pt x="5867" y="12592"/>
                </a:lnTo>
                <a:lnTo>
                  <a:pt x="5400" y="13144"/>
                </a:lnTo>
                <a:lnTo>
                  <a:pt x="5000" y="13879"/>
                </a:lnTo>
                <a:lnTo>
                  <a:pt x="4800" y="15120"/>
                </a:lnTo>
                <a:lnTo>
                  <a:pt x="4600" y="15901"/>
                </a:lnTo>
                <a:lnTo>
                  <a:pt x="4467" y="16836"/>
                </a:lnTo>
                <a:lnTo>
                  <a:pt x="4667" y="17372"/>
                </a:lnTo>
                <a:lnTo>
                  <a:pt x="4800" y="17969"/>
                </a:lnTo>
                <a:lnTo>
                  <a:pt x="5000" y="18582"/>
                </a:lnTo>
                <a:lnTo>
                  <a:pt x="4733" y="19226"/>
                </a:lnTo>
                <a:lnTo>
                  <a:pt x="4733" y="19287"/>
                </a:lnTo>
                <a:lnTo>
                  <a:pt x="4133" y="19823"/>
                </a:lnTo>
                <a:lnTo>
                  <a:pt x="2933" y="20206"/>
                </a:lnTo>
                <a:lnTo>
                  <a:pt x="1667" y="20420"/>
                </a:lnTo>
                <a:lnTo>
                  <a:pt x="0" y="20727"/>
                </a:lnTo>
                <a:lnTo>
                  <a:pt x="1200" y="20604"/>
                </a:lnTo>
                <a:lnTo>
                  <a:pt x="3400" y="20221"/>
                </a:lnTo>
                <a:lnTo>
                  <a:pt x="4867" y="19593"/>
                </a:lnTo>
                <a:lnTo>
                  <a:pt x="5200" y="18889"/>
                </a:lnTo>
                <a:lnTo>
                  <a:pt x="5267" y="17939"/>
                </a:lnTo>
                <a:lnTo>
                  <a:pt x="4933" y="17173"/>
                </a:lnTo>
                <a:lnTo>
                  <a:pt x="4867" y="16192"/>
                </a:lnTo>
                <a:lnTo>
                  <a:pt x="5133" y="15365"/>
                </a:lnTo>
                <a:lnTo>
                  <a:pt x="5333" y="14293"/>
                </a:lnTo>
                <a:lnTo>
                  <a:pt x="5400" y="13573"/>
                </a:lnTo>
                <a:lnTo>
                  <a:pt x="6000" y="12837"/>
                </a:lnTo>
                <a:lnTo>
                  <a:pt x="6667" y="12454"/>
                </a:lnTo>
                <a:lnTo>
                  <a:pt x="7800" y="12117"/>
                </a:lnTo>
                <a:lnTo>
                  <a:pt x="7733" y="12439"/>
                </a:lnTo>
                <a:lnTo>
                  <a:pt x="6600" y="13037"/>
                </a:lnTo>
                <a:lnTo>
                  <a:pt x="5400" y="13634"/>
                </a:lnTo>
                <a:lnTo>
                  <a:pt x="4400" y="14231"/>
                </a:lnTo>
                <a:lnTo>
                  <a:pt x="3800" y="14829"/>
                </a:lnTo>
                <a:lnTo>
                  <a:pt x="3267" y="15518"/>
                </a:lnTo>
                <a:lnTo>
                  <a:pt x="3200" y="16223"/>
                </a:lnTo>
                <a:lnTo>
                  <a:pt x="3467" y="16514"/>
                </a:lnTo>
                <a:lnTo>
                  <a:pt x="3533" y="16085"/>
                </a:lnTo>
                <a:lnTo>
                  <a:pt x="3667" y="15365"/>
                </a:lnTo>
                <a:lnTo>
                  <a:pt x="4333" y="14553"/>
                </a:lnTo>
                <a:lnTo>
                  <a:pt x="5200" y="13879"/>
                </a:lnTo>
                <a:lnTo>
                  <a:pt x="6533" y="13266"/>
                </a:lnTo>
                <a:lnTo>
                  <a:pt x="7467" y="12791"/>
                </a:lnTo>
                <a:lnTo>
                  <a:pt x="7933" y="12638"/>
                </a:lnTo>
                <a:lnTo>
                  <a:pt x="7800" y="14186"/>
                </a:lnTo>
                <a:lnTo>
                  <a:pt x="7200" y="15380"/>
                </a:lnTo>
                <a:lnTo>
                  <a:pt x="6400" y="16346"/>
                </a:lnTo>
                <a:lnTo>
                  <a:pt x="6067" y="16943"/>
                </a:lnTo>
                <a:lnTo>
                  <a:pt x="6200" y="17556"/>
                </a:lnTo>
                <a:lnTo>
                  <a:pt x="6533" y="18107"/>
                </a:lnTo>
                <a:lnTo>
                  <a:pt x="7133" y="18551"/>
                </a:lnTo>
                <a:lnTo>
                  <a:pt x="7600" y="18858"/>
                </a:lnTo>
                <a:lnTo>
                  <a:pt x="7533" y="19287"/>
                </a:lnTo>
                <a:lnTo>
                  <a:pt x="7067" y="19900"/>
                </a:lnTo>
                <a:lnTo>
                  <a:pt x="6067" y="20512"/>
                </a:lnTo>
                <a:lnTo>
                  <a:pt x="5333" y="20849"/>
                </a:lnTo>
                <a:lnTo>
                  <a:pt x="4067" y="21340"/>
                </a:lnTo>
                <a:lnTo>
                  <a:pt x="3333" y="21600"/>
                </a:lnTo>
                <a:lnTo>
                  <a:pt x="5000" y="21140"/>
                </a:lnTo>
                <a:lnTo>
                  <a:pt x="6200" y="20635"/>
                </a:lnTo>
                <a:lnTo>
                  <a:pt x="7400" y="19854"/>
                </a:lnTo>
                <a:lnTo>
                  <a:pt x="7867" y="19287"/>
                </a:lnTo>
                <a:lnTo>
                  <a:pt x="7933" y="18766"/>
                </a:lnTo>
                <a:lnTo>
                  <a:pt x="7533" y="18398"/>
                </a:lnTo>
                <a:lnTo>
                  <a:pt x="7000" y="18153"/>
                </a:lnTo>
                <a:lnTo>
                  <a:pt x="6667" y="17740"/>
                </a:lnTo>
                <a:lnTo>
                  <a:pt x="6667" y="17694"/>
                </a:lnTo>
                <a:lnTo>
                  <a:pt x="6467" y="17081"/>
                </a:lnTo>
                <a:lnTo>
                  <a:pt x="6467" y="17035"/>
                </a:lnTo>
                <a:lnTo>
                  <a:pt x="6800" y="16376"/>
                </a:lnTo>
                <a:lnTo>
                  <a:pt x="7533" y="15610"/>
                </a:lnTo>
                <a:lnTo>
                  <a:pt x="8133" y="14553"/>
                </a:lnTo>
                <a:lnTo>
                  <a:pt x="8467" y="13603"/>
                </a:lnTo>
                <a:lnTo>
                  <a:pt x="8467" y="12546"/>
                </a:lnTo>
                <a:lnTo>
                  <a:pt x="8400" y="11704"/>
                </a:lnTo>
                <a:lnTo>
                  <a:pt x="8600" y="11198"/>
                </a:lnTo>
                <a:lnTo>
                  <a:pt x="9133" y="10218"/>
                </a:lnTo>
                <a:lnTo>
                  <a:pt x="9867" y="9467"/>
                </a:lnTo>
                <a:lnTo>
                  <a:pt x="9867" y="9421"/>
                </a:lnTo>
                <a:lnTo>
                  <a:pt x="10733" y="8318"/>
                </a:lnTo>
                <a:lnTo>
                  <a:pt x="11333" y="7323"/>
                </a:lnTo>
                <a:lnTo>
                  <a:pt x="11600" y="6526"/>
                </a:lnTo>
                <a:lnTo>
                  <a:pt x="11800" y="5760"/>
                </a:lnTo>
                <a:lnTo>
                  <a:pt x="11800" y="5714"/>
                </a:lnTo>
                <a:lnTo>
                  <a:pt x="11533" y="4841"/>
                </a:lnTo>
                <a:lnTo>
                  <a:pt x="11400" y="4351"/>
                </a:lnTo>
                <a:lnTo>
                  <a:pt x="11600" y="3922"/>
                </a:lnTo>
                <a:lnTo>
                  <a:pt x="12333" y="3278"/>
                </a:lnTo>
                <a:lnTo>
                  <a:pt x="13267" y="2574"/>
                </a:lnTo>
                <a:lnTo>
                  <a:pt x="14533" y="2068"/>
                </a:lnTo>
                <a:lnTo>
                  <a:pt x="15600" y="1700"/>
                </a:lnTo>
                <a:lnTo>
                  <a:pt x="16800" y="1440"/>
                </a:lnTo>
                <a:lnTo>
                  <a:pt x="17000" y="1792"/>
                </a:lnTo>
                <a:lnTo>
                  <a:pt x="17600" y="2160"/>
                </a:lnTo>
                <a:lnTo>
                  <a:pt x="18133" y="2359"/>
                </a:lnTo>
                <a:lnTo>
                  <a:pt x="17733" y="1900"/>
                </a:lnTo>
                <a:lnTo>
                  <a:pt x="17533" y="1517"/>
                </a:lnTo>
                <a:lnTo>
                  <a:pt x="17600" y="1256"/>
                </a:lnTo>
                <a:lnTo>
                  <a:pt x="18467" y="1042"/>
                </a:lnTo>
                <a:lnTo>
                  <a:pt x="20000" y="735"/>
                </a:lnTo>
                <a:lnTo>
                  <a:pt x="21067" y="1271"/>
                </a:lnTo>
                <a:lnTo>
                  <a:pt x="21333" y="1287"/>
                </a:lnTo>
                <a:lnTo>
                  <a:pt x="21600" y="1210"/>
                </a:lnTo>
              </a:path>
            </a:pathLst>
          </a:custGeom>
          <a:solidFill>
            <a:srgbClr val="FF33FF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914400">
              <a:defRPr sz="18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369" name="05-3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600575" y="2039937"/>
            <a:ext cx="1595438" cy="1397001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Shape 370"/>
          <p:cNvSpPr/>
          <p:nvPr/>
        </p:nvSpPr>
        <p:spPr>
          <a:xfrm>
            <a:off x="3475037" y="1811337"/>
            <a:ext cx="1404938" cy="336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sz="16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Femoral arter</a:t>
            </a:r>
          </a:p>
        </p:txBody>
      </p:sp>
      <p:sp>
        <p:nvSpPr>
          <p:cNvPr id="371" name="Shape 371"/>
          <p:cNvSpPr/>
          <p:nvPr/>
        </p:nvSpPr>
        <p:spPr>
          <a:xfrm>
            <a:off x="5003800" y="1773237"/>
            <a:ext cx="1312863" cy="336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sz="16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Femoral ven</a:t>
            </a:r>
          </a:p>
        </p:txBody>
      </p:sp>
      <p:pic>
        <p:nvPicPr>
          <p:cNvPr id="372" name="05-4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608762" y="2039937"/>
            <a:ext cx="1808163" cy="1397001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Shape 373"/>
          <p:cNvSpPr/>
          <p:nvPr/>
        </p:nvSpPr>
        <p:spPr>
          <a:xfrm>
            <a:off x="6762750" y="1755775"/>
            <a:ext cx="1436688" cy="33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sz="16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Popliteal arter</a:t>
            </a:r>
          </a:p>
        </p:txBody>
      </p:sp>
      <p:sp>
        <p:nvSpPr>
          <p:cNvPr id="374" name="Shape 374"/>
          <p:cNvSpPr/>
          <p:nvPr/>
        </p:nvSpPr>
        <p:spPr>
          <a:xfrm>
            <a:off x="4370387" y="3908425"/>
            <a:ext cx="1933576" cy="33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sz="16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Dorsalis pedis arter</a:t>
            </a:r>
          </a:p>
        </p:txBody>
      </p:sp>
      <p:pic>
        <p:nvPicPr>
          <p:cNvPr id="375" name="06-4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6710362" y="4041775"/>
            <a:ext cx="1595438" cy="133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Shape 376"/>
          <p:cNvSpPr/>
          <p:nvPr/>
        </p:nvSpPr>
        <p:spPr>
          <a:xfrm>
            <a:off x="6611937" y="5229225"/>
            <a:ext cx="1946276" cy="33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sz="16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Posterior tibial arter</a:t>
            </a:r>
          </a:p>
        </p:txBody>
      </p:sp>
    </p:spTree>
    <p:extLst>
      <p:ext uri="{BB962C8B-B14F-4D97-AF65-F5344CB8AC3E}">
        <p14:creationId xmlns:p14="http://schemas.microsoft.com/office/powerpoint/2010/main" val="51471861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/>
          <p:nvPr/>
        </p:nvSpPr>
        <p:spPr>
          <a:xfrm>
            <a:off x="469900" y="227330"/>
            <a:ext cx="822960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defRPr sz="36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lang="tr-TR" sz="3600">
                <a:uFill>
                  <a:solidFill/>
                </a:uFill>
              </a:rPr>
              <a:t>Ayak bileği kol (</a:t>
            </a:r>
            <a:r>
              <a:rPr sz="3600">
                <a:uFill>
                  <a:solidFill/>
                </a:uFill>
              </a:rPr>
              <a:t>Ankle-brakial</a:t>
            </a:r>
            <a:r>
              <a:rPr lang="tr-TR" sz="3600">
                <a:uFill>
                  <a:solidFill/>
                </a:uFill>
              </a:rPr>
              <a:t>)</a:t>
            </a:r>
            <a:r>
              <a:rPr sz="3600">
                <a:uFill>
                  <a:solidFill/>
                </a:uFill>
              </a:rPr>
              <a:t> indeks</a:t>
            </a:r>
            <a:r>
              <a:rPr lang="tr-TR" sz="3600">
                <a:uFill>
                  <a:solidFill/>
                </a:uFill>
              </a:rPr>
              <a:t>i</a:t>
            </a:r>
            <a:endParaRPr sz="3600">
              <a:uFill>
                <a:solidFill/>
              </a:uFill>
            </a:endParaRPr>
          </a:p>
        </p:txBody>
      </p:sp>
      <p:pic>
        <p:nvPicPr>
          <p:cNvPr id="518" name="イメージ-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327400" y="836612"/>
            <a:ext cx="2514600" cy="5081588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Shape 519"/>
          <p:cNvSpPr/>
          <p:nvPr/>
        </p:nvSpPr>
        <p:spPr>
          <a:xfrm>
            <a:off x="5872162" y="3033712"/>
            <a:ext cx="2112963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lnSpc>
                <a:spcPct val="90000"/>
              </a:lnSpc>
              <a:defRPr sz="16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Sol kol sistolik basınç</a:t>
            </a:r>
          </a:p>
        </p:txBody>
      </p:sp>
      <p:sp>
        <p:nvSpPr>
          <p:cNvPr id="520" name="Shape 520"/>
          <p:cNvSpPr/>
          <p:nvPr/>
        </p:nvSpPr>
        <p:spPr>
          <a:xfrm>
            <a:off x="3429000" y="5354637"/>
            <a:ext cx="46513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lvl="0" algn="ctr" defTabSz="914400">
              <a:lnSpc>
                <a:spcPct val="90000"/>
              </a:lnSpc>
              <a:defRPr sz="1800"/>
            </a:pPr>
            <a:r>
              <a:rPr sz="16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DP</a:t>
            </a:r>
          </a:p>
          <a:p>
            <a:pPr lvl="0" algn="ctr" defTabSz="914400">
              <a:lnSpc>
                <a:spcPct val="90000"/>
              </a:lnSpc>
              <a:defRPr sz="1800"/>
            </a:pPr>
            <a:r>
              <a:rPr sz="16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PT</a:t>
            </a:r>
          </a:p>
        </p:txBody>
      </p:sp>
      <p:sp>
        <p:nvSpPr>
          <p:cNvPr id="521" name="Shape 521"/>
          <p:cNvSpPr/>
          <p:nvPr/>
        </p:nvSpPr>
        <p:spPr>
          <a:xfrm>
            <a:off x="3363912" y="5305425"/>
            <a:ext cx="195263" cy="669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/>
            <a:round/>
          </a:ln>
        </p:spPr>
        <p:txBody>
          <a:bodyPr lIns="0" tIns="0" rIns="0" bIns="0" anchor="ctr"/>
          <a:lstStyle/>
          <a:p>
            <a:pPr lvl="0" defTabSz="914400">
              <a:defRPr sz="18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522" name="Shape 522"/>
          <p:cNvSpPr/>
          <p:nvPr/>
        </p:nvSpPr>
        <p:spPr>
          <a:xfrm>
            <a:off x="1831975" y="5354637"/>
            <a:ext cx="144780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lvl="0" algn="r" defTabSz="914400">
              <a:lnSpc>
                <a:spcPct val="90000"/>
              </a:lnSpc>
              <a:defRPr sz="1800"/>
            </a:pPr>
            <a:r>
              <a:rPr sz="16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Sağ bilek</a:t>
            </a:r>
            <a:br>
              <a:rPr sz="16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</a:br>
            <a:r>
              <a:rPr sz="16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sistolik basınç</a:t>
            </a:r>
          </a:p>
        </p:txBody>
      </p:sp>
      <p:sp>
        <p:nvSpPr>
          <p:cNvPr id="523" name="Shape 523"/>
          <p:cNvSpPr/>
          <p:nvPr/>
        </p:nvSpPr>
        <p:spPr>
          <a:xfrm>
            <a:off x="5191125" y="5354637"/>
            <a:ext cx="46513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lvl="0" algn="ctr" defTabSz="914400">
              <a:lnSpc>
                <a:spcPct val="90000"/>
              </a:lnSpc>
              <a:defRPr sz="1800"/>
            </a:pPr>
            <a:r>
              <a:rPr sz="16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DP</a:t>
            </a:r>
          </a:p>
          <a:p>
            <a:pPr lvl="0" algn="ctr" defTabSz="914400">
              <a:lnSpc>
                <a:spcPct val="90000"/>
              </a:lnSpc>
              <a:defRPr sz="1800"/>
            </a:pPr>
            <a:r>
              <a:rPr sz="16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PT</a:t>
            </a:r>
          </a:p>
        </p:txBody>
      </p:sp>
      <p:sp>
        <p:nvSpPr>
          <p:cNvPr id="524" name="Shape 524"/>
          <p:cNvSpPr/>
          <p:nvPr/>
        </p:nvSpPr>
        <p:spPr>
          <a:xfrm flipH="1">
            <a:off x="5511800" y="5305425"/>
            <a:ext cx="195263" cy="669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/>
            <a:round/>
          </a:ln>
        </p:spPr>
        <p:txBody>
          <a:bodyPr lIns="0" tIns="0" rIns="0" bIns="0" anchor="ctr"/>
          <a:lstStyle/>
          <a:p>
            <a:pPr lvl="0" algn="ctr" defTabSz="914400">
              <a:lnSpc>
                <a:spcPct val="90000"/>
              </a:lnSpc>
              <a:defRPr sz="2000" b="1">
                <a:solidFill>
                  <a:srgbClr val="333399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333399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525" name="Shape 525"/>
          <p:cNvSpPr/>
          <p:nvPr/>
        </p:nvSpPr>
        <p:spPr>
          <a:xfrm>
            <a:off x="5891212" y="5351462"/>
            <a:ext cx="2270126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lnSpc>
                <a:spcPct val="90000"/>
              </a:lnSpc>
              <a:defRPr sz="16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Sol bilek sistolik basınç</a:t>
            </a:r>
          </a:p>
        </p:txBody>
      </p:sp>
      <p:graphicFrame>
        <p:nvGraphicFramePr>
          <p:cNvPr id="526" name="Table 526"/>
          <p:cNvGraphicFramePr/>
          <p:nvPr/>
        </p:nvGraphicFramePr>
        <p:xfrm>
          <a:off x="503237" y="1014412"/>
          <a:ext cx="2965450" cy="190315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07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16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90000"/>
                        </a:lnSpc>
                        <a:spcBef>
                          <a:spcPts val="300"/>
                        </a:spcBef>
                        <a:defRPr b="0" i="0">
                          <a:uFillTx/>
                        </a:defRPr>
                      </a:pPr>
                      <a:r>
                        <a:rPr sz="1400" b="1">
                          <a:uFill>
                            <a:solidFill/>
                          </a:uFill>
                        </a:rPr>
                        <a:t>ABI yorum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C0C0C0"/>
                      </a:solidFill>
                      <a:round/>
                    </a:lnL>
                    <a:lnR w="12700">
                      <a:solidFill>
                        <a:srgbClr val="C0C0C0"/>
                      </a:solidFill>
                      <a:round/>
                    </a:lnR>
                    <a:lnT w="12700">
                      <a:solidFill>
                        <a:srgbClr val="C0C0C0"/>
                      </a:solidFill>
                      <a:round/>
                    </a:lnT>
                    <a:lnB w="12700">
                      <a:solidFill>
                        <a:srgbClr val="C0C0C0"/>
                      </a:solidFill>
                      <a:round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2">
                <a:tc>
                  <a:txBody>
                    <a:bodyPr/>
                    <a:lstStyle/>
                    <a:p>
                      <a:pPr marL="176212" lvl="0" indent="-176212" algn="ctr">
                        <a:lnSpc>
                          <a:spcPct val="90000"/>
                        </a:lnSpc>
                        <a:spcBef>
                          <a:spcPts val="300"/>
                        </a:spcBef>
                        <a:defRPr b="0" i="0">
                          <a:uFillTx/>
                        </a:defRPr>
                      </a:pPr>
                      <a:r>
                        <a:rPr sz="1400">
                          <a:uFill>
                            <a:solidFill/>
                          </a:uFill>
                        </a:rPr>
                        <a:t>&gt; 1.30</a:t>
                      </a:r>
                    </a:p>
                  </a:txBody>
                  <a:tcPr marL="38100" marR="38100" marT="38100" marB="38100" anchor="ctr" horzOverflow="overflow">
                    <a:lnL w="12700">
                      <a:solidFill>
                        <a:srgbClr val="C0C0C0"/>
                      </a:solidFill>
                      <a:round/>
                    </a:lnL>
                    <a:lnR w="0">
                      <a:miter lim="400000"/>
                    </a:lnR>
                    <a:lnT w="12700">
                      <a:solidFill>
                        <a:srgbClr val="C0C0C0"/>
                      </a:solidFill>
                      <a:round/>
                    </a:lnT>
                    <a:lnB w="0">
                      <a:miter lim="400000"/>
                    </a:lnB>
                    <a:solidFill>
                      <a:srgbClr val="EEF1E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6212" lvl="0" indent="-176212">
                        <a:lnSpc>
                          <a:spcPct val="90000"/>
                        </a:lnSpc>
                        <a:spcBef>
                          <a:spcPts val="300"/>
                        </a:spcBef>
                        <a:defRPr b="0" i="0">
                          <a:uFillTx/>
                        </a:defRPr>
                      </a:pPr>
                      <a:r>
                        <a:rPr sz="1400">
                          <a:uFill>
                            <a:solidFill/>
                          </a:uFill>
                        </a:rPr>
                        <a:t>Kalsifiye damar</a:t>
                      </a:r>
                    </a:p>
                    <a:p>
                      <a:pPr marL="176212" lvl="0" indent="-176212">
                        <a:lnSpc>
                          <a:spcPct val="90000"/>
                        </a:lnSpc>
                        <a:spcBef>
                          <a:spcPts val="300"/>
                        </a:spcBef>
                        <a:defRPr b="0" i="0">
                          <a:uFillTx/>
                        </a:defRPr>
                      </a:pPr>
                      <a:r>
                        <a:rPr sz="1400">
                          <a:uFill>
                            <a:solidFill/>
                          </a:uFill>
                        </a:rPr>
                        <a:t>nedeniyle uygun değil</a:t>
                      </a:r>
                    </a:p>
                  </a:txBody>
                  <a:tcPr marL="38100" marR="38100" marT="38100" marB="38100" anchor="ctr" horzOverflow="overflow">
                    <a:lnL w="0">
                      <a:miter lim="400000"/>
                    </a:lnL>
                    <a:lnR w="12700">
                      <a:solidFill>
                        <a:srgbClr val="C0C0C0"/>
                      </a:solidFill>
                      <a:round/>
                    </a:lnR>
                    <a:lnT w="12700">
                      <a:solidFill>
                        <a:srgbClr val="C0C0C0"/>
                      </a:solidFill>
                      <a:round/>
                    </a:lnT>
                    <a:lnB w="0">
                      <a:miter lim="400000"/>
                    </a:lnB>
                    <a:solidFill>
                      <a:srgbClr val="EEF1E3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7">
                <a:tc>
                  <a:txBody>
                    <a:bodyPr/>
                    <a:lstStyle/>
                    <a:p>
                      <a:pPr marL="176212" lvl="0" indent="-176212" algn="ctr">
                        <a:lnSpc>
                          <a:spcPct val="90000"/>
                        </a:lnSpc>
                        <a:spcBef>
                          <a:spcPts val="300"/>
                        </a:spcBef>
                        <a:defRPr b="0" i="0">
                          <a:uFillTx/>
                        </a:defRPr>
                      </a:pPr>
                      <a:r>
                        <a:rPr sz="1400">
                          <a:uFill>
                            <a:solidFill/>
                          </a:uFill>
                        </a:rPr>
                        <a:t>0.91-1.30</a:t>
                      </a:r>
                    </a:p>
                  </a:txBody>
                  <a:tcPr marL="38100" marR="38100" marT="38100" marB="38100" anchor="ctr" horzOverflow="overflow">
                    <a:lnL w="12700">
                      <a:solidFill>
                        <a:srgbClr val="C0C0C0"/>
                      </a:solidFill>
                      <a:round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F1E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6212" lvl="0" indent="-176212">
                        <a:lnSpc>
                          <a:spcPct val="90000"/>
                        </a:lnSpc>
                        <a:spcBef>
                          <a:spcPts val="300"/>
                        </a:spcBef>
                        <a:defRPr b="0" i="0">
                          <a:uFillTx/>
                        </a:defRPr>
                      </a:pPr>
                      <a:r>
                        <a:rPr sz="1400">
                          <a:uFill>
                            <a:solidFill/>
                          </a:uFill>
                        </a:rPr>
                        <a:t>Normal</a:t>
                      </a:r>
                    </a:p>
                  </a:txBody>
                  <a:tcPr marL="38100" marR="38100" marT="38100" marB="38100" anchor="ctr" horzOverflow="overflow">
                    <a:lnL w="0">
                      <a:miter lim="400000"/>
                    </a:lnL>
                    <a:lnR w="12700">
                      <a:solidFill>
                        <a:srgbClr val="C0C0C0"/>
                      </a:solidFill>
                      <a:round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F1E3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387">
                <a:tc>
                  <a:txBody>
                    <a:bodyPr/>
                    <a:lstStyle/>
                    <a:p>
                      <a:pPr marL="176212" lvl="0" indent="-176212" algn="ctr">
                        <a:lnSpc>
                          <a:spcPct val="90000"/>
                        </a:lnSpc>
                        <a:spcBef>
                          <a:spcPts val="300"/>
                        </a:spcBef>
                        <a:defRPr b="0" i="0">
                          <a:uFillTx/>
                        </a:defRPr>
                      </a:pPr>
                      <a:r>
                        <a:rPr sz="1400">
                          <a:uFill>
                            <a:solidFill/>
                          </a:uFill>
                        </a:rPr>
                        <a:t>0.41-0.90</a:t>
                      </a:r>
                    </a:p>
                  </a:txBody>
                  <a:tcPr marL="38100" marR="38100" marT="38100" marB="38100" anchor="ctr" horzOverflow="overflow">
                    <a:lnL w="12700">
                      <a:solidFill>
                        <a:srgbClr val="C0C0C0"/>
                      </a:solidFill>
                      <a:round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F1E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6212" lvl="0" indent="-176212">
                        <a:lnSpc>
                          <a:spcPct val="90000"/>
                        </a:lnSpc>
                        <a:spcBef>
                          <a:spcPts val="300"/>
                        </a:spcBef>
                        <a:defRPr b="0" i="0">
                          <a:uFillTx/>
                        </a:defRPr>
                      </a:pPr>
                      <a:r>
                        <a:rPr sz="1400">
                          <a:uFill>
                            <a:solidFill/>
                          </a:uFill>
                        </a:rPr>
                        <a:t>Hafif-orta PAH</a:t>
                      </a:r>
                    </a:p>
                  </a:txBody>
                  <a:tcPr marL="38100" marR="38100" marT="38100" marB="38100" anchor="ctr" horzOverflow="overflow">
                    <a:lnL w="0">
                      <a:miter lim="400000"/>
                    </a:lnL>
                    <a:lnR w="12700">
                      <a:solidFill>
                        <a:srgbClr val="C0C0C0"/>
                      </a:solidFill>
                      <a:round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F1E3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387">
                <a:tc>
                  <a:txBody>
                    <a:bodyPr/>
                    <a:lstStyle/>
                    <a:p>
                      <a:pPr marL="176212" lvl="0" indent="-176212" algn="ctr">
                        <a:lnSpc>
                          <a:spcPct val="90000"/>
                        </a:lnSpc>
                        <a:spcBef>
                          <a:spcPts val="300"/>
                        </a:spcBef>
                        <a:defRPr b="0" i="0">
                          <a:uFillTx/>
                        </a:defRPr>
                      </a:pPr>
                      <a:r>
                        <a:rPr sz="1400">
                          <a:uFill>
                            <a:solidFill/>
                          </a:uFill>
                        </a:rPr>
                        <a:t>0.00-0.40</a:t>
                      </a:r>
                    </a:p>
                  </a:txBody>
                  <a:tcPr marL="38100" marR="38100" marT="38100" marB="38100" anchor="ctr" horzOverflow="overflow">
                    <a:lnL w="12700">
                      <a:solidFill>
                        <a:srgbClr val="C0C0C0"/>
                      </a:solidFill>
                      <a:round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C0C0C0"/>
                      </a:solidFill>
                      <a:round/>
                    </a:lnB>
                    <a:solidFill>
                      <a:srgbClr val="EEF1E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6212" lvl="0" indent="-176212">
                        <a:lnSpc>
                          <a:spcPct val="90000"/>
                        </a:lnSpc>
                        <a:spcBef>
                          <a:spcPts val="300"/>
                        </a:spcBef>
                        <a:defRPr b="0" i="0">
                          <a:uFillTx/>
                        </a:defRPr>
                      </a:pPr>
                      <a:r>
                        <a:rPr sz="1400">
                          <a:uFill>
                            <a:solidFill/>
                          </a:uFill>
                        </a:rPr>
                        <a:t>Ciddi PAH</a:t>
                      </a:r>
                    </a:p>
                  </a:txBody>
                  <a:tcPr marL="38100" marR="38100" marT="38100" marB="38100" anchor="ctr" horzOverflow="overflow">
                    <a:lnL w="0">
                      <a:miter lim="400000"/>
                    </a:lnL>
                    <a:lnR w="12700">
                      <a:solidFill>
                        <a:srgbClr val="C0C0C0"/>
                      </a:solidFill>
                      <a:round/>
                    </a:lnR>
                    <a:lnT w="0">
                      <a:miter lim="400000"/>
                    </a:lnT>
                    <a:lnB w="12700">
                      <a:solidFill>
                        <a:srgbClr val="C0C0C0"/>
                      </a:solidFill>
                      <a:round/>
                    </a:lnB>
                    <a:solidFill>
                      <a:srgbClr val="EEF1E3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41" name="Group 541"/>
          <p:cNvGrpSpPr/>
          <p:nvPr/>
        </p:nvGrpSpPr>
        <p:grpSpPr>
          <a:xfrm>
            <a:off x="5618162" y="3613150"/>
            <a:ext cx="2905126" cy="609600"/>
            <a:chOff x="0" y="0"/>
            <a:chExt cx="2905125" cy="609600"/>
          </a:xfrm>
        </p:grpSpPr>
        <p:grpSp>
          <p:nvGrpSpPr>
            <p:cNvPr id="529" name="Group 529"/>
            <p:cNvGrpSpPr/>
            <p:nvPr/>
          </p:nvGrpSpPr>
          <p:grpSpPr>
            <a:xfrm>
              <a:off x="0" y="0"/>
              <a:ext cx="1016000" cy="609600"/>
              <a:chOff x="0" y="0"/>
              <a:chExt cx="1016000" cy="609600"/>
            </a:xfrm>
          </p:grpSpPr>
          <p:sp>
            <p:nvSpPr>
              <p:cNvPr id="527" name="Shape 527"/>
              <p:cNvSpPr/>
              <p:nvPr/>
            </p:nvSpPr>
            <p:spPr>
              <a:xfrm>
                <a:off x="0" y="0"/>
                <a:ext cx="1016000" cy="609600"/>
              </a:xfrm>
              <a:prstGeom prst="rect">
                <a:avLst/>
              </a:prstGeom>
              <a:solidFill>
                <a:srgbClr val="CC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defTabSz="914400">
                  <a:spcBef>
                    <a:spcPts val="400"/>
                  </a:spcBef>
                  <a:defRPr sz="1400" b="1">
                    <a:uFill>
                      <a:solidFill/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  <a:endParaRPr/>
              </a:p>
            </p:txBody>
          </p:sp>
          <p:sp>
            <p:nvSpPr>
              <p:cNvPr id="528" name="Shape 528"/>
              <p:cNvSpPr/>
              <p:nvPr/>
            </p:nvSpPr>
            <p:spPr>
              <a:xfrm>
                <a:off x="0" y="155308"/>
                <a:ext cx="1016000" cy="2989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lvl="0" defTabSz="914400">
                  <a:spcBef>
                    <a:spcPts val="300"/>
                  </a:spcBef>
                  <a:defRPr sz="1800"/>
                </a:pPr>
                <a:r>
                  <a:rPr sz="1400" b="1">
                    <a:uFill>
                      <a:solidFill/>
                    </a:uFill>
                    <a:latin typeface="+mn-lt"/>
                    <a:ea typeface="+mn-ea"/>
                    <a:cs typeface="+mn-cs"/>
                    <a:sym typeface="Arial"/>
                  </a:rPr>
                  <a:t>Sol ABI =</a:t>
                </a:r>
              </a:p>
            </p:txBody>
          </p:sp>
        </p:grpSp>
        <p:grpSp>
          <p:nvGrpSpPr>
            <p:cNvPr id="532" name="Group 532"/>
            <p:cNvGrpSpPr/>
            <p:nvPr/>
          </p:nvGrpSpPr>
          <p:grpSpPr>
            <a:xfrm>
              <a:off x="1016000" y="0"/>
              <a:ext cx="1889125" cy="304800"/>
              <a:chOff x="0" y="0"/>
              <a:chExt cx="1889125" cy="304800"/>
            </a:xfrm>
          </p:grpSpPr>
          <p:sp>
            <p:nvSpPr>
              <p:cNvPr id="530" name="Shape 530"/>
              <p:cNvSpPr/>
              <p:nvPr/>
            </p:nvSpPr>
            <p:spPr>
              <a:xfrm>
                <a:off x="0" y="0"/>
                <a:ext cx="1889125" cy="304800"/>
              </a:xfrm>
              <a:prstGeom prst="rect">
                <a:avLst/>
              </a:prstGeom>
              <a:solidFill>
                <a:srgbClr val="EEF1E3">
                  <a:alpha val="5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defTabSz="914400">
                  <a:spcBef>
                    <a:spcPts val="400"/>
                  </a:spcBef>
                  <a:defRPr sz="140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  <a:endParaRPr/>
              </a:p>
            </p:txBody>
          </p:sp>
          <p:sp>
            <p:nvSpPr>
              <p:cNvPr id="531" name="Shape 531"/>
              <p:cNvSpPr/>
              <p:nvPr/>
            </p:nvSpPr>
            <p:spPr>
              <a:xfrm>
                <a:off x="0" y="2908"/>
                <a:ext cx="1889125" cy="2989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defTabSz="914400">
                  <a:spcBef>
                    <a:spcPts val="300"/>
                  </a:spcBef>
                  <a:defRPr sz="140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400">
                    <a:uFill>
                      <a:solidFill/>
                    </a:uFill>
                  </a:rPr>
                  <a:t>Sol bilek basıncı</a:t>
                </a:r>
              </a:p>
            </p:txBody>
          </p:sp>
        </p:grpSp>
        <p:grpSp>
          <p:nvGrpSpPr>
            <p:cNvPr id="535" name="Group 535"/>
            <p:cNvGrpSpPr/>
            <p:nvPr/>
          </p:nvGrpSpPr>
          <p:grpSpPr>
            <a:xfrm>
              <a:off x="1016000" y="304800"/>
              <a:ext cx="1889125" cy="304800"/>
              <a:chOff x="0" y="0"/>
              <a:chExt cx="1889125" cy="304800"/>
            </a:xfrm>
          </p:grpSpPr>
          <p:sp>
            <p:nvSpPr>
              <p:cNvPr id="533" name="Shape 533"/>
              <p:cNvSpPr/>
              <p:nvPr/>
            </p:nvSpPr>
            <p:spPr>
              <a:xfrm>
                <a:off x="0" y="0"/>
                <a:ext cx="1889125" cy="304800"/>
              </a:xfrm>
              <a:prstGeom prst="rect">
                <a:avLst/>
              </a:prstGeom>
              <a:solidFill>
                <a:srgbClr val="EEF1E3">
                  <a:alpha val="5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defTabSz="914400">
                  <a:spcBef>
                    <a:spcPts val="400"/>
                  </a:spcBef>
                  <a:defRPr sz="140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  <a:endParaRPr/>
              </a:p>
            </p:txBody>
          </p:sp>
          <p:sp>
            <p:nvSpPr>
              <p:cNvPr id="534" name="Shape 534"/>
              <p:cNvSpPr/>
              <p:nvPr/>
            </p:nvSpPr>
            <p:spPr>
              <a:xfrm>
                <a:off x="0" y="2908"/>
                <a:ext cx="1889125" cy="2989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defTabSz="914400">
                  <a:spcBef>
                    <a:spcPts val="300"/>
                  </a:spcBef>
                  <a:defRPr sz="140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400">
                    <a:uFill>
                      <a:solidFill/>
                    </a:uFill>
                  </a:rPr>
                  <a:t>Kol basıncı</a:t>
                </a:r>
              </a:p>
            </p:txBody>
          </p:sp>
        </p:grpSp>
        <p:sp>
          <p:nvSpPr>
            <p:cNvPr id="536" name="Shape 536"/>
            <p:cNvSpPr/>
            <p:nvPr/>
          </p:nvSpPr>
          <p:spPr>
            <a:xfrm>
              <a:off x="1016000" y="304800"/>
              <a:ext cx="188912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 flipH="1">
              <a:off x="-1" y="0"/>
              <a:ext cx="2" cy="6096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2905125" y="0"/>
              <a:ext cx="0" cy="6096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0" y="0"/>
              <a:ext cx="290512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0" y="609600"/>
              <a:ext cx="290512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556" name="Group 556"/>
          <p:cNvGrpSpPr/>
          <p:nvPr/>
        </p:nvGrpSpPr>
        <p:grpSpPr>
          <a:xfrm>
            <a:off x="514350" y="3609975"/>
            <a:ext cx="3200400" cy="625475"/>
            <a:chOff x="0" y="0"/>
            <a:chExt cx="3200400" cy="625475"/>
          </a:xfrm>
        </p:grpSpPr>
        <p:grpSp>
          <p:nvGrpSpPr>
            <p:cNvPr id="544" name="Group 544"/>
            <p:cNvGrpSpPr/>
            <p:nvPr/>
          </p:nvGrpSpPr>
          <p:grpSpPr>
            <a:xfrm>
              <a:off x="0" y="0"/>
              <a:ext cx="1184275" cy="625475"/>
              <a:chOff x="0" y="0"/>
              <a:chExt cx="1184275" cy="625475"/>
            </a:xfrm>
          </p:grpSpPr>
          <p:sp>
            <p:nvSpPr>
              <p:cNvPr id="542" name="Shape 542"/>
              <p:cNvSpPr/>
              <p:nvPr/>
            </p:nvSpPr>
            <p:spPr>
              <a:xfrm>
                <a:off x="0" y="0"/>
                <a:ext cx="1184275" cy="625475"/>
              </a:xfrm>
              <a:prstGeom prst="rect">
                <a:avLst/>
              </a:prstGeom>
              <a:solidFill>
                <a:srgbClr val="CC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defTabSz="914400">
                  <a:spcBef>
                    <a:spcPts val="400"/>
                  </a:spcBef>
                  <a:defRPr sz="1400" b="1">
                    <a:uFill>
                      <a:solidFill/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  <a:endParaRPr/>
              </a:p>
            </p:txBody>
          </p:sp>
          <p:sp>
            <p:nvSpPr>
              <p:cNvPr id="543" name="Shape 543"/>
              <p:cNvSpPr/>
              <p:nvPr/>
            </p:nvSpPr>
            <p:spPr>
              <a:xfrm>
                <a:off x="0" y="163245"/>
                <a:ext cx="1184275" cy="2989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lvl="0" defTabSz="914400">
                  <a:spcBef>
                    <a:spcPts val="300"/>
                  </a:spcBef>
                  <a:defRPr sz="1800"/>
                </a:pPr>
                <a:r>
                  <a:rPr sz="1400" b="1">
                    <a:uFill>
                      <a:solidFill/>
                    </a:uFill>
                    <a:latin typeface="+mn-lt"/>
                    <a:ea typeface="+mn-ea"/>
                    <a:cs typeface="+mn-cs"/>
                    <a:sym typeface="Arial"/>
                  </a:rPr>
                  <a:t>Sağ ABI =</a:t>
                </a:r>
              </a:p>
            </p:txBody>
          </p:sp>
        </p:grpSp>
        <p:grpSp>
          <p:nvGrpSpPr>
            <p:cNvPr id="547" name="Group 547"/>
            <p:cNvGrpSpPr/>
            <p:nvPr/>
          </p:nvGrpSpPr>
          <p:grpSpPr>
            <a:xfrm>
              <a:off x="1184275" y="0"/>
              <a:ext cx="2016125" cy="304800"/>
              <a:chOff x="0" y="0"/>
              <a:chExt cx="2016125" cy="304800"/>
            </a:xfrm>
          </p:grpSpPr>
          <p:sp>
            <p:nvSpPr>
              <p:cNvPr id="545" name="Shape 545"/>
              <p:cNvSpPr/>
              <p:nvPr/>
            </p:nvSpPr>
            <p:spPr>
              <a:xfrm>
                <a:off x="0" y="0"/>
                <a:ext cx="2016125" cy="304800"/>
              </a:xfrm>
              <a:prstGeom prst="rect">
                <a:avLst/>
              </a:prstGeom>
              <a:solidFill>
                <a:srgbClr val="EEF1E3">
                  <a:alpha val="5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defTabSz="914400">
                  <a:spcBef>
                    <a:spcPts val="400"/>
                  </a:spcBef>
                  <a:defRPr sz="140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  <a:endParaRPr/>
              </a:p>
            </p:txBody>
          </p:sp>
          <p:sp>
            <p:nvSpPr>
              <p:cNvPr id="546" name="Shape 546"/>
              <p:cNvSpPr/>
              <p:nvPr/>
            </p:nvSpPr>
            <p:spPr>
              <a:xfrm>
                <a:off x="0" y="2908"/>
                <a:ext cx="2016125" cy="2989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defTabSz="914400">
                  <a:spcBef>
                    <a:spcPts val="300"/>
                  </a:spcBef>
                  <a:defRPr sz="140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400">
                    <a:uFill>
                      <a:solidFill/>
                    </a:uFill>
                  </a:rPr>
                  <a:t>Sağ bilek basıncı</a:t>
                </a:r>
              </a:p>
            </p:txBody>
          </p:sp>
        </p:grpSp>
        <p:grpSp>
          <p:nvGrpSpPr>
            <p:cNvPr id="550" name="Group 550"/>
            <p:cNvGrpSpPr/>
            <p:nvPr/>
          </p:nvGrpSpPr>
          <p:grpSpPr>
            <a:xfrm>
              <a:off x="1184275" y="304800"/>
              <a:ext cx="2016125" cy="320675"/>
              <a:chOff x="0" y="0"/>
              <a:chExt cx="2016125" cy="320674"/>
            </a:xfrm>
          </p:grpSpPr>
          <p:sp>
            <p:nvSpPr>
              <p:cNvPr id="548" name="Shape 548"/>
              <p:cNvSpPr/>
              <p:nvPr/>
            </p:nvSpPr>
            <p:spPr>
              <a:xfrm>
                <a:off x="0" y="0"/>
                <a:ext cx="2016125" cy="320675"/>
              </a:xfrm>
              <a:prstGeom prst="rect">
                <a:avLst/>
              </a:prstGeom>
              <a:solidFill>
                <a:srgbClr val="EEF1E3">
                  <a:alpha val="5019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defTabSz="914400">
                  <a:spcBef>
                    <a:spcPts val="800"/>
                  </a:spcBef>
                  <a:defRPr sz="140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  <a:endParaRPr/>
              </a:p>
            </p:txBody>
          </p:sp>
          <p:sp>
            <p:nvSpPr>
              <p:cNvPr id="549" name="Shape 549"/>
              <p:cNvSpPr/>
              <p:nvPr/>
            </p:nvSpPr>
            <p:spPr>
              <a:xfrm>
                <a:off x="0" y="10845"/>
                <a:ext cx="2016125" cy="2989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defTabSz="914400">
                  <a:spcBef>
                    <a:spcPts val="600"/>
                  </a:spcBef>
                  <a:defRPr sz="140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400">
                    <a:uFill>
                      <a:solidFill/>
                    </a:uFill>
                  </a:rPr>
                  <a:t>Kol basıncı</a:t>
                </a:r>
              </a:p>
            </p:txBody>
          </p:sp>
        </p:grpSp>
        <p:sp>
          <p:nvSpPr>
            <p:cNvPr id="551" name="Shape 551"/>
            <p:cNvSpPr/>
            <p:nvPr/>
          </p:nvSpPr>
          <p:spPr>
            <a:xfrm>
              <a:off x="1184275" y="304800"/>
              <a:ext cx="201612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 flipH="1">
              <a:off x="-1" y="0"/>
              <a:ext cx="2" cy="62547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3200400" y="0"/>
              <a:ext cx="0" cy="62547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0" y="0"/>
              <a:ext cx="320040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0" y="625475"/>
              <a:ext cx="320040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557" name="Shape 557"/>
          <p:cNvSpPr/>
          <p:nvPr/>
        </p:nvSpPr>
        <p:spPr>
          <a:xfrm>
            <a:off x="234950" y="6153150"/>
            <a:ext cx="3819525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914400">
              <a:defRPr sz="14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</a:rPr>
              <a:t>DT: Dorsalis Pedis, PT: Posterior Tibial</a:t>
            </a:r>
          </a:p>
        </p:txBody>
      </p:sp>
      <p:sp>
        <p:nvSpPr>
          <p:cNvPr id="558" name="Shape 558"/>
          <p:cNvSpPr/>
          <p:nvPr/>
        </p:nvSpPr>
        <p:spPr>
          <a:xfrm>
            <a:off x="2771775" y="6176962"/>
            <a:ext cx="599122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r" defTabSz="914400">
              <a:defRPr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</a:rPr>
              <a:t>Hiatt WR. N Engl J Med. 2001;344(21):1608-21</a:t>
            </a:r>
          </a:p>
        </p:txBody>
      </p:sp>
      <p:pic>
        <p:nvPicPr>
          <p:cNvPr id="559" name="01_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616700" y="992187"/>
            <a:ext cx="1965325" cy="1549401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Shape 560"/>
          <p:cNvSpPr/>
          <p:nvPr/>
        </p:nvSpPr>
        <p:spPr>
          <a:xfrm>
            <a:off x="6907212" y="2508250"/>
            <a:ext cx="1471613" cy="33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lvl="0" algn="ctr" defTabSz="914400">
              <a:defRPr sz="1800"/>
            </a:pPr>
            <a:r>
              <a:rPr sz="1600"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Doppler akım</a:t>
            </a:r>
          </a:p>
        </p:txBody>
      </p:sp>
    </p:spTree>
    <p:extLst>
      <p:ext uri="{BB962C8B-B14F-4D97-AF65-F5344CB8AC3E}">
        <p14:creationId xmlns:p14="http://schemas.microsoft.com/office/powerpoint/2010/main" val="28690687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RİFAZİK AKIM"/>
          <p:cNvSpPr txBox="1">
            <a:spLocks noGrp="1"/>
          </p:cNvSpPr>
          <p:nvPr>
            <p:ph type="body" sz="quarter" idx="1"/>
          </p:nvPr>
        </p:nvSpPr>
        <p:spPr>
          <a:xfrm>
            <a:off x="755575" y="548679"/>
            <a:ext cx="3931922" cy="792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771F28"/>
                </a:solidFill>
              </a:defRPr>
            </a:lvl1pPr>
          </a:lstStyle>
          <a:p>
            <a:pPr>
              <a:defRPr sz="2400">
                <a:solidFill>
                  <a:srgbClr val="000000"/>
                </a:solidFill>
              </a:defRPr>
            </a:pPr>
            <a:r>
              <a:rPr sz="2800">
                <a:solidFill>
                  <a:srgbClr val="771F28"/>
                </a:solidFill>
              </a:rPr>
              <a:t>TRİFAZİK AKIM</a:t>
            </a:r>
          </a:p>
        </p:txBody>
      </p:sp>
      <p:sp>
        <p:nvSpPr>
          <p:cNvPr id="202" name="MONOFAZİK AKIM"/>
          <p:cNvSpPr txBox="1"/>
          <p:nvPr/>
        </p:nvSpPr>
        <p:spPr>
          <a:xfrm>
            <a:off x="4499991" y="548679"/>
            <a:ext cx="3931922" cy="792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>
              <a:spcBef>
                <a:spcPts val="200"/>
              </a:spcBef>
              <a:defRPr sz="2800" b="1">
                <a:solidFill>
                  <a:srgbClr val="771F28"/>
                </a:solidFill>
              </a:defRPr>
            </a:lvl1pPr>
          </a:lstStyle>
          <a:p>
            <a:pPr>
              <a:defRPr sz="2400">
                <a:solidFill>
                  <a:srgbClr val="000000"/>
                </a:solidFill>
              </a:defRPr>
            </a:pPr>
            <a:r>
              <a:rPr sz="2800">
                <a:solidFill>
                  <a:srgbClr val="771F28"/>
                </a:solidFill>
              </a:rPr>
              <a:t>MONOFAZİK AKIM</a:t>
            </a:r>
          </a:p>
        </p:txBody>
      </p:sp>
      <p:pic>
        <p:nvPicPr>
          <p:cNvPr id="203" name="image33.png" descr="image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27" y="1268759"/>
            <a:ext cx="3168353" cy="2376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34.png" descr="image34.png"/>
          <p:cNvPicPr>
            <a:picLocks noChangeAspect="1"/>
          </p:cNvPicPr>
          <p:nvPr/>
        </p:nvPicPr>
        <p:blipFill rotWithShape="1">
          <a:blip r:embed="rId3"/>
          <a:srcRect t="4064"/>
          <a:stretch/>
        </p:blipFill>
        <p:spPr>
          <a:xfrm>
            <a:off x="4716016" y="1365337"/>
            <a:ext cx="3456385" cy="227968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30262" y="3836283"/>
            <a:ext cx="8183882" cy="1184149"/>
          </a:xfrm>
        </p:spPr>
        <p:txBody>
          <a:bodyPr/>
          <a:lstStyle/>
          <a:p>
            <a:r>
              <a:rPr lang="en-US" err="1"/>
              <a:t>Arteryel</a:t>
            </a:r>
            <a:r>
              <a:rPr lang="en-US"/>
              <a:t> Doppler USG</a:t>
            </a:r>
          </a:p>
        </p:txBody>
      </p:sp>
    </p:spTree>
    <p:extLst>
      <p:ext uri="{BB962C8B-B14F-4D97-AF65-F5344CB8AC3E}">
        <p14:creationId xmlns:p14="http://schemas.microsoft.com/office/powerpoint/2010/main" val="13560441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-9525" y="-7144"/>
            <a:ext cx="9163050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>
            <a:round/>
          </a:ln>
        </p:spPr>
        <p:txBody>
          <a:bodyPr lIns="50799" tIns="50799" rIns="50799" bIns="50799" anchor="ctr"/>
          <a:lstStyle/>
          <a:p>
            <a:pPr defTabSz="584179">
              <a:defRPr sz="3413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262" name="Shape 262"/>
          <p:cNvSpPr/>
          <p:nvPr/>
        </p:nvSpPr>
        <p:spPr>
          <a:xfrm>
            <a:off x="4381500" y="-7145"/>
            <a:ext cx="4762501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>
            <a:round/>
          </a:ln>
        </p:spPr>
        <p:txBody>
          <a:bodyPr lIns="50799" tIns="50799" rIns="50799" bIns="50799" anchor="ctr"/>
          <a:lstStyle/>
          <a:p>
            <a:pPr defTabSz="584179">
              <a:defRPr sz="3413">
                <a:solidFill>
                  <a:srgbClr val="FFFFFF"/>
                </a:solidFill>
              </a:defRPr>
            </a:pPr>
            <a:endParaRPr sz="2400"/>
          </a:p>
        </p:txBody>
      </p:sp>
      <p:grpSp>
        <p:nvGrpSpPr>
          <p:cNvPr id="265" name="Group 265"/>
          <p:cNvGrpSpPr/>
          <p:nvPr/>
        </p:nvGrpSpPr>
        <p:grpSpPr>
          <a:xfrm>
            <a:off x="-29293" y="-16113"/>
            <a:ext cx="9197177" cy="1058653"/>
            <a:chOff x="0" y="0"/>
            <a:chExt cx="13080429" cy="1505638"/>
          </a:xfrm>
        </p:grpSpPr>
        <p:sp>
          <p:nvSpPr>
            <p:cNvPr id="263" name="Shape 263"/>
            <p:cNvSpPr/>
            <p:nvPr/>
          </p:nvSpPr>
          <p:spPr>
            <a:xfrm rot="21435692">
              <a:off x="13677" y="310807"/>
              <a:ext cx="13031894" cy="88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15352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4179">
                <a:defRPr sz="3413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264" name="Shape 264"/>
            <p:cNvSpPr/>
            <p:nvPr/>
          </p:nvSpPr>
          <p:spPr>
            <a:xfrm rot="21435692">
              <a:off x="20584" y="415270"/>
              <a:ext cx="13050045" cy="72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13546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4179">
                <a:defRPr sz="3413">
                  <a:solidFill>
                    <a:srgbClr val="FFFFFF"/>
                  </a:solidFill>
                </a:defRPr>
              </a:pPr>
              <a:endParaRPr sz="2400"/>
            </a:p>
          </p:txBody>
        </p:sp>
      </p:grp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1" cy="506321"/>
          </a:xfrm>
          <a:prstGeom prst="rect">
            <a:avLst/>
          </a:prstGeom>
        </p:spPr>
        <p:txBody>
          <a:bodyPr lIns="45719" tIns="50799" rIns="45719" anchor="b">
            <a:normAutofit fontScale="90000"/>
          </a:bodyPr>
          <a:lstStyle>
            <a:lvl1pPr defTabSz="1105408">
              <a:defRPr sz="3626">
                <a:solidFill>
                  <a:srgbClr val="FFFF66"/>
                </a:solidFill>
                <a:uFill>
                  <a:solidFill>
                    <a:srgbClr val="FFFF66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549"/>
              <a:t>VENÖZ SİSTEM HASTALIKLARINA YAKLAŞIM VE TANI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1" cy="4983832"/>
          </a:xfrm>
          <a:prstGeom prst="rect">
            <a:avLst/>
          </a:prstGeom>
        </p:spPr>
        <p:txBody>
          <a:bodyPr lIns="88900" tIns="50799" rIns="88900" bIns="50799" anchor="t">
            <a:normAutofit/>
          </a:bodyPr>
          <a:lstStyle/>
          <a:p>
            <a:pPr marL="274310" indent="-274310" defTabSz="914367">
              <a:spcBef>
                <a:spcPts val="422"/>
              </a:spcBef>
              <a:buClr>
                <a:srgbClr val="0BD0D9"/>
              </a:buClr>
              <a:buSzPct val="95000"/>
              <a:buFont typeface="Wingdings 2"/>
              <a:defRPr sz="1800"/>
            </a:pPr>
            <a:r>
              <a:rPr lang="tr-TR" sz="2599" err="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Anamnez</a:t>
            </a:r>
            <a:endParaRPr sz="2599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274310" indent="-274310" defTabSz="914367">
              <a:spcBef>
                <a:spcPts val="422"/>
              </a:spcBef>
              <a:buClr>
                <a:srgbClr val="0BD0D9"/>
              </a:buClr>
              <a:buSzPct val="95000"/>
              <a:buFont typeface="Wingdings 2"/>
              <a:buChar char="●"/>
              <a:defRPr sz="1800"/>
            </a:pPr>
            <a:r>
              <a:rPr sz="2599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Fizik Muayene</a:t>
            </a:r>
            <a:r>
              <a:rPr lang="tr-TR" sz="2599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: </a:t>
            </a:r>
            <a:r>
              <a:rPr lang="tr-TR" err="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Homans</a:t>
            </a:r>
            <a:r>
              <a:rPr lang="tr-TR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bulgusu (+) </a:t>
            </a:r>
            <a:endParaRPr sz="2599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274310" indent="-274310" defTabSz="914367">
              <a:spcBef>
                <a:spcPts val="422"/>
              </a:spcBef>
              <a:buClr>
                <a:srgbClr val="0BD0D9"/>
              </a:buClr>
              <a:buSzPct val="95000"/>
              <a:buFont typeface="Wingdings 2"/>
              <a:defRPr sz="1800"/>
            </a:pPr>
            <a:r>
              <a:rPr sz="2599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LAB (</a:t>
            </a:r>
            <a:r>
              <a:rPr sz="200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D-dimer</a:t>
            </a:r>
            <a:r>
              <a:rPr lang="tr-TR" sz="200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)</a:t>
            </a:r>
            <a:endParaRPr sz="2599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192874" indent="-192874" defTabSz="914367">
              <a:spcBef>
                <a:spcPts val="422"/>
              </a:spcBef>
              <a:buSzTx/>
              <a:buNone/>
              <a:defRPr sz="1800"/>
            </a:pPr>
            <a:endParaRPr sz="2599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268" name="image24.jpg"/>
          <p:cNvPicPr/>
          <p:nvPr/>
        </p:nvPicPr>
        <p:blipFill>
          <a:blip r:embed="rId2"/>
          <a:srcRect t="8855"/>
          <a:stretch>
            <a:fillRect/>
          </a:stretch>
        </p:blipFill>
        <p:spPr>
          <a:xfrm>
            <a:off x="755577" y="2924944"/>
            <a:ext cx="2923258" cy="2552313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1331640" y="5877271"/>
            <a:ext cx="2141612" cy="37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8900" tIns="50799" rIns="88900" bIns="50799">
            <a:spAutoFit/>
          </a:bodyPr>
          <a:lstStyle>
            <a:lvl1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800"/>
              <a:t>VENÖZ DOPPLER</a:t>
            </a:r>
          </a:p>
        </p:txBody>
      </p:sp>
      <p:sp>
        <p:nvSpPr>
          <p:cNvPr id="270" name="Shape 270"/>
          <p:cNvSpPr/>
          <p:nvPr/>
        </p:nvSpPr>
        <p:spPr>
          <a:xfrm>
            <a:off x="4139952" y="5373216"/>
            <a:ext cx="1897955" cy="37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8900" tIns="50799" rIns="88900" bIns="50799">
            <a:spAutoFit/>
          </a:bodyPr>
          <a:lstStyle>
            <a:lvl1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800"/>
              <a:t>BT VENOGRAFİ</a:t>
            </a:r>
          </a:p>
        </p:txBody>
      </p:sp>
      <p:pic>
        <p:nvPicPr>
          <p:cNvPr id="271" name="image25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732240" y="2924944"/>
            <a:ext cx="1440160" cy="2592289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/>
        </p:nvSpPr>
        <p:spPr>
          <a:xfrm>
            <a:off x="6948264" y="5949280"/>
            <a:ext cx="1962076" cy="37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8900" tIns="50799" rIns="88900" bIns="50799">
            <a:spAutoFit/>
          </a:bodyPr>
          <a:lstStyle>
            <a:lvl1pPr algn="l" defTabSz="1300480">
              <a:defRPr sz="25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800"/>
              <a:t>MR VENOGRAFİ</a:t>
            </a:r>
          </a:p>
        </p:txBody>
      </p:sp>
      <p:pic>
        <p:nvPicPr>
          <p:cNvPr id="273" name="image26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283968" y="2924944"/>
            <a:ext cx="1584176" cy="24482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298010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/>
          </p:cNvSpPr>
          <p:nvPr>
            <p:ph type="title"/>
          </p:nvPr>
        </p:nvSpPr>
        <p:spPr bwMode="auto">
          <a:xfrm>
            <a:off x="1424998" y="0"/>
            <a:ext cx="8859838" cy="1371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defTabSz="914400" eaLnBrk="1"/>
            <a:r>
              <a:rPr lang="tr-TR" altLang="tr-TR" sz="4000">
                <a:latin typeface="Arial" charset="-94"/>
                <a:ea typeface="Arial" charset="-94"/>
                <a:cs typeface="Arial" charset="-94"/>
                <a:sym typeface="Arial" charset="-94"/>
              </a:rPr>
              <a:t>Renkli </a:t>
            </a:r>
            <a:r>
              <a:rPr lang="tr-TR" altLang="tr-TR" sz="4000" err="1">
                <a:latin typeface="Arial" charset="-94"/>
                <a:ea typeface="Arial" charset="-94"/>
                <a:cs typeface="Arial" charset="-94"/>
                <a:sym typeface="Arial" charset="-94"/>
              </a:rPr>
              <a:t>Doppler</a:t>
            </a:r>
            <a:r>
              <a:rPr lang="tr-TR" altLang="tr-TR" sz="4000">
                <a:latin typeface="Arial" charset="-94"/>
                <a:ea typeface="Arial" charset="-94"/>
                <a:cs typeface="Arial" charset="-94"/>
                <a:sym typeface="Arial" charset="-94"/>
              </a:rPr>
              <a:t> USG</a:t>
            </a:r>
            <a:endParaRPr lang="tr-TR" altLang="tr-TR"/>
          </a:p>
        </p:txBody>
      </p:sp>
      <p:sp>
        <p:nvSpPr>
          <p:cNvPr id="33795" name="Rectangle 2"/>
          <p:cNvSpPr>
            <a:spLocks noGrp="1"/>
          </p:cNvSpPr>
          <p:nvPr>
            <p:ph type="body" idx="1"/>
          </p:nvPr>
        </p:nvSpPr>
        <p:spPr bwMode="auto">
          <a:xfrm>
            <a:off x="407591" y="1773021"/>
            <a:ext cx="4038600" cy="3886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indent="-342900" eaLnBrk="1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Tx/>
              <a:buChar char="•"/>
            </a:pPr>
            <a:r>
              <a:rPr lang="tr-TR" altLang="tr-TR" err="1">
                <a:latin typeface="Arial" charset="-94"/>
                <a:ea typeface="Arial" charset="-94"/>
                <a:cs typeface="Arial" charset="-94"/>
                <a:sym typeface="Arial" charset="-94"/>
              </a:rPr>
              <a:t>Venlerin</a:t>
            </a:r>
            <a:r>
              <a:rPr lang="tr-TR" altLang="tr-TR">
                <a:latin typeface="Arial" charset="-94"/>
                <a:ea typeface="Arial" charset="-94"/>
                <a:cs typeface="Arial" charset="-94"/>
                <a:sym typeface="Arial" charset="-94"/>
              </a:rPr>
              <a:t> hem anatomik hem de kan akımı hızı ve yönü gibi özelliklerini saptanması, kapakçıkların değerlendirilmesi için kullanılır.</a:t>
            </a:r>
          </a:p>
          <a:p>
            <a:pPr marL="342900" indent="-342900" eaLnBrk="1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Tx/>
              <a:buChar char="•"/>
            </a:pPr>
            <a:r>
              <a:rPr lang="tr-TR" altLang="tr-TR">
                <a:latin typeface="Arial" charset="-94"/>
                <a:ea typeface="Arial" charset="-94"/>
                <a:cs typeface="Arial" charset="-94"/>
                <a:sym typeface="Arial" charset="-94"/>
              </a:rPr>
              <a:t>B-</a:t>
            </a:r>
            <a:r>
              <a:rPr lang="tr-TR" altLang="tr-TR" err="1">
                <a:latin typeface="Arial" charset="-94"/>
                <a:ea typeface="Arial" charset="-94"/>
                <a:cs typeface="Arial" charset="-94"/>
                <a:sym typeface="Arial" charset="-94"/>
              </a:rPr>
              <a:t>mode</a:t>
            </a:r>
            <a:r>
              <a:rPr lang="tr-TR" altLang="tr-TR">
                <a:latin typeface="Arial" charset="-94"/>
                <a:ea typeface="Arial" charset="-94"/>
                <a:cs typeface="Arial" charset="-94"/>
                <a:sym typeface="Arial" charset="-94"/>
              </a:rPr>
              <a:t> </a:t>
            </a:r>
            <a:r>
              <a:rPr lang="tr-TR" altLang="tr-TR" err="1">
                <a:latin typeface="Arial" charset="-94"/>
                <a:ea typeface="Arial" charset="-94"/>
                <a:cs typeface="Arial" charset="-94"/>
                <a:sym typeface="Arial" charset="-94"/>
              </a:rPr>
              <a:t>görünüm,komprese</a:t>
            </a:r>
            <a:r>
              <a:rPr lang="tr-TR" altLang="tr-TR">
                <a:latin typeface="Arial" charset="-94"/>
                <a:ea typeface="Arial" charset="-94"/>
                <a:cs typeface="Arial" charset="-94"/>
                <a:sym typeface="Arial" charset="-94"/>
              </a:rPr>
              <a:t> edilebilme, akımın yönü ve hızı, </a:t>
            </a:r>
            <a:r>
              <a:rPr lang="tr-TR" altLang="tr-TR" err="1">
                <a:latin typeface="Arial" charset="-94"/>
                <a:ea typeface="Arial" charset="-94"/>
                <a:cs typeface="Arial" charset="-94"/>
                <a:sym typeface="Arial" charset="-94"/>
              </a:rPr>
              <a:t>proksimal</a:t>
            </a:r>
            <a:r>
              <a:rPr lang="tr-TR" altLang="tr-TR">
                <a:latin typeface="Arial" charset="-94"/>
                <a:ea typeface="Arial" charset="-94"/>
                <a:cs typeface="Arial" charset="-94"/>
                <a:sym typeface="Arial" charset="-94"/>
              </a:rPr>
              <a:t> ve </a:t>
            </a:r>
            <a:r>
              <a:rPr lang="tr-TR" altLang="tr-TR" err="1">
                <a:latin typeface="Arial" charset="-94"/>
                <a:ea typeface="Arial" charset="-94"/>
                <a:cs typeface="Arial" charset="-94"/>
                <a:sym typeface="Arial" charset="-94"/>
              </a:rPr>
              <a:t>distal</a:t>
            </a:r>
            <a:r>
              <a:rPr lang="tr-TR" altLang="tr-TR">
                <a:latin typeface="Arial" charset="-94"/>
                <a:ea typeface="Arial" charset="-94"/>
                <a:cs typeface="Arial" charset="-94"/>
                <a:sym typeface="Arial" charset="-94"/>
              </a:rPr>
              <a:t> kompresyona yanıt</a:t>
            </a:r>
            <a:endParaRPr lang="tr-TR" altLang="tr-TR"/>
          </a:p>
        </p:txBody>
      </p:sp>
      <p:pic>
        <p:nvPicPr>
          <p:cNvPr id="33796" name="Picture 3" descr="Inserted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" b="2954"/>
          <a:stretch>
            <a:fillRect/>
          </a:stretch>
        </p:blipFill>
        <p:spPr bwMode="auto">
          <a:xfrm>
            <a:off x="4727575" y="977900"/>
            <a:ext cx="4240213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797" name="Picture 4" descr="Inserted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8" b="5408"/>
          <a:stretch>
            <a:fillRect/>
          </a:stretch>
        </p:blipFill>
        <p:spPr bwMode="auto">
          <a:xfrm>
            <a:off x="4641850" y="3933825"/>
            <a:ext cx="4411663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79223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ass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96" y="580714"/>
            <a:ext cx="7449016" cy="556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1347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defTabSz="914400" eaLnBrk="1"/>
            <a:r>
              <a:rPr lang="tr-TR" altLang="tr-TR" sz="4400">
                <a:latin typeface="Arial" charset="-94"/>
                <a:ea typeface="Arial" charset="-94"/>
                <a:cs typeface="Arial" charset="-94"/>
                <a:sym typeface="Arial" charset="-94"/>
              </a:rPr>
              <a:t>Tanı</a:t>
            </a:r>
            <a:endParaRPr lang="tr-TR" altLang="tr-TR"/>
          </a:p>
        </p:txBody>
      </p:sp>
      <p:sp>
        <p:nvSpPr>
          <p:cNvPr id="34819" name="Rectangle 2"/>
          <p:cNvSpPr>
            <a:spLocks noGrp="1"/>
          </p:cNvSpPr>
          <p:nvPr>
            <p:ph type="body" idx="1"/>
          </p:nvPr>
        </p:nvSpPr>
        <p:spPr bwMode="auto">
          <a:xfrm>
            <a:off x="139700" y="1787525"/>
            <a:ext cx="4354513" cy="4913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42900" indent="-342900" eaLnBrk="1">
              <a:lnSpc>
                <a:spcPct val="90000"/>
              </a:lnSpc>
              <a:spcBef>
                <a:spcPts val="500"/>
              </a:spcBef>
              <a:buClr>
                <a:srgbClr val="00007D"/>
              </a:buClr>
              <a:buFontTx/>
              <a:buChar char="•"/>
            </a:pPr>
            <a:r>
              <a:rPr lang="tr-TR" altLang="tr-TR" b="1">
                <a:latin typeface="Arial" charset="-94"/>
                <a:ea typeface="Arial" charset="-94"/>
                <a:cs typeface="Arial" charset="-94"/>
                <a:sym typeface="Arial" charset="-94"/>
              </a:rPr>
              <a:t>Venografi</a:t>
            </a:r>
          </a:p>
          <a:p>
            <a:pPr marL="342900" indent="-342900" eaLnBrk="1">
              <a:lnSpc>
                <a:spcPct val="90000"/>
              </a:lnSpc>
              <a:spcBef>
                <a:spcPts val="400"/>
              </a:spcBef>
              <a:buClr>
                <a:srgbClr val="00007D"/>
              </a:buClr>
              <a:buSzPct val="75000"/>
              <a:buFontTx/>
              <a:buChar char="•"/>
            </a:pPr>
            <a:r>
              <a:rPr lang="tr-TR" altLang="tr-TR" sz="2200">
                <a:latin typeface="Arial" charset="-94"/>
                <a:ea typeface="Arial" charset="-94"/>
                <a:cs typeface="Arial" charset="-94"/>
                <a:sym typeface="Arial" charset="-94"/>
              </a:rPr>
              <a:t>Assendan venografi:Venöz tıkanıklığın veya yetmezlikli perforatörlerin yerini, rekanalizasyon durumunu ve kollateral dolaşımı göstermektedir.</a:t>
            </a:r>
          </a:p>
          <a:p>
            <a:pPr marL="342900" indent="-342900" eaLnBrk="1">
              <a:lnSpc>
                <a:spcPct val="90000"/>
              </a:lnSpc>
              <a:spcBef>
                <a:spcPts val="400"/>
              </a:spcBef>
              <a:buClr>
                <a:srgbClr val="00007D"/>
              </a:buClr>
              <a:buSzPct val="75000"/>
              <a:buFontTx/>
              <a:buChar char="•"/>
            </a:pPr>
            <a:r>
              <a:rPr lang="tr-TR" altLang="tr-TR" sz="2200">
                <a:latin typeface="Arial" charset="-94"/>
                <a:ea typeface="Arial" charset="-94"/>
                <a:cs typeface="Arial" charset="-94"/>
                <a:sym typeface="Arial" charset="-94"/>
              </a:rPr>
              <a:t>Dessendan venografi: Derin femoral ven, yüzeyel femoral ven ve safenofemoral bileşkede varsa inkompetan kapaklar görülür.</a:t>
            </a:r>
            <a:endParaRPr lang="tr-TR" altLang="tr-TR"/>
          </a:p>
        </p:txBody>
      </p:sp>
      <p:pic>
        <p:nvPicPr>
          <p:cNvPr id="36867" name="Picture 3" descr="imag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1649413"/>
            <a:ext cx="4868862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26003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E3DED1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42500" cap="flat">
          <a:solidFill>
            <a:schemeClr val="accent1"/>
          </a:solidFill>
          <a:prstDash val="solid"/>
          <a:bevel/>
        </a:ln>
        <a:effectLst>
          <a:outerShdw blurRad="63500" dist="381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42500" cap="flat">
          <a:solidFill>
            <a:schemeClr val="accent1"/>
          </a:solidFill>
          <a:prstDash val="solid"/>
          <a:bevel/>
        </a:ln>
        <a:effectLst>
          <a:outerShdw blurRad="63500" dist="381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42500" cap="flat">
          <a:solidFill>
            <a:schemeClr val="accent1"/>
          </a:solidFill>
          <a:prstDash val="solid"/>
          <a:bevel/>
        </a:ln>
        <a:effectLst>
          <a:outerShdw blurRad="63500" dist="381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42500" cap="flat">
          <a:solidFill>
            <a:schemeClr val="accent1"/>
          </a:solidFill>
          <a:prstDash val="solid"/>
          <a:bevel/>
        </a:ln>
        <a:effectLst>
          <a:outerShdw blurRad="63500" dist="381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27297</TotalTime>
  <Words>358</Words>
  <Application>Microsoft Macintosh PowerPoint</Application>
  <PresentationFormat>Ekran Gösterisi (4:3)</PresentationFormat>
  <Paragraphs>92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Arial</vt:lpstr>
      <vt:lpstr>Helvetica</vt:lpstr>
      <vt:lpstr>Helvetica Light</vt:lpstr>
      <vt:lpstr>Helvetica Neue</vt:lpstr>
      <vt:lpstr>Verdana</vt:lpstr>
      <vt:lpstr>Wingdings 2</vt:lpstr>
      <vt:lpstr>Default</vt:lpstr>
      <vt:lpstr>PowerPoint Sunusu</vt:lpstr>
      <vt:lpstr>ARTERYEL HASTALIKDA FİZİK MUAYENE</vt:lpstr>
      <vt:lpstr>PowerPoint Sunusu</vt:lpstr>
      <vt:lpstr>PowerPoint Sunusu</vt:lpstr>
      <vt:lpstr>Arteryel Doppler USG</vt:lpstr>
      <vt:lpstr>VENÖZ SİSTEM HASTALIKLARINA YAKLAŞIM VE TANI</vt:lpstr>
      <vt:lpstr>Renkli Doppler USG</vt:lpstr>
      <vt:lpstr>PowerPoint Sunusu</vt:lpstr>
      <vt:lpstr>Tanı</vt:lpstr>
      <vt:lpstr>Başarılar dilerim.  www.ugurbengisun.com ugurbengisun@yahoo.com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Kronik Vasküler Hastalıklarda Tanı Yöntemleri</dc:title>
  <cp:lastModifiedBy>Microsoft Office User</cp:lastModifiedBy>
  <cp:revision>110</cp:revision>
  <dcterms:modified xsi:type="dcterms:W3CDTF">2022-03-08T13:57:30Z</dcterms:modified>
</cp:coreProperties>
</file>